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6"/>
  </p:notesMasterIdLst>
  <p:sldIdLst>
    <p:sldId id="256" r:id="rId2"/>
    <p:sldId id="257" r:id="rId3"/>
    <p:sldId id="258" r:id="rId4"/>
    <p:sldId id="270"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6" r:id="rId29"/>
    <p:sldId id="287" r:id="rId30"/>
    <p:sldId id="288" r:id="rId31"/>
    <p:sldId id="317" r:id="rId32"/>
    <p:sldId id="289" r:id="rId33"/>
    <p:sldId id="290" r:id="rId34"/>
    <p:sldId id="291" r:id="rId35"/>
    <p:sldId id="292" r:id="rId36"/>
    <p:sldId id="293" r:id="rId37"/>
    <p:sldId id="294" r:id="rId38"/>
    <p:sldId id="295" r:id="rId39"/>
    <p:sldId id="318" r:id="rId40"/>
    <p:sldId id="319" r:id="rId41"/>
    <p:sldId id="320" r:id="rId42"/>
    <p:sldId id="321" r:id="rId43"/>
    <p:sldId id="285" r:id="rId44"/>
    <p:sldId id="303" r:id="rId45"/>
    <p:sldId id="296" r:id="rId46"/>
    <p:sldId id="297" r:id="rId47"/>
    <p:sldId id="298" r:id="rId48"/>
    <p:sldId id="299" r:id="rId49"/>
    <p:sldId id="300" r:id="rId50"/>
    <p:sldId id="301" r:id="rId51"/>
    <p:sldId id="302"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4673" autoAdjust="0"/>
  </p:normalViewPr>
  <p:slideViewPr>
    <p:cSldViewPr snapToGrid="0">
      <p:cViewPr varScale="1">
        <p:scale>
          <a:sx n="108" d="100"/>
          <a:sy n="108" d="100"/>
        </p:scale>
        <p:origin x="540" y="108"/>
      </p:cViewPr>
      <p:guideLst>
        <p:guide orient="horz" pos="2160"/>
        <p:guide pos="3840"/>
      </p:guideLst>
    </p:cSldViewPr>
  </p:slideViewPr>
  <p:outlineViewPr>
    <p:cViewPr>
      <p:scale>
        <a:sx n="33" d="100"/>
        <a:sy n="33" d="100"/>
      </p:scale>
      <p:origin x="0" y="-2790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C6467-85C3-4C3A-91EE-9212D9DD699D}" type="datetimeFigureOut">
              <a:rPr lang="en-US" smtClean="0"/>
              <a:t>6/14/2020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6502E-73AF-4A57-93A1-33FA2DF23B4C}" type="slidenum">
              <a:rPr lang="en-US" smtClean="0"/>
              <a:t>‹#›</a:t>
            </a:fld>
            <a:endParaRPr lang="en-US"/>
          </a:p>
        </p:txBody>
      </p:sp>
    </p:spTree>
    <p:extLst>
      <p:ext uri="{BB962C8B-B14F-4D97-AF65-F5344CB8AC3E}">
        <p14:creationId xmlns:p14="http://schemas.microsoft.com/office/powerpoint/2010/main" val="3396011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76502E-73AF-4A57-93A1-33FA2DF23B4C}" type="slidenum">
              <a:rPr lang="en-US" smtClean="0"/>
              <a:t>38</a:t>
            </a:fld>
            <a:endParaRPr lang="en-US"/>
          </a:p>
        </p:txBody>
      </p:sp>
    </p:spTree>
    <p:extLst>
      <p:ext uri="{BB962C8B-B14F-4D97-AF65-F5344CB8AC3E}">
        <p14:creationId xmlns:p14="http://schemas.microsoft.com/office/powerpoint/2010/main" val="1131984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B4883F-CB44-4076-AABF-CEFA77DC9E5E}" type="datetimeFigureOut">
              <a:rPr lang="en-US" smtClean="0"/>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27CB-EA90-4B29-A017-9F4B1D98905E}" type="slidenum">
              <a:rPr lang="en-US" smtClean="0"/>
              <a:t>‹#›</a:t>
            </a:fld>
            <a:endParaRPr lang="en-US"/>
          </a:p>
        </p:txBody>
      </p:sp>
    </p:spTree>
    <p:extLst>
      <p:ext uri="{BB962C8B-B14F-4D97-AF65-F5344CB8AC3E}">
        <p14:creationId xmlns:p14="http://schemas.microsoft.com/office/powerpoint/2010/main" val="1744444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B4883F-CB44-4076-AABF-CEFA77DC9E5E}" type="datetimeFigureOut">
              <a:rPr lang="en-US" smtClean="0"/>
              <a:t>6/14/2020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427CB-EA90-4B29-A017-9F4B1D98905E}" type="slidenum">
              <a:rPr lang="en-US" smtClean="0"/>
              <a:t>‹#›</a:t>
            </a:fld>
            <a:endParaRPr lang="en-US"/>
          </a:p>
        </p:txBody>
      </p:sp>
    </p:spTree>
    <p:extLst>
      <p:ext uri="{BB962C8B-B14F-4D97-AF65-F5344CB8AC3E}">
        <p14:creationId xmlns:p14="http://schemas.microsoft.com/office/powerpoint/2010/main" val="247524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4B4883F-CB44-4076-AABF-CEFA77DC9E5E}" type="datetimeFigureOut">
              <a:rPr lang="en-US" smtClean="0"/>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27CB-EA90-4B29-A017-9F4B1D98905E}" type="slidenum">
              <a:rPr lang="en-US" smtClean="0"/>
              <a:t>‹#›</a:t>
            </a:fld>
            <a:endParaRPr lang="en-US"/>
          </a:p>
        </p:txBody>
      </p:sp>
    </p:spTree>
    <p:extLst>
      <p:ext uri="{BB962C8B-B14F-4D97-AF65-F5344CB8AC3E}">
        <p14:creationId xmlns:p14="http://schemas.microsoft.com/office/powerpoint/2010/main" val="3746270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4B4883F-CB44-4076-AABF-CEFA77DC9E5E}" type="datetimeFigureOut">
              <a:rPr lang="en-US" smtClean="0"/>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27CB-EA90-4B29-A017-9F4B1D98905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9996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B4883F-CB44-4076-AABF-CEFA77DC9E5E}" type="datetimeFigureOut">
              <a:rPr lang="en-US" smtClean="0"/>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27CB-EA90-4B29-A017-9F4B1D98905E}" type="slidenum">
              <a:rPr lang="en-US" smtClean="0"/>
              <a:t>‹#›</a:t>
            </a:fld>
            <a:endParaRPr lang="en-US"/>
          </a:p>
        </p:txBody>
      </p:sp>
    </p:spTree>
    <p:extLst>
      <p:ext uri="{BB962C8B-B14F-4D97-AF65-F5344CB8AC3E}">
        <p14:creationId xmlns:p14="http://schemas.microsoft.com/office/powerpoint/2010/main" val="2738603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4B4883F-CB44-4076-AABF-CEFA77DC9E5E}" type="datetimeFigureOut">
              <a:rPr lang="en-US" smtClean="0"/>
              <a:t>6/14/2020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27CB-EA90-4B29-A017-9F4B1D98905E}" type="slidenum">
              <a:rPr lang="en-US" smtClean="0"/>
              <a:t>‹#›</a:t>
            </a:fld>
            <a:endParaRPr lang="en-US"/>
          </a:p>
        </p:txBody>
      </p:sp>
    </p:spTree>
    <p:extLst>
      <p:ext uri="{BB962C8B-B14F-4D97-AF65-F5344CB8AC3E}">
        <p14:creationId xmlns:p14="http://schemas.microsoft.com/office/powerpoint/2010/main" val="2580533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4B4883F-CB44-4076-AABF-CEFA77DC9E5E}" type="datetimeFigureOut">
              <a:rPr lang="en-US" smtClean="0"/>
              <a:t>6/14/2020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27CB-EA90-4B29-A017-9F4B1D98905E}" type="slidenum">
              <a:rPr lang="en-US" smtClean="0"/>
              <a:t>‹#›</a:t>
            </a:fld>
            <a:endParaRPr lang="en-US"/>
          </a:p>
        </p:txBody>
      </p:sp>
    </p:spTree>
    <p:extLst>
      <p:ext uri="{BB962C8B-B14F-4D97-AF65-F5344CB8AC3E}">
        <p14:creationId xmlns:p14="http://schemas.microsoft.com/office/powerpoint/2010/main" val="1829608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4883F-CB44-4076-AABF-CEFA77DC9E5E}" type="datetimeFigureOut">
              <a:rPr lang="en-US" smtClean="0"/>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27CB-EA90-4B29-A017-9F4B1D98905E}" type="slidenum">
              <a:rPr lang="en-US" smtClean="0"/>
              <a:t>‹#›</a:t>
            </a:fld>
            <a:endParaRPr lang="en-US"/>
          </a:p>
        </p:txBody>
      </p:sp>
    </p:spTree>
    <p:extLst>
      <p:ext uri="{BB962C8B-B14F-4D97-AF65-F5344CB8AC3E}">
        <p14:creationId xmlns:p14="http://schemas.microsoft.com/office/powerpoint/2010/main" val="354135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4883F-CB44-4076-AABF-CEFA77DC9E5E}" type="datetimeFigureOut">
              <a:rPr lang="en-US" smtClean="0"/>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27CB-EA90-4B29-A017-9F4B1D98905E}" type="slidenum">
              <a:rPr lang="en-US" smtClean="0"/>
              <a:t>‹#›</a:t>
            </a:fld>
            <a:endParaRPr lang="en-US"/>
          </a:p>
        </p:txBody>
      </p:sp>
    </p:spTree>
    <p:extLst>
      <p:ext uri="{BB962C8B-B14F-4D97-AF65-F5344CB8AC3E}">
        <p14:creationId xmlns:p14="http://schemas.microsoft.com/office/powerpoint/2010/main" val="1517075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4B4883F-CB44-4076-AABF-CEFA77DC9E5E}" type="datetimeFigureOut">
              <a:rPr lang="en-US" smtClean="0"/>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27CB-EA90-4B29-A017-9F4B1D98905E}" type="slidenum">
              <a:rPr lang="en-US" smtClean="0"/>
              <a:t>‹#›</a:t>
            </a:fld>
            <a:endParaRPr lang="en-US"/>
          </a:p>
        </p:txBody>
      </p:sp>
    </p:spTree>
    <p:extLst>
      <p:ext uri="{BB962C8B-B14F-4D97-AF65-F5344CB8AC3E}">
        <p14:creationId xmlns:p14="http://schemas.microsoft.com/office/powerpoint/2010/main" val="2720002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B4883F-CB44-4076-AABF-CEFA77DC9E5E}" type="datetimeFigureOut">
              <a:rPr lang="en-US" smtClean="0"/>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27CB-EA90-4B29-A017-9F4B1D98905E}" type="slidenum">
              <a:rPr lang="en-US" smtClean="0"/>
              <a:t>‹#›</a:t>
            </a:fld>
            <a:endParaRPr lang="en-US"/>
          </a:p>
        </p:txBody>
      </p:sp>
    </p:spTree>
    <p:extLst>
      <p:ext uri="{BB962C8B-B14F-4D97-AF65-F5344CB8AC3E}">
        <p14:creationId xmlns:p14="http://schemas.microsoft.com/office/powerpoint/2010/main" val="683871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B4883F-CB44-4076-AABF-CEFA77DC9E5E}" type="datetimeFigureOut">
              <a:rPr lang="en-US" smtClean="0"/>
              <a:t>6/14/2020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427CB-EA90-4B29-A017-9F4B1D98905E}" type="slidenum">
              <a:rPr lang="en-US" smtClean="0"/>
              <a:t>‹#›</a:t>
            </a:fld>
            <a:endParaRPr lang="en-US"/>
          </a:p>
        </p:txBody>
      </p:sp>
    </p:spTree>
    <p:extLst>
      <p:ext uri="{BB962C8B-B14F-4D97-AF65-F5344CB8AC3E}">
        <p14:creationId xmlns:p14="http://schemas.microsoft.com/office/powerpoint/2010/main" val="2382060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B4883F-CB44-4076-AABF-CEFA77DC9E5E}" type="datetimeFigureOut">
              <a:rPr lang="en-US" smtClean="0"/>
              <a:t>6/14/2020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6427CB-EA90-4B29-A017-9F4B1D98905E}" type="slidenum">
              <a:rPr lang="en-US" smtClean="0"/>
              <a:t>‹#›</a:t>
            </a:fld>
            <a:endParaRPr lang="en-US"/>
          </a:p>
        </p:txBody>
      </p:sp>
    </p:spTree>
    <p:extLst>
      <p:ext uri="{BB962C8B-B14F-4D97-AF65-F5344CB8AC3E}">
        <p14:creationId xmlns:p14="http://schemas.microsoft.com/office/powerpoint/2010/main" val="434335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4B4883F-CB44-4076-AABF-CEFA77DC9E5E}" type="datetimeFigureOut">
              <a:rPr lang="en-US" smtClean="0"/>
              <a:t>6/14/2020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F6427CB-EA90-4B29-A017-9F4B1D98905E}" type="slidenum">
              <a:rPr lang="en-US" smtClean="0"/>
              <a:t>‹#›</a:t>
            </a:fld>
            <a:endParaRPr lang="en-US"/>
          </a:p>
        </p:txBody>
      </p:sp>
    </p:spTree>
    <p:extLst>
      <p:ext uri="{BB962C8B-B14F-4D97-AF65-F5344CB8AC3E}">
        <p14:creationId xmlns:p14="http://schemas.microsoft.com/office/powerpoint/2010/main" val="415159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4B4883F-CB44-4076-AABF-CEFA77DC9E5E}" type="datetimeFigureOut">
              <a:rPr lang="en-US" smtClean="0"/>
              <a:t>6/14/2020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F6427CB-EA90-4B29-A017-9F4B1D98905E}" type="slidenum">
              <a:rPr lang="en-US" smtClean="0"/>
              <a:t>‹#›</a:t>
            </a:fld>
            <a:endParaRPr lang="en-US"/>
          </a:p>
        </p:txBody>
      </p:sp>
    </p:spTree>
    <p:extLst>
      <p:ext uri="{BB962C8B-B14F-4D97-AF65-F5344CB8AC3E}">
        <p14:creationId xmlns:p14="http://schemas.microsoft.com/office/powerpoint/2010/main" val="314511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4B4883F-CB44-4076-AABF-CEFA77DC9E5E}" type="datetimeFigureOut">
              <a:rPr lang="en-US" smtClean="0"/>
              <a:t>6/14/2020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F6427CB-EA90-4B29-A017-9F4B1D98905E}" type="slidenum">
              <a:rPr lang="en-US" smtClean="0"/>
              <a:t>‹#›</a:t>
            </a:fld>
            <a:endParaRPr lang="en-US"/>
          </a:p>
        </p:txBody>
      </p:sp>
    </p:spTree>
    <p:extLst>
      <p:ext uri="{BB962C8B-B14F-4D97-AF65-F5344CB8AC3E}">
        <p14:creationId xmlns:p14="http://schemas.microsoft.com/office/powerpoint/2010/main" val="326926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B4883F-CB44-4076-AABF-CEFA77DC9E5E}" type="datetimeFigureOut">
              <a:rPr lang="en-US" smtClean="0"/>
              <a:t>6/14/2020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427CB-EA90-4B29-A017-9F4B1D98905E}" type="slidenum">
              <a:rPr lang="en-US" smtClean="0"/>
              <a:t>‹#›</a:t>
            </a:fld>
            <a:endParaRPr lang="en-US"/>
          </a:p>
        </p:txBody>
      </p:sp>
    </p:spTree>
    <p:extLst>
      <p:ext uri="{BB962C8B-B14F-4D97-AF65-F5344CB8AC3E}">
        <p14:creationId xmlns:p14="http://schemas.microsoft.com/office/powerpoint/2010/main" val="323676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4B4883F-CB44-4076-AABF-CEFA77DC9E5E}" type="datetimeFigureOut">
              <a:rPr lang="en-US" smtClean="0"/>
              <a:t>6/14/2020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F6427CB-EA90-4B29-A017-9F4B1D98905E}" type="slidenum">
              <a:rPr lang="en-US" smtClean="0"/>
              <a:t>‹#›</a:t>
            </a:fld>
            <a:endParaRPr lang="en-US"/>
          </a:p>
        </p:txBody>
      </p:sp>
    </p:spTree>
    <p:extLst>
      <p:ext uri="{BB962C8B-B14F-4D97-AF65-F5344CB8AC3E}">
        <p14:creationId xmlns:p14="http://schemas.microsoft.com/office/powerpoint/2010/main" val="99542945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528" y="2343302"/>
            <a:ext cx="9404723" cy="1400530"/>
          </a:xfrm>
        </p:spPr>
        <p:txBody>
          <a:bodyPr/>
          <a:lstStyle/>
          <a:p>
            <a:pPr algn="ctr" rtl="1"/>
            <a:r>
              <a:rPr lang="fa-IR" b="1" dirty="0">
                <a:cs typeface="B Nazanin" panose="00000400000000000000" pitchFamily="2" charset="-78"/>
              </a:rPr>
              <a:t>بسم الله الرحمن الرحیم</a:t>
            </a:r>
            <a:endParaRPr lang="en-US" dirty="0">
              <a:cs typeface="B Nazanin" panose="00000400000000000000" pitchFamily="2" charset="-78"/>
            </a:endParaRPr>
          </a:p>
        </p:txBody>
      </p:sp>
    </p:spTree>
    <p:extLst>
      <p:ext uri="{BB962C8B-B14F-4D97-AF65-F5344CB8AC3E}">
        <p14:creationId xmlns:p14="http://schemas.microsoft.com/office/powerpoint/2010/main" val="2650164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937" y="1181819"/>
            <a:ext cx="9622388" cy="5539823"/>
          </a:xfrm>
        </p:spPr>
        <p:txBody>
          <a:bodyPr>
            <a:noAutofit/>
          </a:bodyPr>
          <a:lstStyle/>
          <a:p>
            <a:pPr marL="0" indent="457200" algn="r" rtl="1"/>
            <a:r>
              <a:rPr lang="fa-IR" dirty="0">
                <a:cs typeface="B Nazanin" panose="00000400000000000000" pitchFamily="2" charset="-78"/>
              </a:rPr>
              <a:t>هنگام تهیه گزارش هزینه تولید  ابتدا باید هزینه دوایر خدماتی را به دوایر تولیدی تسهیم و سپس کل سربار هر دایره تولیدی را ( بعد از تسهیم) به حساب موجودی کالای در جریان ساخت همان دایره منتقل نمود:</a:t>
            </a:r>
            <a:endParaRPr lang="en-US" dirty="0">
              <a:cs typeface="B Nazanin" panose="00000400000000000000" pitchFamily="2" charset="-78"/>
            </a:endParaRPr>
          </a:p>
          <a:p>
            <a:pPr marL="182880" indent="0" algn="r" rtl="1">
              <a:buNone/>
            </a:pPr>
            <a:r>
              <a:rPr lang="fa-IR" dirty="0">
                <a:cs typeface="B Nazanin" panose="00000400000000000000" pitchFamily="2" charset="-78"/>
              </a:rPr>
              <a:t>موجودی کالای در جریان ساخت- دایره الف	**</a:t>
            </a:r>
            <a:endParaRPr lang="en-US" dirty="0">
              <a:cs typeface="B Nazanin" panose="00000400000000000000" pitchFamily="2" charset="-78"/>
            </a:endParaRPr>
          </a:p>
          <a:p>
            <a:pPr marL="182880" indent="0" algn="r" rtl="1">
              <a:buNone/>
            </a:pPr>
            <a:r>
              <a:rPr lang="fa-IR" dirty="0">
                <a:cs typeface="B Nazanin" panose="00000400000000000000" pitchFamily="2" charset="-78"/>
              </a:rPr>
              <a:t>موجودی کالای در جریان ساخت- دایره ب	**</a:t>
            </a:r>
            <a:endParaRPr lang="en-US" dirty="0">
              <a:cs typeface="B Nazanin" panose="00000400000000000000" pitchFamily="2" charset="-78"/>
            </a:endParaRPr>
          </a:p>
          <a:p>
            <a:pPr marL="182880" indent="0" algn="r" rtl="1">
              <a:buNone/>
            </a:pPr>
            <a:r>
              <a:rPr lang="fa-IR" dirty="0">
                <a:cs typeface="B Nazanin" panose="00000400000000000000" pitchFamily="2" charset="-78"/>
              </a:rPr>
              <a:t>                     کنترل سربار کارخانه- دایره الف</a:t>
            </a:r>
            <a:r>
              <a:rPr lang="en-US" dirty="0">
                <a:cs typeface="B Nazanin" panose="00000400000000000000" pitchFamily="2" charset="-78"/>
              </a:rPr>
              <a:t>  </a:t>
            </a:r>
            <a:r>
              <a:rPr lang="fa-IR" dirty="0">
                <a:cs typeface="B Nazanin" panose="00000400000000000000" pitchFamily="2" charset="-78"/>
              </a:rPr>
              <a:t>	**</a:t>
            </a:r>
            <a:endParaRPr lang="en-US" dirty="0">
              <a:cs typeface="B Nazanin" panose="00000400000000000000" pitchFamily="2" charset="-78"/>
            </a:endParaRPr>
          </a:p>
          <a:p>
            <a:pPr marL="182880" indent="0" algn="r" rtl="1">
              <a:buNone/>
            </a:pPr>
            <a:r>
              <a:rPr lang="fa-IR" dirty="0">
                <a:cs typeface="B Nazanin" panose="00000400000000000000" pitchFamily="2" charset="-78"/>
              </a:rPr>
              <a:t>                      کنترل سربار کارخانه- دایره ب</a:t>
            </a:r>
            <a:r>
              <a:rPr lang="en-US" dirty="0">
                <a:cs typeface="B Nazanin" panose="00000400000000000000" pitchFamily="2" charset="-78"/>
              </a:rPr>
              <a:t>  </a:t>
            </a:r>
            <a:r>
              <a:rPr lang="fa-IR" dirty="0">
                <a:cs typeface="B Nazanin" panose="00000400000000000000" pitchFamily="2" charset="-78"/>
              </a:rPr>
              <a:t>	**</a:t>
            </a:r>
            <a:endParaRPr lang="en-US" dirty="0">
              <a:cs typeface="B Nazanin" panose="00000400000000000000" pitchFamily="2" charset="-78"/>
            </a:endParaRPr>
          </a:p>
          <a:p>
            <a:pPr marL="0" indent="457200" algn="r" rtl="1"/>
            <a:r>
              <a:rPr lang="fa-IR" dirty="0">
                <a:cs typeface="B Nazanin" panose="00000400000000000000" pitchFamily="2" charset="-78"/>
              </a:rPr>
              <a:t>هنگام تهیه گزارش هزینه تولید  ابتدا باید هزینه دوایر خدماتی را به دوایر تولیدی تسهیم و سپس</a:t>
            </a:r>
            <a:r>
              <a:rPr lang="en-US" dirty="0">
                <a:cs typeface="B Nazanin" panose="00000400000000000000" pitchFamily="2" charset="-78"/>
              </a:rPr>
              <a:t> </a:t>
            </a:r>
            <a:r>
              <a:rPr lang="fa-IR" dirty="0">
                <a:cs typeface="B Nazanin" panose="00000400000000000000" pitchFamily="2" charset="-78"/>
              </a:rPr>
              <a:t>کل سربار هر دایره تولیدی را ( بعد از تسهیم) به حساب موجودی کالای در جریان ساخت همان دایره منتقل نمود:</a:t>
            </a:r>
            <a:endParaRPr lang="en-US" dirty="0">
              <a:cs typeface="B Nazanin" panose="00000400000000000000" pitchFamily="2" charset="-78"/>
            </a:endParaRPr>
          </a:p>
          <a:p>
            <a:pPr marL="182880" indent="0" algn="r" rtl="1">
              <a:buNone/>
            </a:pPr>
            <a:r>
              <a:rPr lang="fa-IR" dirty="0">
                <a:cs typeface="B Nazanin" panose="00000400000000000000" pitchFamily="2" charset="-78"/>
              </a:rPr>
              <a:t>موجودی کالای در جریان ساخت- دایره الف	**</a:t>
            </a:r>
            <a:endParaRPr lang="en-US" dirty="0">
              <a:cs typeface="B Nazanin" panose="00000400000000000000" pitchFamily="2" charset="-78"/>
            </a:endParaRPr>
          </a:p>
          <a:p>
            <a:pPr marL="182880" indent="0" algn="r" rtl="1">
              <a:buNone/>
            </a:pPr>
            <a:r>
              <a:rPr lang="fa-IR" dirty="0">
                <a:cs typeface="B Nazanin" panose="00000400000000000000" pitchFamily="2" charset="-78"/>
              </a:rPr>
              <a:t>موجودی کالای در جریان ساخت- دایره ب	**</a:t>
            </a:r>
            <a:endParaRPr lang="en-US" dirty="0">
              <a:cs typeface="B Nazanin" panose="00000400000000000000" pitchFamily="2" charset="-78"/>
            </a:endParaRPr>
          </a:p>
          <a:p>
            <a:pPr marL="182880" indent="0" algn="r" rtl="1">
              <a:buNone/>
            </a:pPr>
            <a:r>
              <a:rPr lang="fa-IR" dirty="0">
                <a:cs typeface="B Nazanin" panose="00000400000000000000" pitchFamily="2" charset="-78"/>
              </a:rPr>
              <a:t>                     کنترل سربار کارخانه- دایره الف	</a:t>
            </a:r>
            <a:r>
              <a:rPr lang="en-US" dirty="0">
                <a:cs typeface="B Nazanin" panose="00000400000000000000" pitchFamily="2" charset="-78"/>
              </a:rPr>
              <a:t>          </a:t>
            </a:r>
            <a:r>
              <a:rPr lang="fa-IR" dirty="0">
                <a:cs typeface="B Nazanin" panose="00000400000000000000" pitchFamily="2" charset="-78"/>
              </a:rPr>
              <a:t>**</a:t>
            </a:r>
            <a:endParaRPr lang="en-US" dirty="0">
              <a:cs typeface="B Nazanin" panose="00000400000000000000" pitchFamily="2" charset="-78"/>
            </a:endParaRPr>
          </a:p>
          <a:p>
            <a:pPr marL="182880" indent="0" algn="r" rtl="1">
              <a:buNone/>
            </a:pPr>
            <a:r>
              <a:rPr lang="fa-IR" dirty="0">
                <a:cs typeface="B Nazanin" panose="00000400000000000000" pitchFamily="2" charset="-78"/>
              </a:rPr>
              <a:t>                      کنترل سربار کارخانه- دایره ب	</a:t>
            </a:r>
            <a:r>
              <a:rPr lang="en-US" dirty="0">
                <a:cs typeface="B Nazanin" panose="00000400000000000000" pitchFamily="2" charset="-78"/>
              </a:rPr>
              <a:t>          </a:t>
            </a:r>
            <a:r>
              <a:rPr lang="fa-IR" dirty="0">
                <a:cs typeface="B Nazanin" panose="00000400000000000000" pitchFamily="2" charset="-78"/>
              </a:rPr>
              <a:t>**</a:t>
            </a:r>
            <a:endParaRPr lang="en-US" dirty="0">
              <a:cs typeface="B Nazanin" panose="00000400000000000000" pitchFamily="2" charset="-78"/>
            </a:endParaRPr>
          </a:p>
          <a:p>
            <a:pPr marL="0" indent="0" algn="r" rtl="1">
              <a:buNone/>
            </a:pPr>
            <a:endParaRPr lang="en-US" dirty="0">
              <a:cs typeface="B Nazanin" panose="00000400000000000000" pitchFamily="2" charset="-78"/>
            </a:endParaRPr>
          </a:p>
        </p:txBody>
      </p:sp>
    </p:spTree>
    <p:extLst>
      <p:ext uri="{BB962C8B-B14F-4D97-AF65-F5344CB8AC3E}">
        <p14:creationId xmlns:p14="http://schemas.microsoft.com/office/powerpoint/2010/main" val="4255433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506" y="1147313"/>
            <a:ext cx="10176445" cy="5526201"/>
          </a:xfrm>
        </p:spPr>
        <p:txBody>
          <a:bodyPr/>
          <a:lstStyle/>
          <a:p>
            <a:pPr marL="0" indent="457200" algn="r" rtl="1"/>
            <a:r>
              <a:rPr lang="fa-IR" dirty="0">
                <a:cs typeface="B Nazanin" panose="00000400000000000000" pitchFamily="2" charset="-78"/>
              </a:rPr>
              <a:t>انتقال قیمت تمام شده واحد هایی تکمیل شده یک دایره به دایره بعد- در صنایعی که در سیستم هزینه یابی مرحله ای استفاده میکنند، واحد های که در یک دایره تکمیل میگردند به دایره بعد منتقل میشوند. </a:t>
            </a:r>
            <a:endParaRPr lang="en-US" dirty="0">
              <a:cs typeface="B Nazanin" panose="00000400000000000000" pitchFamily="2" charset="-78"/>
            </a:endParaRPr>
          </a:p>
          <a:p>
            <a:pPr marL="182880" indent="0" algn="r" rtl="1">
              <a:buNone/>
            </a:pPr>
            <a:r>
              <a:rPr lang="fa-IR" dirty="0">
                <a:cs typeface="B Nazanin" panose="00000400000000000000" pitchFamily="2" charset="-78"/>
              </a:rPr>
              <a:t>موجودی کالای در جریان ساخت- دایره ب	**</a:t>
            </a:r>
            <a:endParaRPr lang="en-US" dirty="0">
              <a:cs typeface="B Nazanin" panose="00000400000000000000" pitchFamily="2" charset="-78"/>
            </a:endParaRPr>
          </a:p>
          <a:p>
            <a:pPr marL="182880" indent="0" algn="r" rtl="1">
              <a:buNone/>
            </a:pPr>
            <a:r>
              <a:rPr lang="fa-IR" dirty="0">
                <a:cs typeface="B Nazanin" panose="00000400000000000000" pitchFamily="2" charset="-78"/>
              </a:rPr>
              <a:t>                     موجودی کالای در جریان ساخت- دایره الف	**</a:t>
            </a:r>
            <a:endParaRPr lang="en-US" dirty="0">
              <a:cs typeface="B Nazanin" panose="00000400000000000000" pitchFamily="2" charset="-78"/>
            </a:endParaRPr>
          </a:p>
          <a:p>
            <a:pPr marL="0" indent="457200" algn="r" rtl="1"/>
            <a:r>
              <a:rPr lang="fa-IR" dirty="0">
                <a:cs typeface="B Nazanin" panose="00000400000000000000" pitchFamily="2" charset="-78"/>
              </a:rPr>
              <a:t>واحد هایی که در دایره ب تکمیل گردیده به انبار کالاهای ساخته شده منتقل شده اند:</a:t>
            </a:r>
            <a:endParaRPr lang="en-US" dirty="0">
              <a:cs typeface="B Nazanin" panose="00000400000000000000" pitchFamily="2" charset="-78"/>
            </a:endParaRPr>
          </a:p>
          <a:p>
            <a:pPr marL="182880" indent="0" algn="r" rtl="1">
              <a:buNone/>
            </a:pPr>
            <a:r>
              <a:rPr lang="fa-IR" dirty="0">
                <a:cs typeface="B Nazanin" panose="00000400000000000000" pitchFamily="2" charset="-78"/>
              </a:rPr>
              <a:t>موجودی کالای ساخته شده                                 **</a:t>
            </a:r>
            <a:endParaRPr lang="en-US" dirty="0">
              <a:cs typeface="B Nazanin" panose="00000400000000000000" pitchFamily="2" charset="-78"/>
            </a:endParaRPr>
          </a:p>
          <a:p>
            <a:pPr marL="182880" indent="0" algn="r" rtl="1">
              <a:buNone/>
            </a:pPr>
            <a:r>
              <a:rPr lang="fa-IR" dirty="0">
                <a:cs typeface="B Nazanin" panose="00000400000000000000" pitchFamily="2" charset="-78"/>
              </a:rPr>
              <a:t>                      موجودی کالای در جریان ساخت- دایره ب	**</a:t>
            </a:r>
            <a:endParaRPr lang="en-US" dirty="0">
              <a:cs typeface="B Nazanin" panose="00000400000000000000" pitchFamily="2" charset="-78"/>
            </a:endParaRPr>
          </a:p>
          <a:p>
            <a:pPr marL="0" indent="457200" algn="r" rtl="1"/>
            <a:r>
              <a:rPr lang="fa-IR" dirty="0">
                <a:cs typeface="B Nazanin" panose="00000400000000000000" pitchFamily="2" charset="-78"/>
              </a:rPr>
              <a:t>در مورد واحد هایی که فروش رفته اند:</a:t>
            </a:r>
            <a:endParaRPr lang="en-US" dirty="0">
              <a:cs typeface="B Nazanin" panose="00000400000000000000" pitchFamily="2" charset="-78"/>
            </a:endParaRPr>
          </a:p>
          <a:p>
            <a:pPr marL="182880" indent="0" algn="r" rtl="1">
              <a:buNone/>
            </a:pPr>
            <a:r>
              <a:rPr lang="fa-IR" dirty="0">
                <a:cs typeface="B Nazanin" panose="00000400000000000000" pitchFamily="2" charset="-78"/>
              </a:rPr>
              <a:t>قیمت تمام شده کالای فروش رفته 	**</a:t>
            </a:r>
            <a:endParaRPr lang="en-US" dirty="0">
              <a:cs typeface="B Nazanin" panose="00000400000000000000" pitchFamily="2" charset="-78"/>
            </a:endParaRPr>
          </a:p>
          <a:p>
            <a:pPr marL="182880" indent="0" algn="r" rtl="1">
              <a:buNone/>
            </a:pPr>
            <a:r>
              <a:rPr lang="fa-IR" dirty="0">
                <a:cs typeface="B Nazanin" panose="00000400000000000000" pitchFamily="2" charset="-78"/>
              </a:rPr>
              <a:t>                                 موجودی کالای ساخته شده	**</a:t>
            </a:r>
            <a:endParaRPr lang="en-US" dirty="0">
              <a:cs typeface="B Nazanin" panose="00000400000000000000" pitchFamily="2" charset="-78"/>
            </a:endParaRPr>
          </a:p>
          <a:p>
            <a:pPr marL="0" indent="457200" algn="r" rtl="1"/>
            <a:r>
              <a:rPr lang="fa-IR" dirty="0">
                <a:cs typeface="B Nazanin" panose="00000400000000000000" pitchFamily="2" charset="-78"/>
              </a:rPr>
              <a:t>در پایان دوره مالی، قیمت تمام شده کالای فروش رفته به حساب سود و زیان بسته میشود.</a:t>
            </a:r>
            <a:endParaRPr lang="en-US" dirty="0">
              <a:cs typeface="B Nazanin" panose="00000400000000000000" pitchFamily="2" charset="-78"/>
            </a:endParaRP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3765162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420" y="237057"/>
            <a:ext cx="9404723" cy="1400530"/>
          </a:xfrm>
        </p:spPr>
        <p:txBody>
          <a:bodyPr/>
          <a:lstStyle/>
          <a:p>
            <a:pPr algn="r" rtl="1"/>
            <a:r>
              <a:rPr lang="fa-IR" dirty="0">
                <a:cs typeface="B Zar" panose="00000400000000000000" pitchFamily="2" charset="-78"/>
              </a:rPr>
              <a:t>میانگین موزون و اولین صادره از اولین وارده</a:t>
            </a:r>
            <a:endParaRPr lang="en-US" dirty="0">
              <a:cs typeface="B Zar" panose="00000400000000000000" pitchFamily="2" charset="-78"/>
            </a:endParaRPr>
          </a:p>
        </p:txBody>
      </p:sp>
      <p:sp>
        <p:nvSpPr>
          <p:cNvPr id="3" name="Content Placeholder 2"/>
          <p:cNvSpPr>
            <a:spLocks noGrp="1"/>
          </p:cNvSpPr>
          <p:nvPr>
            <p:ph idx="1"/>
          </p:nvPr>
        </p:nvSpPr>
        <p:spPr>
          <a:xfrm>
            <a:off x="1103312" y="1164566"/>
            <a:ext cx="9309831" cy="5083833"/>
          </a:xfrm>
        </p:spPr>
        <p:txBody>
          <a:bodyPr>
            <a:normAutofit/>
          </a:bodyPr>
          <a:lstStyle/>
          <a:p>
            <a:pPr marL="0" indent="457200" algn="r" rtl="1">
              <a:buNone/>
            </a:pPr>
            <a:r>
              <a:rPr lang="fa-IR" dirty="0">
                <a:cs typeface="B Nazanin" panose="00000400000000000000" pitchFamily="2" charset="-78"/>
              </a:rPr>
              <a:t>در سیستم هزینه یابی مرحله ای در صورت وجود موجودی کالای در جریان ساخت ابتدای دوره ، برای تعیین قیمت تمام شده واحد های تکمیل شده و واحد های درجریان ساخت پایان دوره از دو روش میتوان استفاده نمود:</a:t>
            </a:r>
            <a:endParaRPr lang="en-US" dirty="0">
              <a:cs typeface="B Nazanin" panose="00000400000000000000" pitchFamily="2" charset="-78"/>
            </a:endParaRPr>
          </a:p>
          <a:p>
            <a:pPr marL="697230" indent="-514350" algn="r" rtl="1">
              <a:buFont typeface="+mj-lt"/>
              <a:buAutoNum type="arabicPeriod"/>
            </a:pPr>
            <a:r>
              <a:rPr lang="fa-IR" dirty="0">
                <a:cs typeface="B Nazanin" panose="00000400000000000000" pitchFamily="2" charset="-78"/>
              </a:rPr>
              <a:t>میانگین موزون</a:t>
            </a:r>
            <a:endParaRPr lang="en-US" dirty="0">
              <a:cs typeface="B Nazanin" panose="00000400000000000000" pitchFamily="2" charset="-78"/>
            </a:endParaRPr>
          </a:p>
          <a:p>
            <a:pPr marL="697230" indent="-514350" algn="r" rtl="1">
              <a:buFont typeface="+mj-lt"/>
              <a:buAutoNum type="arabicPeriod"/>
            </a:pPr>
            <a:r>
              <a:rPr lang="fa-IR" dirty="0">
                <a:cs typeface="B Nazanin" panose="00000400000000000000" pitchFamily="2" charset="-78"/>
              </a:rPr>
              <a:t>اولین صادره از اولین وارده</a:t>
            </a:r>
            <a:endParaRPr lang="en-US" dirty="0">
              <a:cs typeface="B Nazanin" panose="00000400000000000000" pitchFamily="2" charset="-78"/>
            </a:endParaRPr>
          </a:p>
          <a:p>
            <a:pPr algn="r" rtl="1"/>
            <a:r>
              <a:rPr lang="fa-IR" sz="3500" dirty="0">
                <a:cs typeface="B Zar" panose="00000400000000000000" pitchFamily="2" charset="-78"/>
              </a:rPr>
              <a:t>میانگین موزون</a:t>
            </a:r>
            <a:endParaRPr lang="en-US" sz="3500" dirty="0">
              <a:cs typeface="B Zar" panose="00000400000000000000" pitchFamily="2" charset="-78"/>
            </a:endParaRPr>
          </a:p>
          <a:p>
            <a:pPr marL="0" indent="457200" algn="r" rtl="1">
              <a:buNone/>
            </a:pPr>
            <a:r>
              <a:rPr lang="fa-IR" dirty="0">
                <a:cs typeface="B Nazanin" panose="00000400000000000000" pitchFamily="2" charset="-78"/>
              </a:rPr>
              <a:t>قیمت تمام شده موجودی کالا در جریان ساخت اول دوره به عوامل تشکیل دهنده هزینه های تولید تفکیک و با هزینه های انجام یافته طی دوره جمع میشود تا کل هزینه های مواد مستقیم، کار مستقیم و سربار کارخانه به دست آید. از تقسیم جمع هزینه هر یک از عوامل هزینه های تولید بر معادل آحاد تکمیل شده به روش میانگین موزون ، قیمت تمام شده یک واحد به دست می آید.</a:t>
            </a:r>
            <a:endParaRPr lang="en-US" dirty="0">
              <a:cs typeface="B Nazanin" panose="00000400000000000000" pitchFamily="2" charset="-78"/>
            </a:endParaRPr>
          </a:p>
          <a:p>
            <a:pPr algn="r"/>
            <a:endParaRPr lang="en-US" dirty="0">
              <a:cs typeface="B Nazanin" panose="00000400000000000000" pitchFamily="2" charset="-78"/>
            </a:endParaRPr>
          </a:p>
        </p:txBody>
      </p:sp>
    </p:spTree>
    <p:extLst>
      <p:ext uri="{BB962C8B-B14F-4D97-AF65-F5344CB8AC3E}">
        <p14:creationId xmlns:p14="http://schemas.microsoft.com/office/powerpoint/2010/main" val="3067499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45057"/>
            <a:ext cx="9774598" cy="1508191"/>
          </a:xfrm>
        </p:spPr>
        <p:txBody>
          <a:bodyPr>
            <a:normAutofit/>
          </a:bodyPr>
          <a:lstStyle/>
          <a:p>
            <a:pPr algn="r" rtl="1"/>
            <a:r>
              <a:rPr lang="fa-IR" sz="3200" dirty="0">
                <a:cs typeface="B Zar" panose="00000400000000000000" pitchFamily="2" charset="-78"/>
              </a:rPr>
              <a:t>محاسبات مربوط به تهیه گزارش هزینه تولید دایره اول در روش میانگین موزون:</a:t>
            </a:r>
            <a:endParaRPr lang="en-US" sz="3200" dirty="0">
              <a:cs typeface="B Zar" panose="00000400000000000000" pitchFamily="2" charset="-78"/>
            </a:endParaRPr>
          </a:p>
        </p:txBody>
      </p:sp>
      <p:sp>
        <p:nvSpPr>
          <p:cNvPr id="3" name="Content Placeholder 2"/>
          <p:cNvSpPr>
            <a:spLocks noGrp="1"/>
          </p:cNvSpPr>
          <p:nvPr>
            <p:ph idx="1"/>
          </p:nvPr>
        </p:nvSpPr>
        <p:spPr>
          <a:xfrm>
            <a:off x="758254" y="1285336"/>
            <a:ext cx="10421580" cy="4963063"/>
          </a:xfrm>
        </p:spPr>
        <p:txBody>
          <a:bodyPr/>
          <a:lstStyle/>
          <a:p>
            <a:pPr algn="r" rtl="1"/>
            <a:r>
              <a:rPr lang="fa-IR" dirty="0">
                <a:cs typeface="B Nazanin" panose="00000400000000000000" pitchFamily="2" charset="-78"/>
              </a:rPr>
              <a:t>با توجه به توضیحات فوق قیمت تمام شد یک واحد به شرح زیر است:</a:t>
            </a:r>
          </a:p>
          <a:p>
            <a:pPr algn="r" rtl="1"/>
            <a:endParaRPr lang="fa-IR" dirty="0">
              <a:cs typeface="B Nazanin" panose="00000400000000000000" pitchFamily="2" charset="-78"/>
            </a:endParaRPr>
          </a:p>
          <a:p>
            <a:pPr algn="r" rtl="1"/>
            <a:endParaRPr lang="fa-IR" dirty="0">
              <a:cs typeface="B Nazanin" panose="00000400000000000000" pitchFamily="2" charset="-78"/>
            </a:endParaRPr>
          </a:p>
          <a:p>
            <a:pPr algn="r" rtl="1"/>
            <a:endParaRPr lang="fa-IR" dirty="0">
              <a:cs typeface="B Nazanin" panose="00000400000000000000" pitchFamily="2" charset="-78"/>
            </a:endParaRPr>
          </a:p>
          <a:p>
            <a:pPr algn="r" rtl="1"/>
            <a:endParaRPr lang="fa-IR" dirty="0">
              <a:cs typeface="B Nazanin" panose="00000400000000000000" pitchFamily="2" charset="-78"/>
            </a:endParaRPr>
          </a:p>
          <a:p>
            <a:pPr algn="r" rtl="1"/>
            <a:endParaRPr lang="fa-IR" dirty="0">
              <a:cs typeface="B Nazanin" panose="00000400000000000000" pitchFamily="2" charset="-78"/>
            </a:endParaRPr>
          </a:p>
          <a:p>
            <a:pPr algn="r" rtl="1"/>
            <a:endParaRPr lang="fa-IR" dirty="0">
              <a:cs typeface="B Nazanin" panose="00000400000000000000" pitchFamily="2" charset="-78"/>
            </a:endParaRPr>
          </a:p>
          <a:p>
            <a:pPr algn="r" rtl="1"/>
            <a:r>
              <a:rPr lang="fa-IR" dirty="0">
                <a:cs typeface="B Zar" panose="00000400000000000000" pitchFamily="2" charset="-78"/>
              </a:rPr>
              <a:t>در دایره اول، قیمت تمام شده یک واحد به قرار زیر است:</a:t>
            </a:r>
          </a:p>
        </p:txBody>
      </p:sp>
      <mc:AlternateContent xmlns:mc="http://schemas.openxmlformats.org/markup-compatibility/2006" xmlns:a14="http://schemas.microsoft.com/office/drawing/2010/main">
        <mc:Choice Requires="a14">
          <p:sp>
            <p:nvSpPr>
              <p:cNvPr id="12" name="TextBox 11"/>
              <p:cNvSpPr txBox="1"/>
              <p:nvPr/>
            </p:nvSpPr>
            <p:spPr>
              <a:xfrm>
                <a:off x="900363" y="2237107"/>
                <a:ext cx="10391274" cy="524311"/>
              </a:xfrm>
              <a:prstGeom prst="rect">
                <a:avLst/>
              </a:prstGeom>
              <a:noFill/>
            </p:spPr>
            <p:txBody>
              <a:bodyPr wrap="square" lIns="0" tIns="0" rIns="0" bIns="0" rtlCol="0">
                <a:spAutoFit/>
              </a:bodyPr>
              <a:lstStyle/>
              <a:p>
                <a:pPr algn="l"/>
                <a:r>
                  <a:rPr lang="fa-IR" sz="1850" dirty="0">
                    <a:cs typeface="B Nazanin" panose="00000400000000000000" pitchFamily="2" charset="-78"/>
                  </a:rPr>
                  <a:t>قيمت تمام شده يك واحد مواد مستقيم</a:t>
                </a:r>
                <a14:m>
                  <m:oMath xmlns:m="http://schemas.openxmlformats.org/officeDocument/2006/math">
                    <m:r>
                      <a:rPr lang="en-US" sz="1850" i="1" smtClean="0">
                        <a:latin typeface="Cambria Math" panose="02040503050406030204" pitchFamily="18" charset="0"/>
                      </a:rPr>
                      <m:t>=</m:t>
                    </m:r>
                    <m:f>
                      <m:fPr>
                        <m:ctrlPr>
                          <a:rPr lang="en-US" sz="1850" i="1" smtClean="0">
                            <a:latin typeface="Cambria Math" panose="02040503050406030204" pitchFamily="18" charset="0"/>
                          </a:rPr>
                        </m:ctrlPr>
                      </m:fPr>
                      <m:num>
                        <m:r>
                          <m:rPr>
                            <m:nor/>
                          </m:rPr>
                          <a:rPr lang="fa-IR" sz="1850">
                            <a:cs typeface="B Nazanin" panose="00000400000000000000" pitchFamily="2" charset="-78"/>
                          </a:rPr>
                          <m:t>هزینه مواد مستقیم در موجودی کالای در جریان ساخت اول دوره</m:t>
                        </m:r>
                        <m:r>
                          <m:rPr>
                            <m:nor/>
                          </m:rPr>
                          <a:rPr lang="en-US" sz="1850">
                            <a:cs typeface="B Nazanin" panose="00000400000000000000" pitchFamily="2" charset="-78"/>
                          </a:rPr>
                          <m:t> </m:t>
                        </m:r>
                        <m:r>
                          <a:rPr lang="fa-IR" sz="1850" b="0" i="1" smtClean="0">
                            <a:latin typeface="Cambria Math" panose="02040503050406030204" pitchFamily="18" charset="0"/>
                          </a:rPr>
                          <m:t>+</m:t>
                        </m:r>
                        <m:r>
                          <m:rPr>
                            <m:nor/>
                          </m:rPr>
                          <a:rPr lang="fa-IR" sz="1850">
                            <a:cs typeface="B Nazanin" panose="00000400000000000000" pitchFamily="2" charset="-78"/>
                          </a:rPr>
                          <m:t>هزینه مواد مستقیم در دوره جاری</m:t>
                        </m:r>
                      </m:num>
                      <m:den>
                        <m:r>
                          <m:rPr>
                            <m:nor/>
                          </m:rPr>
                          <a:rPr lang="fa-IR" sz="1850">
                            <a:cs typeface="B Nazanin" panose="00000400000000000000" pitchFamily="2" charset="-78"/>
                          </a:rPr>
                          <m:t>معادل آحاد تکمیل شده از لحاط </m:t>
                        </m:r>
                        <m:r>
                          <m:rPr>
                            <m:nor/>
                          </m:rPr>
                          <a:rPr lang="fa-IR" sz="1850" smtClean="0">
                            <a:cs typeface="B Nazanin" panose="00000400000000000000" pitchFamily="2" charset="-78"/>
                          </a:rPr>
                          <m:t>مواد</m:t>
                        </m:r>
                        <m:r>
                          <m:rPr>
                            <m:nor/>
                          </m:rPr>
                          <a:rPr lang="fa-IR" sz="1850">
                            <a:cs typeface="B Nazanin" panose="00000400000000000000" pitchFamily="2" charset="-78"/>
                          </a:rPr>
                          <m:t> مستقیم</m:t>
                        </m:r>
                      </m:den>
                    </m:f>
                  </m:oMath>
                </a14:m>
                <a:endParaRPr lang="en-US" sz="1850" dirty="0">
                  <a:cs typeface="B Nazanin" panose="00000400000000000000" pitchFamily="2" charset="-78"/>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900363" y="2237107"/>
                <a:ext cx="10391274" cy="524311"/>
              </a:xfrm>
              <a:prstGeom prst="rect">
                <a:avLst/>
              </a:prstGeom>
              <a:blipFill rotWithShape="0">
                <a:blip r:embed="rId2"/>
                <a:stretch>
                  <a:fillRect l="-1467" b="-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096122" y="2907406"/>
                <a:ext cx="10083712" cy="524311"/>
              </a:xfrm>
              <a:prstGeom prst="rect">
                <a:avLst/>
              </a:prstGeom>
              <a:noFill/>
            </p:spPr>
            <p:txBody>
              <a:bodyPr wrap="square" lIns="0" tIns="0" rIns="0" bIns="0" rtlCol="0">
                <a:spAutoFit/>
              </a:bodyPr>
              <a:lstStyle/>
              <a:p>
                <a:pPr algn="l"/>
                <a:r>
                  <a:rPr lang="fa-IR" sz="1850" dirty="0">
                    <a:cs typeface="B Nazanin" panose="00000400000000000000" pitchFamily="2" charset="-78"/>
                  </a:rPr>
                  <a:t>قيمت تمام شده يك واحد كار مستقيم</a:t>
                </a:r>
                <a14:m>
                  <m:oMath xmlns:m="http://schemas.openxmlformats.org/officeDocument/2006/math">
                    <m:r>
                      <a:rPr lang="en-US" sz="1850" i="1" smtClean="0">
                        <a:latin typeface="Cambria Math" panose="02040503050406030204" pitchFamily="18" charset="0"/>
                      </a:rPr>
                      <m:t>=</m:t>
                    </m:r>
                    <m:f>
                      <m:fPr>
                        <m:ctrlPr>
                          <a:rPr lang="en-US" sz="1850" i="1" smtClean="0">
                            <a:latin typeface="Cambria Math" panose="02040503050406030204" pitchFamily="18" charset="0"/>
                          </a:rPr>
                        </m:ctrlPr>
                      </m:fPr>
                      <m:num>
                        <m:r>
                          <m:rPr>
                            <m:nor/>
                          </m:rPr>
                          <a:rPr lang="fa-IR" sz="1850">
                            <a:cs typeface="B Nazanin" panose="00000400000000000000" pitchFamily="2" charset="-78"/>
                          </a:rPr>
                          <m:t>هزینه </m:t>
                        </m:r>
                        <m:r>
                          <m:rPr>
                            <m:nor/>
                          </m:rPr>
                          <a:rPr lang="fa-IR" sz="1850" b="0" i="0" smtClean="0">
                            <a:cs typeface="B Nazanin" panose="00000400000000000000" pitchFamily="2" charset="-78"/>
                          </a:rPr>
                          <m:t>كار </m:t>
                        </m:r>
                        <m:r>
                          <m:rPr>
                            <m:nor/>
                          </m:rPr>
                          <a:rPr lang="fa-IR" sz="1850">
                            <a:cs typeface="B Nazanin" panose="00000400000000000000" pitchFamily="2" charset="-78"/>
                          </a:rPr>
                          <m:t>مستقیم در موجودی کالای در جریان ساخت اول دوره</m:t>
                        </m:r>
                        <m:r>
                          <m:rPr>
                            <m:nor/>
                          </m:rPr>
                          <a:rPr lang="en-US" sz="1850">
                            <a:cs typeface="B Nazanin" panose="00000400000000000000" pitchFamily="2" charset="-78"/>
                          </a:rPr>
                          <m:t> </m:t>
                        </m:r>
                        <m:r>
                          <a:rPr lang="fa-IR" sz="1850" b="0" i="1" smtClean="0">
                            <a:latin typeface="Cambria Math" panose="02040503050406030204" pitchFamily="18" charset="0"/>
                          </a:rPr>
                          <m:t>+</m:t>
                        </m:r>
                        <m:r>
                          <m:rPr>
                            <m:nor/>
                          </m:rPr>
                          <a:rPr lang="fa-IR" sz="1850">
                            <a:cs typeface="B Nazanin" panose="00000400000000000000" pitchFamily="2" charset="-78"/>
                          </a:rPr>
                          <m:t>هزینه </m:t>
                        </m:r>
                        <m:r>
                          <m:rPr>
                            <m:nor/>
                          </m:rPr>
                          <a:rPr lang="fa-IR" sz="1850" b="0" i="0" smtClean="0">
                            <a:cs typeface="B Nazanin" panose="00000400000000000000" pitchFamily="2" charset="-78"/>
                          </a:rPr>
                          <m:t>كار</m:t>
                        </m:r>
                        <m:r>
                          <m:rPr>
                            <m:nor/>
                          </m:rPr>
                          <a:rPr lang="fa-IR" sz="1850">
                            <a:cs typeface="B Nazanin" panose="00000400000000000000" pitchFamily="2" charset="-78"/>
                          </a:rPr>
                          <m:t> مستقیم در دوره جاری</m:t>
                        </m:r>
                      </m:num>
                      <m:den>
                        <m:r>
                          <m:rPr>
                            <m:nor/>
                          </m:rPr>
                          <a:rPr lang="fa-IR" sz="1850">
                            <a:cs typeface="B Nazanin" panose="00000400000000000000" pitchFamily="2" charset="-78"/>
                          </a:rPr>
                          <m:t>معادل آحاد تکمیل شده از لحاط </m:t>
                        </m:r>
                        <m:r>
                          <m:rPr>
                            <m:nor/>
                          </m:rPr>
                          <a:rPr lang="fa-IR" sz="1850" b="0" i="0" smtClean="0">
                            <a:cs typeface="B Nazanin" panose="00000400000000000000" pitchFamily="2" charset="-78"/>
                          </a:rPr>
                          <m:t>كار</m:t>
                        </m:r>
                        <m:r>
                          <m:rPr>
                            <m:nor/>
                          </m:rPr>
                          <a:rPr lang="fa-IR" sz="1850">
                            <a:cs typeface="B Nazanin" panose="00000400000000000000" pitchFamily="2" charset="-78"/>
                          </a:rPr>
                          <m:t> مستقیم</m:t>
                        </m:r>
                      </m:den>
                    </m:f>
                  </m:oMath>
                </a14:m>
                <a:endParaRPr lang="en-US" sz="1850" dirty="0">
                  <a:cs typeface="B Nazanin" panose="00000400000000000000" pitchFamily="2" charset="-78"/>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096122" y="2907406"/>
                <a:ext cx="10083712" cy="524311"/>
              </a:xfrm>
              <a:prstGeom prst="rect">
                <a:avLst/>
              </a:prstGeom>
              <a:blipFill rotWithShape="0">
                <a:blip r:embed="rId3"/>
                <a:stretch>
                  <a:fillRect l="-1511" b="-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58254" y="3718442"/>
                <a:ext cx="10421580" cy="524311"/>
              </a:xfrm>
              <a:prstGeom prst="rect">
                <a:avLst/>
              </a:prstGeom>
              <a:noFill/>
            </p:spPr>
            <p:txBody>
              <a:bodyPr wrap="square" lIns="0" tIns="0" rIns="0" bIns="0" rtlCol="0">
                <a:spAutoFit/>
              </a:bodyPr>
              <a:lstStyle/>
              <a:p>
                <a:pPr algn="l"/>
                <a:r>
                  <a:rPr lang="fa-IR" sz="1850" dirty="0">
                    <a:cs typeface="B Nazanin" panose="00000400000000000000" pitchFamily="2" charset="-78"/>
                  </a:rPr>
                  <a:t>قيمت تمام شده يك واحد سربار كارخانه</a:t>
                </a:r>
                <a14:m>
                  <m:oMath xmlns:m="http://schemas.openxmlformats.org/officeDocument/2006/math">
                    <m:r>
                      <a:rPr lang="fa-IR" sz="1850" b="0" i="0" smtClean="0">
                        <a:latin typeface="Cambria Math" panose="02040503050406030204" pitchFamily="18" charset="0"/>
                      </a:rPr>
                      <m:t> </m:t>
                    </m:r>
                    <m:r>
                      <a:rPr lang="en-US" sz="1850" i="1" smtClean="0">
                        <a:latin typeface="Cambria Math" panose="02040503050406030204" pitchFamily="18" charset="0"/>
                      </a:rPr>
                      <m:t>=</m:t>
                    </m:r>
                    <m:f>
                      <m:fPr>
                        <m:ctrlPr>
                          <a:rPr lang="en-US" sz="1850" i="1" smtClean="0">
                            <a:latin typeface="Cambria Math" panose="02040503050406030204" pitchFamily="18" charset="0"/>
                          </a:rPr>
                        </m:ctrlPr>
                      </m:fPr>
                      <m:num>
                        <m:r>
                          <m:rPr>
                            <m:nor/>
                          </m:rPr>
                          <a:rPr lang="fa-IR" sz="1850">
                            <a:cs typeface="B Nazanin" panose="00000400000000000000" pitchFamily="2" charset="-78"/>
                          </a:rPr>
                          <m:t>هزینه </m:t>
                        </m:r>
                        <m:r>
                          <m:rPr>
                            <m:nor/>
                          </m:rPr>
                          <a:rPr lang="fa-IR" sz="1850" b="0" i="0" smtClean="0">
                            <a:cs typeface="B Nazanin" panose="00000400000000000000" pitchFamily="2" charset="-78"/>
                          </a:rPr>
                          <m:t>سرباركارخانه </m:t>
                        </m:r>
                        <m:r>
                          <m:rPr>
                            <m:nor/>
                          </m:rPr>
                          <a:rPr lang="fa-IR" sz="1850">
                            <a:cs typeface="B Nazanin" panose="00000400000000000000" pitchFamily="2" charset="-78"/>
                          </a:rPr>
                          <m:t>در موجودی کالای در جریان ساخت اول دوره</m:t>
                        </m:r>
                        <m:r>
                          <m:rPr>
                            <m:nor/>
                          </m:rPr>
                          <a:rPr lang="en-US" sz="1850">
                            <a:cs typeface="B Nazanin" panose="00000400000000000000" pitchFamily="2" charset="-78"/>
                          </a:rPr>
                          <m:t> </m:t>
                        </m:r>
                        <m:r>
                          <a:rPr lang="fa-IR" sz="1850" b="0" i="1" smtClean="0">
                            <a:latin typeface="Cambria Math" panose="02040503050406030204" pitchFamily="18" charset="0"/>
                          </a:rPr>
                          <m:t>+</m:t>
                        </m:r>
                        <m:r>
                          <m:rPr>
                            <m:nor/>
                          </m:rPr>
                          <a:rPr lang="fa-IR" sz="1850">
                            <a:cs typeface="B Nazanin" panose="00000400000000000000" pitchFamily="2" charset="-78"/>
                          </a:rPr>
                          <m:t>هزینه </m:t>
                        </m:r>
                        <m:r>
                          <m:rPr>
                            <m:nor/>
                          </m:rPr>
                          <a:rPr lang="fa-IR" sz="1850" b="0" i="0" smtClean="0">
                            <a:cs typeface="B Nazanin" panose="00000400000000000000" pitchFamily="2" charset="-78"/>
                          </a:rPr>
                          <m:t>سرباركارخانه </m:t>
                        </m:r>
                        <m:r>
                          <m:rPr>
                            <m:nor/>
                          </m:rPr>
                          <a:rPr lang="fa-IR" sz="1850">
                            <a:cs typeface="B Nazanin" panose="00000400000000000000" pitchFamily="2" charset="-78"/>
                          </a:rPr>
                          <m:t>در دوره جاری</m:t>
                        </m:r>
                      </m:num>
                      <m:den>
                        <m:r>
                          <m:rPr>
                            <m:nor/>
                          </m:rPr>
                          <a:rPr lang="fa-IR" sz="1850">
                            <a:cs typeface="B Nazanin" panose="00000400000000000000" pitchFamily="2" charset="-78"/>
                          </a:rPr>
                          <m:t>معادل آحاد تکمیل شده از لحاط </m:t>
                        </m:r>
                        <m:r>
                          <m:rPr>
                            <m:nor/>
                          </m:rPr>
                          <a:rPr lang="fa-IR" sz="1850" b="0" i="0" smtClean="0">
                            <a:cs typeface="B Nazanin" panose="00000400000000000000" pitchFamily="2" charset="-78"/>
                          </a:rPr>
                          <m:t>سر</m:t>
                        </m:r>
                        <m:r>
                          <a:rPr lang="fa-IR" sz="1850" b="0" i="1" smtClean="0">
                            <a:latin typeface="Cambria Math" panose="02040503050406030204" pitchFamily="18" charset="0"/>
                            <a:cs typeface="B Nazanin" panose="00000400000000000000" pitchFamily="2" charset="-78"/>
                          </a:rPr>
                          <m:t>باركارخانه</m:t>
                        </m:r>
                      </m:den>
                    </m:f>
                  </m:oMath>
                </a14:m>
                <a:endParaRPr lang="en-US" sz="1850" dirty="0">
                  <a:cs typeface="B Nazanin" panose="00000400000000000000" pitchFamily="2" charset="-78"/>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758254" y="3718442"/>
                <a:ext cx="10421580" cy="524311"/>
              </a:xfrm>
              <a:prstGeom prst="rect">
                <a:avLst/>
              </a:prstGeom>
              <a:blipFill rotWithShape="0">
                <a:blip r:embed="rId4"/>
                <a:stretch>
                  <a:fillRect l="-1462" b="-9302"/>
                </a:stretch>
              </a:blipFill>
            </p:spPr>
            <p:txBody>
              <a:bodyPr/>
              <a:lstStyle/>
              <a:p>
                <a:r>
                  <a:rPr lang="en-US">
                    <a:noFill/>
                  </a:rPr>
                  <a:t> </a:t>
                </a:r>
              </a:p>
            </p:txBody>
          </p:sp>
        </mc:Fallback>
      </mc:AlternateContent>
      <p:sp>
        <p:nvSpPr>
          <p:cNvPr id="15" name="Rounded Rectangle 30"/>
          <p:cNvSpPr>
            <a:spLocks noChangeArrowheads="1"/>
          </p:cNvSpPr>
          <p:nvPr/>
        </p:nvSpPr>
        <p:spPr bwMode="auto">
          <a:xfrm>
            <a:off x="1488199" y="4726738"/>
            <a:ext cx="1332188" cy="865188"/>
          </a:xfrm>
          <a:prstGeom prst="roundRect">
            <a:avLst>
              <a:gd name="adj" fmla="val 16667"/>
            </a:avLst>
          </a:prstGeom>
          <a:no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قیمت تمام شده یک واحد</a:t>
            </a:r>
            <a:endParaRPr kumimoji="0" lang="fa-IR"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Rounded Rectangle 31"/>
          <p:cNvSpPr>
            <a:spLocks noChangeArrowheads="1"/>
          </p:cNvSpPr>
          <p:nvPr/>
        </p:nvSpPr>
        <p:spPr bwMode="auto">
          <a:xfrm>
            <a:off x="3465640" y="4806077"/>
            <a:ext cx="1732256" cy="787400"/>
          </a:xfrm>
          <a:prstGeom prst="roundRect">
            <a:avLst>
              <a:gd name="adj" fmla="val 16667"/>
            </a:avLst>
          </a:prstGeom>
          <a:no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قیمت تمام شده یک واحد مواد مستقیم</a:t>
            </a:r>
            <a:endParaRPr kumimoji="0" lang="fa-IR"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Rounded Rectangle 32"/>
          <p:cNvSpPr>
            <a:spLocks noChangeArrowheads="1"/>
          </p:cNvSpPr>
          <p:nvPr/>
        </p:nvSpPr>
        <p:spPr bwMode="auto">
          <a:xfrm>
            <a:off x="5843149" y="4804526"/>
            <a:ext cx="1808935" cy="787400"/>
          </a:xfrm>
          <a:prstGeom prst="roundRect">
            <a:avLst>
              <a:gd name="adj" fmla="val 16667"/>
            </a:avLst>
          </a:prstGeom>
          <a:no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قیمت تمام شده یک واحد کار مستقیم</a:t>
            </a:r>
            <a:endParaRPr kumimoji="0" lang="fa-IR"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Rounded Rectangle 33"/>
          <p:cNvSpPr>
            <a:spLocks noChangeArrowheads="1"/>
          </p:cNvSpPr>
          <p:nvPr/>
        </p:nvSpPr>
        <p:spPr bwMode="auto">
          <a:xfrm>
            <a:off x="8297337" y="4765632"/>
            <a:ext cx="1737644" cy="787400"/>
          </a:xfrm>
          <a:prstGeom prst="roundRect">
            <a:avLst>
              <a:gd name="adj" fmla="val 16667"/>
            </a:avLst>
          </a:prstGeom>
          <a:no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قیمت تمام شده یک واحد سربار کارخانه</a:t>
            </a:r>
            <a:endParaRPr kumimoji="0" lang="fa-IR"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TextBox 20"/>
          <p:cNvSpPr txBox="1"/>
          <p:nvPr/>
        </p:nvSpPr>
        <p:spPr>
          <a:xfrm>
            <a:off x="2820387" y="4986878"/>
            <a:ext cx="5652115" cy="369332"/>
          </a:xfrm>
          <a:prstGeom prst="rect">
            <a:avLst/>
          </a:prstGeom>
          <a:noFill/>
        </p:spPr>
        <p:txBody>
          <a:bodyPr wrap="square" rtlCol="0">
            <a:spAutoFit/>
          </a:bodyPr>
          <a:lstStyle/>
          <a:p>
            <a:r>
              <a:rPr lang="fa-IR" dirty="0"/>
              <a:t>+                                        +                                     =</a:t>
            </a:r>
            <a:endParaRPr lang="en-US" dirty="0"/>
          </a:p>
        </p:txBody>
      </p:sp>
    </p:spTree>
    <p:extLst>
      <p:ext uri="{BB962C8B-B14F-4D97-AF65-F5344CB8AC3E}">
        <p14:creationId xmlns:p14="http://schemas.microsoft.com/office/powerpoint/2010/main" val="2139762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800" dirty="0">
                <a:cs typeface="B Zar" panose="00000400000000000000" pitchFamily="2" charset="-78"/>
              </a:rPr>
              <a:t>در هزینه یابی میانگین موزون، معادل آحاد تکمیل شده را میتوان با استفاده از فرمول زیر محاسبه نمود:</a:t>
            </a:r>
            <a:br>
              <a:rPr lang="en-US" sz="2800" dirty="0">
                <a:cs typeface="B Zar" panose="00000400000000000000" pitchFamily="2" charset="-78"/>
              </a:rPr>
            </a:br>
            <a:r>
              <a:rPr lang="fa-IR" sz="3200" u="sng" dirty="0">
                <a:cs typeface="B Zar" panose="00000400000000000000" pitchFamily="2" charset="-78"/>
              </a:rPr>
              <a:t>روش اول</a:t>
            </a:r>
            <a:br>
              <a:rPr lang="en-US" sz="2800" dirty="0">
                <a:cs typeface="B Zar" panose="00000400000000000000" pitchFamily="2" charset="-78"/>
              </a:rPr>
            </a:br>
            <a:endParaRPr lang="en-US" sz="2800" dirty="0">
              <a:cs typeface="B Zar" panose="00000400000000000000" pitchFamily="2" charset="-78"/>
            </a:endParaRPr>
          </a:p>
        </p:txBody>
      </p:sp>
      <p:sp>
        <p:nvSpPr>
          <p:cNvPr id="3" name="Content Placeholder 2"/>
          <p:cNvSpPr>
            <a:spLocks noGrp="1"/>
          </p:cNvSpPr>
          <p:nvPr>
            <p:ph idx="1"/>
          </p:nvPr>
        </p:nvSpPr>
        <p:spPr>
          <a:xfrm>
            <a:off x="1103312" y="3634611"/>
            <a:ext cx="8947522" cy="2382293"/>
          </a:xfrm>
        </p:spPr>
        <p:txBody>
          <a:bodyPr>
            <a:normAutofit/>
          </a:bodyPr>
          <a:lstStyle/>
          <a:p>
            <a:pPr indent="457200" algn="r" rtl="1"/>
            <a:r>
              <a:rPr lang="fa-IR" sz="2400" dirty="0">
                <a:cs typeface="B Nazanin" panose="00000400000000000000" pitchFamily="2" charset="-78"/>
              </a:rPr>
              <a:t>در روش میانگین موزون، معادل آحاد تکمیل شده مربوط به کل کار انجام یافته تا پایان دوره میباشد  که شامل کار انجام یافته در دوره جاری و کار انجام یافته در دوره قبل بر روی موجودی کالا در جریان ساخت اول دوره میباشد. معادل آحاد تکمیل شده برای هر یک از عوامل هزینه های تولید بطور جداگانه محاسبه میگردد.</a:t>
            </a:r>
            <a:endParaRPr lang="en-US" sz="2400" dirty="0">
              <a:cs typeface="B Nazanin" panose="00000400000000000000" pitchFamily="2" charset="-78"/>
            </a:endParaRPr>
          </a:p>
        </p:txBody>
      </p:sp>
      <p:sp>
        <p:nvSpPr>
          <p:cNvPr id="4" name="Rounded Rectangle 34"/>
          <p:cNvSpPr>
            <a:spLocks noChangeArrowheads="1"/>
          </p:cNvSpPr>
          <p:nvPr/>
        </p:nvSpPr>
        <p:spPr bwMode="auto">
          <a:xfrm>
            <a:off x="2799180" y="2119578"/>
            <a:ext cx="1390650" cy="827087"/>
          </a:xfrm>
          <a:prstGeom prst="roundRect">
            <a:avLst>
              <a:gd name="adj" fmla="val 16667"/>
            </a:avLst>
          </a:prstGeom>
          <a:no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معادل آحاد تکمیل شده</a:t>
            </a:r>
            <a:endParaRPr kumimoji="0" lang="fa-IR"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Rounded Rectangle 35"/>
          <p:cNvSpPr>
            <a:spLocks noChangeArrowheads="1"/>
          </p:cNvSpPr>
          <p:nvPr/>
        </p:nvSpPr>
        <p:spPr bwMode="auto">
          <a:xfrm>
            <a:off x="4796589" y="2188585"/>
            <a:ext cx="1594519" cy="719137"/>
          </a:xfrm>
          <a:prstGeom prst="roundRect">
            <a:avLst>
              <a:gd name="adj" fmla="val 16667"/>
            </a:avLst>
          </a:prstGeom>
          <a:no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واحد های تکمیل شده</a:t>
            </a:r>
          </a:p>
          <a:p>
            <a:pPr marL="0" marR="0" lvl="0" indent="0" algn="ctr" defTabSz="914400" rtl="1" eaLnBrk="0" fontAlgn="base" latinLnBrk="0" hangingPunct="0">
              <a:lnSpc>
                <a:spcPct val="100000"/>
              </a:lnSpc>
              <a:spcBef>
                <a:spcPct val="0"/>
              </a:spcBef>
              <a:spcAft>
                <a:spcPct val="0"/>
              </a:spcAft>
              <a:buClrTx/>
              <a:buSzTx/>
              <a:buFontTx/>
              <a:buNone/>
              <a:tabLst/>
            </a:pPr>
            <a:r>
              <a:rPr lang="fa-IR" altLang="en-US" dirty="0">
                <a:latin typeface="Calibri" panose="020F0502020204030204" pitchFamily="34" charset="0"/>
                <a:cs typeface="B Nazanin" panose="00000400000000000000" pitchFamily="2" charset="-78"/>
              </a:rPr>
              <a:t>×</a:t>
            </a:r>
          </a:p>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b="0" i="0" u="none" strike="noStrike" cap="none" normalizeH="0" baseline="0" dirty="0">
                <a:ln>
                  <a:noFill/>
                </a:ln>
                <a:solidFill>
                  <a:schemeClr val="tx1"/>
                </a:solidFill>
                <a:effectLst/>
                <a:latin typeface="Calibri" panose="020F0502020204030204" pitchFamily="34" charset="0"/>
                <a:cs typeface="B Nazanin" panose="00000400000000000000" pitchFamily="2" charset="-78"/>
              </a:rPr>
              <a:t>%100</a:t>
            </a:r>
            <a:endParaRPr kumimoji="0" lang="fa-IR"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ounded Rectangle 36"/>
          <p:cNvSpPr>
            <a:spLocks noChangeArrowheads="1"/>
          </p:cNvSpPr>
          <p:nvPr/>
        </p:nvSpPr>
        <p:spPr bwMode="auto">
          <a:xfrm>
            <a:off x="7054230" y="2055034"/>
            <a:ext cx="1997409" cy="1042551"/>
          </a:xfrm>
          <a:prstGeom prst="roundRect">
            <a:avLst>
              <a:gd name="adj" fmla="val 16667"/>
            </a:avLst>
          </a:prstGeom>
          <a:no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موجودی کالای در جریان ساخت پایان دوره</a:t>
            </a:r>
          </a:p>
          <a:p>
            <a:pPr marL="0" marR="0" lvl="0" indent="0" algn="ctr" defTabSz="914400" rtl="1" eaLnBrk="0" fontAlgn="base" latinLnBrk="0" hangingPunct="0">
              <a:lnSpc>
                <a:spcPct val="100000"/>
              </a:lnSpc>
              <a:spcBef>
                <a:spcPct val="0"/>
              </a:spcBef>
              <a:spcAft>
                <a:spcPct val="0"/>
              </a:spcAft>
              <a:buClrTx/>
              <a:buSzTx/>
              <a:buFontTx/>
              <a:buNone/>
              <a:tabLst/>
            </a:pPr>
            <a:r>
              <a:rPr lang="fa-IR" altLang="en-US" dirty="0">
                <a:latin typeface="Calibri" panose="020F0502020204030204" pitchFamily="34" charset="0"/>
                <a:cs typeface="B Nazanin" panose="00000400000000000000" pitchFamily="2" charset="-78"/>
              </a:rPr>
              <a:t>×</a:t>
            </a:r>
          </a:p>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b="0" i="0" u="none" strike="noStrike" cap="none" normalizeH="0" baseline="0" dirty="0">
                <a:ln>
                  <a:noFill/>
                </a:ln>
                <a:solidFill>
                  <a:schemeClr val="tx1"/>
                </a:solidFill>
                <a:effectLst/>
                <a:latin typeface="Calibri" panose="020F0502020204030204" pitchFamily="34" charset="0"/>
                <a:cs typeface="B Nazanin" panose="00000400000000000000" pitchFamily="2" charset="-78"/>
              </a:rPr>
              <a:t>درصد تكميل</a:t>
            </a:r>
            <a:endParaRPr kumimoji="0" lang="fa-IR"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ctangle 8"/>
          <p:cNvSpPr>
            <a:spLocks noChangeArrowheads="1"/>
          </p:cNvSpPr>
          <p:nvPr/>
        </p:nvSpPr>
        <p:spPr bwMode="auto">
          <a:xfrm>
            <a:off x="0" y="2257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4186989" y="2390274"/>
            <a:ext cx="2867241" cy="369332"/>
          </a:xfrm>
          <a:prstGeom prst="rect">
            <a:avLst/>
          </a:prstGeom>
          <a:noFill/>
        </p:spPr>
        <p:txBody>
          <a:bodyPr wrap="square" rtlCol="0">
            <a:spAutoFit/>
          </a:bodyPr>
          <a:lstStyle/>
          <a:p>
            <a:r>
              <a:rPr lang="fa-IR" dirty="0"/>
              <a:t>+                             =    </a:t>
            </a:r>
            <a:endParaRPr lang="en-US" dirty="0"/>
          </a:p>
        </p:txBody>
      </p:sp>
    </p:spTree>
    <p:extLst>
      <p:ext uri="{BB962C8B-B14F-4D97-AF65-F5344CB8AC3E}">
        <p14:creationId xmlns:p14="http://schemas.microsoft.com/office/powerpoint/2010/main" val="3069246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82007"/>
          </a:xfrm>
        </p:spPr>
        <p:txBody>
          <a:bodyPr/>
          <a:lstStyle/>
          <a:p>
            <a:pPr algn="r" rtl="1"/>
            <a:r>
              <a:rPr lang="fa-IR" sz="3200" u="sng" dirty="0">
                <a:cs typeface="B Zar" panose="00000400000000000000" pitchFamily="2" charset="-78"/>
              </a:rPr>
              <a:t>روش دوم</a:t>
            </a:r>
            <a:endParaRPr lang="en-US" sz="3200" dirty="0">
              <a:cs typeface="B Zar"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162998549"/>
              </p:ext>
            </p:extLst>
          </p:nvPr>
        </p:nvGraphicFramePr>
        <p:xfrm>
          <a:off x="8839066" y="1612617"/>
          <a:ext cx="1350487" cy="1121664"/>
        </p:xfrm>
        <a:graphic>
          <a:graphicData uri="http://schemas.openxmlformats.org/drawingml/2006/table">
            <a:tbl>
              <a:tblPr>
                <a:tableStyleId>{5C22544A-7EE6-4342-B048-85BDC9FD1C3A}</a:tableStyleId>
              </a:tblPr>
              <a:tblGrid>
                <a:gridCol w="1350487">
                  <a:extLst>
                    <a:ext uri="{9D8B030D-6E8A-4147-A177-3AD203B41FA5}">
                      <a16:colId xmlns:a16="http://schemas.microsoft.com/office/drawing/2014/main" val="20000"/>
                    </a:ext>
                  </a:extLst>
                </a:gridCol>
              </a:tblGrid>
              <a:tr h="1080135">
                <a:tc>
                  <a:txBody>
                    <a:bodyPr/>
                    <a:lstStyle/>
                    <a:p>
                      <a:pPr marL="0" marR="0" algn="ctr">
                        <a:lnSpc>
                          <a:spcPct val="115000"/>
                        </a:lnSpc>
                        <a:spcBef>
                          <a:spcPts val="0"/>
                        </a:spcBef>
                        <a:spcAft>
                          <a:spcPts val="0"/>
                        </a:spcAft>
                        <a:tabLst>
                          <a:tab pos="3384550" algn="l"/>
                        </a:tabLst>
                      </a:pPr>
                      <a:r>
                        <a:rPr lang="fa-IR" sz="1600" dirty="0">
                          <a:effectLst/>
                          <a:cs typeface="B Nazanin" panose="00000400000000000000" pitchFamily="2" charset="-78"/>
                        </a:rPr>
                        <a:t>موجودی کالای در جریان ساخت</a:t>
                      </a:r>
                      <a:endParaRPr lang="en-US" sz="1600" dirty="0">
                        <a:effectLst/>
                        <a:cs typeface="B Nazanin" panose="00000400000000000000" pitchFamily="2" charset="-78"/>
                      </a:endParaRPr>
                    </a:p>
                    <a:p>
                      <a:pPr marL="0" marR="0" algn="ctr">
                        <a:lnSpc>
                          <a:spcPct val="115000"/>
                        </a:lnSpc>
                        <a:spcBef>
                          <a:spcPts val="0"/>
                        </a:spcBef>
                        <a:spcAft>
                          <a:spcPts val="0"/>
                        </a:spcAft>
                        <a:tabLst>
                          <a:tab pos="3384550" algn="l"/>
                        </a:tabLst>
                      </a:pPr>
                      <a:r>
                        <a:rPr lang="fa-IR" sz="1600" dirty="0">
                          <a:effectLst/>
                          <a:cs typeface="B Nazanin" panose="00000400000000000000" pitchFamily="2" charset="-78"/>
                        </a:rPr>
                        <a:t>اول دوره</a:t>
                      </a:r>
                      <a:endParaRPr lang="en-US" sz="1600" dirty="0">
                        <a:effectLst/>
                        <a:cs typeface="B Nazanin" panose="00000400000000000000" pitchFamily="2" charset="-78"/>
                      </a:endParaRPr>
                    </a:p>
                    <a:p>
                      <a:pPr marL="0" marR="0" algn="ctr">
                        <a:lnSpc>
                          <a:spcPct val="115000"/>
                        </a:lnSpc>
                        <a:spcBef>
                          <a:spcPts val="0"/>
                        </a:spcBef>
                        <a:spcAft>
                          <a:spcPts val="0"/>
                        </a:spcAft>
                        <a:tabLst>
                          <a:tab pos="3384550" algn="l"/>
                        </a:tabLst>
                      </a:pP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99261061"/>
              </p:ext>
            </p:extLst>
          </p:nvPr>
        </p:nvGraphicFramePr>
        <p:xfrm>
          <a:off x="5592574" y="1612617"/>
          <a:ext cx="1374757" cy="1138680"/>
        </p:xfrm>
        <a:graphic>
          <a:graphicData uri="http://schemas.openxmlformats.org/drawingml/2006/table">
            <a:tbl>
              <a:tblPr>
                <a:tableStyleId>{5C22544A-7EE6-4342-B048-85BDC9FD1C3A}</a:tableStyleId>
              </a:tblPr>
              <a:tblGrid>
                <a:gridCol w="1374757">
                  <a:extLst>
                    <a:ext uri="{9D8B030D-6E8A-4147-A177-3AD203B41FA5}">
                      <a16:colId xmlns:a16="http://schemas.microsoft.com/office/drawing/2014/main" val="20000"/>
                    </a:ext>
                  </a:extLst>
                </a:gridCol>
              </a:tblGrid>
              <a:tr h="1138680">
                <a:tc>
                  <a:txBody>
                    <a:bodyPr/>
                    <a:lstStyle/>
                    <a:p>
                      <a:pPr marL="0" marR="0" algn="ctr">
                        <a:lnSpc>
                          <a:spcPct val="107000"/>
                        </a:lnSpc>
                        <a:spcBef>
                          <a:spcPts val="0"/>
                        </a:spcBef>
                        <a:spcAft>
                          <a:spcPts val="0"/>
                        </a:spcAft>
                        <a:tabLst>
                          <a:tab pos="3384550" algn="l"/>
                        </a:tabLst>
                      </a:pPr>
                      <a:r>
                        <a:rPr lang="fa-IR" sz="1600" dirty="0">
                          <a:effectLst/>
                          <a:cs typeface="B Nazanin" panose="00000400000000000000" pitchFamily="2" charset="-78"/>
                        </a:rPr>
                        <a:t>موجودی کالای در   ساخت</a:t>
                      </a:r>
                      <a:endParaRPr lang="en-US" sz="1600" dirty="0">
                        <a:effectLst/>
                        <a:cs typeface="B Nazanin" panose="00000400000000000000" pitchFamily="2" charset="-78"/>
                      </a:endParaRPr>
                    </a:p>
                    <a:p>
                      <a:pPr marL="0" marR="0" algn="ctr">
                        <a:lnSpc>
                          <a:spcPct val="107000"/>
                        </a:lnSpc>
                        <a:spcBef>
                          <a:spcPts val="0"/>
                        </a:spcBef>
                        <a:spcAft>
                          <a:spcPts val="0"/>
                        </a:spcAft>
                        <a:tabLst>
                          <a:tab pos="3384550" algn="l"/>
                        </a:tabLst>
                      </a:pPr>
                      <a:r>
                        <a:rPr lang="fa-IR" sz="1600" dirty="0">
                          <a:effectLst/>
                          <a:cs typeface="B Nazanin" panose="00000400000000000000" pitchFamily="2" charset="-78"/>
                        </a:rPr>
                        <a:t>پایان دوره</a:t>
                      </a:r>
                      <a:endParaRPr lang="en-US" sz="1600" dirty="0">
                        <a:effectLst/>
                        <a:cs typeface="B Nazanin" panose="00000400000000000000" pitchFamily="2" charset="-78"/>
                      </a:endParaRPr>
                    </a:p>
                    <a:p>
                      <a:pPr marL="0" marR="0" algn="ctr">
                        <a:lnSpc>
                          <a:spcPct val="107000"/>
                        </a:lnSpc>
                        <a:spcBef>
                          <a:spcPts val="0"/>
                        </a:spcBef>
                        <a:spcAft>
                          <a:spcPts val="0"/>
                        </a:spcAft>
                        <a:tabLst>
                          <a:tab pos="3384550" algn="l"/>
                        </a:tabLst>
                      </a:pP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16929844"/>
              </p:ext>
            </p:extLst>
          </p:nvPr>
        </p:nvGraphicFramePr>
        <p:xfrm>
          <a:off x="7215820" y="1612618"/>
          <a:ext cx="1398791" cy="1138680"/>
        </p:xfrm>
        <a:graphic>
          <a:graphicData uri="http://schemas.openxmlformats.org/drawingml/2006/table">
            <a:tbl>
              <a:tblPr>
                <a:tableStyleId>{5C22544A-7EE6-4342-B048-85BDC9FD1C3A}</a:tableStyleId>
              </a:tblPr>
              <a:tblGrid>
                <a:gridCol w="1398791">
                  <a:extLst>
                    <a:ext uri="{9D8B030D-6E8A-4147-A177-3AD203B41FA5}">
                      <a16:colId xmlns:a16="http://schemas.microsoft.com/office/drawing/2014/main" val="20000"/>
                    </a:ext>
                  </a:extLst>
                </a:gridCol>
              </a:tblGrid>
              <a:tr h="1138680">
                <a:tc>
                  <a:txBody>
                    <a:bodyPr/>
                    <a:lstStyle/>
                    <a:p>
                      <a:pPr marL="0" marR="0" algn="ctr">
                        <a:lnSpc>
                          <a:spcPct val="115000"/>
                        </a:lnSpc>
                        <a:spcBef>
                          <a:spcPts val="0"/>
                        </a:spcBef>
                        <a:spcAft>
                          <a:spcPts val="0"/>
                        </a:spcAft>
                        <a:tabLst>
                          <a:tab pos="3384550" algn="l"/>
                        </a:tabLst>
                      </a:pPr>
                      <a:r>
                        <a:rPr lang="fa-IR" sz="1600" dirty="0">
                          <a:effectLst/>
                          <a:cs typeface="B Nazanin" panose="00000400000000000000" pitchFamily="2" charset="-78"/>
                        </a:rPr>
                        <a:t>واحد هایی که طی </a:t>
                      </a:r>
                      <a:endParaRPr lang="en-US" sz="1600" dirty="0">
                        <a:effectLst/>
                        <a:cs typeface="B Nazanin" panose="00000400000000000000" pitchFamily="2" charset="-78"/>
                      </a:endParaRPr>
                    </a:p>
                    <a:p>
                      <a:pPr marL="0" marR="0" algn="ctr">
                        <a:lnSpc>
                          <a:spcPct val="115000"/>
                        </a:lnSpc>
                        <a:spcBef>
                          <a:spcPts val="0"/>
                        </a:spcBef>
                        <a:spcAft>
                          <a:spcPts val="0"/>
                        </a:spcAft>
                        <a:tabLst>
                          <a:tab pos="3384550" algn="l"/>
                        </a:tabLst>
                      </a:pPr>
                      <a:r>
                        <a:rPr lang="fa-IR" sz="1600" dirty="0">
                          <a:effectLst/>
                          <a:cs typeface="B Nazanin" panose="00000400000000000000" pitchFamily="2" charset="-78"/>
                        </a:rPr>
                        <a:t>دوره شروع و </a:t>
                      </a:r>
                      <a:endParaRPr lang="en-US" sz="1600" dirty="0">
                        <a:effectLst/>
                        <a:cs typeface="B Nazanin" panose="00000400000000000000" pitchFamily="2" charset="-78"/>
                      </a:endParaRPr>
                    </a:p>
                    <a:p>
                      <a:pPr marL="0" marR="0" algn="ctr">
                        <a:lnSpc>
                          <a:spcPct val="115000"/>
                        </a:lnSpc>
                        <a:spcBef>
                          <a:spcPts val="0"/>
                        </a:spcBef>
                        <a:spcAft>
                          <a:spcPts val="0"/>
                        </a:spcAft>
                        <a:tabLst>
                          <a:tab pos="3384550" algn="l"/>
                        </a:tabLst>
                      </a:pPr>
                      <a:r>
                        <a:rPr lang="fa-IR" sz="1600" dirty="0">
                          <a:effectLst/>
                          <a:cs typeface="B Nazanin" panose="00000400000000000000" pitchFamily="2" charset="-78"/>
                        </a:rPr>
                        <a:t>تکمیل شده اند</a:t>
                      </a:r>
                      <a:endParaRPr lang="en-US" sz="1600" dirty="0">
                        <a:effectLst/>
                        <a:cs typeface="B Nazanin" panose="00000400000000000000" pitchFamily="2" charset="-78"/>
                      </a:endParaRPr>
                    </a:p>
                    <a:p>
                      <a:pPr marL="0" marR="0" algn="ctr">
                        <a:lnSpc>
                          <a:spcPct val="115000"/>
                        </a:lnSpc>
                        <a:spcBef>
                          <a:spcPts val="0"/>
                        </a:spcBef>
                        <a:spcAft>
                          <a:spcPts val="0"/>
                        </a:spcAft>
                        <a:tabLst>
                          <a:tab pos="3384550" algn="l"/>
                        </a:tabLst>
                      </a:pP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03518884"/>
              </p:ext>
            </p:extLst>
          </p:nvPr>
        </p:nvGraphicFramePr>
        <p:xfrm>
          <a:off x="4074695" y="1612616"/>
          <a:ext cx="1269390" cy="1138681"/>
        </p:xfrm>
        <a:graphic>
          <a:graphicData uri="http://schemas.openxmlformats.org/drawingml/2006/table">
            <a:tbl>
              <a:tblPr>
                <a:tableStyleId>{5C22544A-7EE6-4342-B048-85BDC9FD1C3A}</a:tableStyleId>
              </a:tblPr>
              <a:tblGrid>
                <a:gridCol w="1269390">
                  <a:extLst>
                    <a:ext uri="{9D8B030D-6E8A-4147-A177-3AD203B41FA5}">
                      <a16:colId xmlns:a16="http://schemas.microsoft.com/office/drawing/2014/main" val="20000"/>
                    </a:ext>
                  </a:extLst>
                </a:gridCol>
              </a:tblGrid>
              <a:tr h="1138681">
                <a:tc>
                  <a:txBody>
                    <a:bodyPr/>
                    <a:lstStyle/>
                    <a:p>
                      <a:pPr marL="0" marR="0" algn="ctr">
                        <a:lnSpc>
                          <a:spcPct val="115000"/>
                        </a:lnSpc>
                        <a:spcBef>
                          <a:spcPts val="0"/>
                        </a:spcBef>
                        <a:spcAft>
                          <a:spcPts val="0"/>
                        </a:spcAft>
                        <a:tabLst>
                          <a:tab pos="3384550" algn="l"/>
                        </a:tabLst>
                      </a:pPr>
                      <a:r>
                        <a:rPr lang="fa-IR" sz="1600" dirty="0">
                          <a:effectLst/>
                          <a:cs typeface="B Nazanin" panose="00000400000000000000" pitchFamily="2" charset="-78"/>
                        </a:rPr>
                        <a:t>موجودی کالای در جریان ساخت</a:t>
                      </a:r>
                      <a:endParaRPr lang="en-US" sz="1600" dirty="0">
                        <a:effectLst/>
                        <a:cs typeface="B Nazanin" panose="00000400000000000000" pitchFamily="2" charset="-78"/>
                      </a:endParaRPr>
                    </a:p>
                    <a:p>
                      <a:pPr marL="0" marR="0" algn="l">
                        <a:lnSpc>
                          <a:spcPct val="115000"/>
                        </a:lnSpc>
                        <a:spcBef>
                          <a:spcPts val="0"/>
                        </a:spcBef>
                        <a:spcAft>
                          <a:spcPts val="0"/>
                        </a:spcAft>
                        <a:tabLst>
                          <a:tab pos="166370" algn="l"/>
                          <a:tab pos="201930" algn="l"/>
                          <a:tab pos="471170" algn="ctr"/>
                          <a:tab pos="3384550" algn="l"/>
                        </a:tabLst>
                      </a:pPr>
                      <a:r>
                        <a:rPr lang="fa-IR" sz="1600" dirty="0">
                          <a:effectLst/>
                          <a:cs typeface="B Nazanin" panose="00000400000000000000" pitchFamily="2" charset="-78"/>
                        </a:rPr>
                        <a:t>		اول دوره</a:t>
                      </a:r>
                      <a:endParaRPr lang="en-US" sz="1600" dirty="0">
                        <a:effectLst/>
                        <a:cs typeface="B Nazanin" panose="00000400000000000000" pitchFamily="2" charset="-78"/>
                      </a:endParaRPr>
                    </a:p>
                    <a:p>
                      <a:pPr marL="0" marR="0" algn="ctr">
                        <a:lnSpc>
                          <a:spcPct val="115000"/>
                        </a:lnSpc>
                        <a:spcBef>
                          <a:spcPts val="0"/>
                        </a:spcBef>
                        <a:spcAft>
                          <a:spcPts val="0"/>
                        </a:spcAft>
                        <a:tabLst>
                          <a:tab pos="166370" algn="l"/>
                          <a:tab pos="201930" algn="l"/>
                          <a:tab pos="471170" algn="ctr"/>
                          <a:tab pos="3384550" algn="l"/>
                        </a:tabLst>
                      </a:pP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sp>
            <p:nvSpPr>
              <p:cNvPr id="9" name="TextBox 8"/>
              <p:cNvSpPr txBox="1"/>
              <p:nvPr/>
            </p:nvSpPr>
            <p:spPr>
              <a:xfrm>
                <a:off x="821776" y="2846559"/>
                <a:ext cx="2598821" cy="369332"/>
              </a:xfrm>
              <a:prstGeom prst="rect">
                <a:avLst/>
              </a:prstGeom>
              <a:noFill/>
            </p:spPr>
            <p:txBody>
              <a:bodyPr wrap="square" lIns="0" tIns="0" rIns="0" bIns="0" rtlCol="0">
                <a:spAutoFit/>
              </a:bodyPr>
              <a:lstStyle/>
              <a:p>
                <a:r>
                  <a:rPr lang="fa-IR" sz="2400" dirty="0">
                    <a:cs typeface="B Nazanin" panose="00000400000000000000" pitchFamily="2" charset="-78"/>
                  </a:rPr>
                  <a:t> معادله آحاد تكميل شده</a:t>
                </a:r>
                <a14:m>
                  <m:oMath xmlns:m="http://schemas.openxmlformats.org/officeDocument/2006/math">
                    <m:r>
                      <a:rPr lang="en-US" sz="2400" i="1" smtClean="0">
                        <a:latin typeface="Cambria Math" panose="02040503050406030204" pitchFamily="18" charset="0"/>
                      </a:rPr>
                      <m:t>=</m:t>
                    </m:r>
                  </m:oMath>
                </a14:m>
                <a:endParaRPr lang="en-US" sz="2400" dirty="0">
                  <a:cs typeface="B Nazanin" panose="00000400000000000000" pitchFamily="2" charset="-78"/>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821776" y="2846559"/>
                <a:ext cx="2598821" cy="369332"/>
              </a:xfrm>
              <a:prstGeom prst="rect">
                <a:avLst/>
              </a:prstGeom>
              <a:blipFill rotWithShape="0">
                <a:blip r:embed="rId2"/>
                <a:stretch>
                  <a:fillRect l="-7512" t="-21311" b="-52459"/>
                </a:stretch>
              </a:blipFill>
            </p:spPr>
            <p:txBody>
              <a:bodyPr/>
              <a:lstStyle/>
              <a:p>
                <a:r>
                  <a:rPr lang="en-US">
                    <a:noFill/>
                  </a:rPr>
                  <a:t> </a:t>
                </a:r>
              </a:p>
            </p:txBody>
          </p:sp>
        </mc:Fallback>
      </mc:AlternateContent>
      <p:graphicFrame>
        <p:nvGraphicFramePr>
          <p:cNvPr id="10" name="Table 9"/>
          <p:cNvGraphicFramePr>
            <a:graphicFrameLocks noGrp="1"/>
          </p:cNvGraphicFramePr>
          <p:nvPr>
            <p:extLst>
              <p:ext uri="{D42A27DB-BD31-4B8C-83A1-F6EECF244321}">
                <p14:modId xmlns:p14="http://schemas.microsoft.com/office/powerpoint/2010/main" val="1821587183"/>
              </p:ext>
            </p:extLst>
          </p:nvPr>
        </p:nvGraphicFramePr>
        <p:xfrm>
          <a:off x="3930316" y="3369820"/>
          <a:ext cx="6259237" cy="1041760"/>
        </p:xfrm>
        <a:graphic>
          <a:graphicData uri="http://schemas.openxmlformats.org/drawingml/2006/table">
            <a:tbl>
              <a:tblPr>
                <a:tableStyleId>{5C22544A-7EE6-4342-B048-85BDC9FD1C3A}</a:tableStyleId>
              </a:tblPr>
              <a:tblGrid>
                <a:gridCol w="1574683">
                  <a:extLst>
                    <a:ext uri="{9D8B030D-6E8A-4147-A177-3AD203B41FA5}">
                      <a16:colId xmlns:a16="http://schemas.microsoft.com/office/drawing/2014/main" val="20000"/>
                    </a:ext>
                  </a:extLst>
                </a:gridCol>
                <a:gridCol w="1623385">
                  <a:extLst>
                    <a:ext uri="{9D8B030D-6E8A-4147-A177-3AD203B41FA5}">
                      <a16:colId xmlns:a16="http://schemas.microsoft.com/office/drawing/2014/main" val="20001"/>
                    </a:ext>
                  </a:extLst>
                </a:gridCol>
                <a:gridCol w="1630605">
                  <a:extLst>
                    <a:ext uri="{9D8B030D-6E8A-4147-A177-3AD203B41FA5}">
                      <a16:colId xmlns:a16="http://schemas.microsoft.com/office/drawing/2014/main" val="20002"/>
                    </a:ext>
                  </a:extLst>
                </a:gridCol>
                <a:gridCol w="1430564">
                  <a:extLst>
                    <a:ext uri="{9D8B030D-6E8A-4147-A177-3AD203B41FA5}">
                      <a16:colId xmlns:a16="http://schemas.microsoft.com/office/drawing/2014/main" val="20003"/>
                    </a:ext>
                  </a:extLst>
                </a:gridCol>
              </a:tblGrid>
              <a:tr h="1041760">
                <a:tc>
                  <a:txBody>
                    <a:bodyPr/>
                    <a:lstStyle/>
                    <a:p>
                      <a:pPr marL="0" marR="0" algn="ctr">
                        <a:lnSpc>
                          <a:spcPct val="107000"/>
                        </a:lnSpc>
                        <a:spcBef>
                          <a:spcPts val="0"/>
                        </a:spcBef>
                        <a:spcAft>
                          <a:spcPts val="800"/>
                        </a:spcAft>
                      </a:pPr>
                      <a:r>
                        <a:rPr lang="fa-IR" sz="1800" dirty="0">
                          <a:effectLst/>
                          <a:cs typeface="B Nazanin" panose="00000400000000000000" pitchFamily="2" charset="-78"/>
                        </a:rPr>
                        <a:t>درصد تکمیل شده</a:t>
                      </a:r>
                      <a:endParaRPr lang="en-US" sz="1800" dirty="0">
                        <a:effectLst/>
                        <a:cs typeface="B Nazanin" panose="00000400000000000000" pitchFamily="2" charset="-78"/>
                      </a:endParaRPr>
                    </a:p>
                    <a:p>
                      <a:pPr marL="0" marR="0" algn="ctr">
                        <a:lnSpc>
                          <a:spcPct val="107000"/>
                        </a:lnSpc>
                        <a:spcBef>
                          <a:spcPts val="0"/>
                        </a:spcBef>
                        <a:spcAft>
                          <a:spcPts val="800"/>
                        </a:spcAft>
                      </a:pPr>
                      <a:r>
                        <a:rPr lang="fa-IR" sz="1800" dirty="0">
                          <a:effectLst/>
                          <a:cs typeface="B Nazanin" panose="00000400000000000000" pitchFamily="2" charset="-78"/>
                        </a:rPr>
                        <a:t>دوره جاری</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800"/>
                        </a:spcAft>
                      </a:pPr>
                      <a:r>
                        <a:rPr lang="fa-IR" sz="1800" dirty="0">
                          <a:effectLst/>
                          <a:cs typeface="B Nazanin" panose="00000400000000000000" pitchFamily="2" charset="-78"/>
                        </a:rPr>
                        <a:t>100%</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800"/>
                        </a:spcAft>
                      </a:pPr>
                      <a:r>
                        <a:rPr lang="fa-IR" sz="1800" dirty="0">
                          <a:effectLst/>
                          <a:cs typeface="B Nazanin" panose="00000400000000000000" pitchFamily="2" charset="-78"/>
                        </a:rPr>
                        <a:t>درصد تکمیل</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800"/>
                        </a:spcAft>
                      </a:pPr>
                      <a:r>
                        <a:rPr lang="fa-IR" sz="1800" dirty="0">
                          <a:effectLst/>
                          <a:cs typeface="B Nazanin" panose="00000400000000000000" pitchFamily="2" charset="-78"/>
                        </a:rPr>
                        <a:t>درصد تکمیل شده</a:t>
                      </a:r>
                      <a:endParaRPr lang="en-US" sz="1800" dirty="0">
                        <a:effectLst/>
                        <a:cs typeface="B Nazanin" panose="00000400000000000000" pitchFamily="2" charset="-78"/>
                      </a:endParaRPr>
                    </a:p>
                    <a:p>
                      <a:pPr marL="0" marR="0" algn="ctr">
                        <a:lnSpc>
                          <a:spcPct val="107000"/>
                        </a:lnSpc>
                        <a:spcBef>
                          <a:spcPts val="0"/>
                        </a:spcBef>
                        <a:spcAft>
                          <a:spcPts val="800"/>
                        </a:spcAft>
                      </a:pPr>
                      <a:r>
                        <a:rPr lang="fa-IR" sz="1800" dirty="0">
                          <a:effectLst/>
                          <a:cs typeface="B Nazanin" panose="00000400000000000000" pitchFamily="2" charset="-78"/>
                        </a:rPr>
                        <a:t>دوره قبل</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0"/>
                  </a:ext>
                </a:extLst>
              </a:tr>
            </a:tbl>
          </a:graphicData>
        </a:graphic>
      </p:graphicFrame>
      <p:sp>
        <p:nvSpPr>
          <p:cNvPr id="11" name="Plus 10"/>
          <p:cNvSpPr/>
          <p:nvPr/>
        </p:nvSpPr>
        <p:spPr>
          <a:xfrm>
            <a:off x="5344084" y="2873877"/>
            <a:ext cx="375093" cy="314699"/>
          </a:xfrm>
          <a:prstGeom prst="mathPlus">
            <a:avLst/>
          </a:prstGeom>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Plus 11"/>
          <p:cNvSpPr/>
          <p:nvPr/>
        </p:nvSpPr>
        <p:spPr>
          <a:xfrm>
            <a:off x="6967331" y="2873876"/>
            <a:ext cx="311791" cy="314699"/>
          </a:xfrm>
          <a:prstGeom prst="mathPlus">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Plus 12"/>
          <p:cNvSpPr/>
          <p:nvPr/>
        </p:nvSpPr>
        <p:spPr>
          <a:xfrm>
            <a:off x="8566015" y="2873876"/>
            <a:ext cx="401521" cy="323208"/>
          </a:xfrm>
          <a:prstGeom prst="mathPlus">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Left Brace 13"/>
          <p:cNvSpPr/>
          <p:nvPr/>
        </p:nvSpPr>
        <p:spPr>
          <a:xfrm rot="16200000">
            <a:off x="6399410" y="3247879"/>
            <a:ext cx="285207" cy="2958079"/>
          </a:xfrm>
          <a:prstGeom prst="leftBrace">
            <a:avLst/>
          </a:prstGeom>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2429568859"/>
              </p:ext>
            </p:extLst>
          </p:nvPr>
        </p:nvGraphicFramePr>
        <p:xfrm>
          <a:off x="5719177" y="5030102"/>
          <a:ext cx="1362903" cy="982345"/>
        </p:xfrm>
        <a:graphic>
          <a:graphicData uri="http://schemas.openxmlformats.org/drawingml/2006/table">
            <a:tbl>
              <a:tblPr>
                <a:tableStyleId>{5C22544A-7EE6-4342-B048-85BDC9FD1C3A}</a:tableStyleId>
              </a:tblPr>
              <a:tblGrid>
                <a:gridCol w="1362903">
                  <a:extLst>
                    <a:ext uri="{9D8B030D-6E8A-4147-A177-3AD203B41FA5}">
                      <a16:colId xmlns:a16="http://schemas.microsoft.com/office/drawing/2014/main" val="20000"/>
                    </a:ext>
                  </a:extLst>
                </a:gridCol>
              </a:tblGrid>
              <a:tr h="982345">
                <a:tc>
                  <a:txBody>
                    <a:bodyPr/>
                    <a:lstStyle/>
                    <a:p>
                      <a:pPr marL="0" marR="0" algn="ctr">
                        <a:lnSpc>
                          <a:spcPct val="107000"/>
                        </a:lnSpc>
                        <a:spcBef>
                          <a:spcPts val="0"/>
                        </a:spcBef>
                        <a:spcAft>
                          <a:spcPts val="800"/>
                        </a:spcAft>
                        <a:tabLst>
                          <a:tab pos="783590" algn="l"/>
                        </a:tabLst>
                      </a:pPr>
                      <a:r>
                        <a:rPr lang="fa-IR" sz="1800" dirty="0">
                          <a:effectLst/>
                          <a:cs typeface="B Nazanin" panose="00000400000000000000" pitchFamily="2" charset="-78"/>
                        </a:rPr>
                        <a:t>کار انجام یافته در دوره جاری</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0"/>
                  </a:ext>
                </a:extLst>
              </a:tr>
            </a:tbl>
          </a:graphicData>
        </a:graphic>
      </p:graphicFrame>
      <p:sp>
        <p:nvSpPr>
          <p:cNvPr id="16" name="Left Brace 15"/>
          <p:cNvSpPr/>
          <p:nvPr/>
        </p:nvSpPr>
        <p:spPr>
          <a:xfrm rot="16200000">
            <a:off x="9233942" y="4189438"/>
            <a:ext cx="285207" cy="1074957"/>
          </a:xfrm>
          <a:prstGeom prst="leftBrace">
            <a:avLst/>
          </a:prstGeom>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17" name="Table 16"/>
          <p:cNvGraphicFramePr>
            <a:graphicFrameLocks noGrp="1"/>
          </p:cNvGraphicFramePr>
          <p:nvPr>
            <p:extLst>
              <p:ext uri="{D42A27DB-BD31-4B8C-83A1-F6EECF244321}">
                <p14:modId xmlns:p14="http://schemas.microsoft.com/office/powerpoint/2010/main" val="3995404554"/>
              </p:ext>
            </p:extLst>
          </p:nvPr>
        </p:nvGraphicFramePr>
        <p:xfrm>
          <a:off x="8376795" y="5042252"/>
          <a:ext cx="1812758" cy="1210278"/>
        </p:xfrm>
        <a:graphic>
          <a:graphicData uri="http://schemas.openxmlformats.org/drawingml/2006/table">
            <a:tbl>
              <a:tblPr>
                <a:tableStyleId>{5C22544A-7EE6-4342-B048-85BDC9FD1C3A}</a:tableStyleId>
              </a:tblPr>
              <a:tblGrid>
                <a:gridCol w="1812758">
                  <a:extLst>
                    <a:ext uri="{9D8B030D-6E8A-4147-A177-3AD203B41FA5}">
                      <a16:colId xmlns:a16="http://schemas.microsoft.com/office/drawing/2014/main" val="20000"/>
                    </a:ext>
                  </a:extLst>
                </a:gridCol>
              </a:tblGrid>
              <a:tr h="1210278">
                <a:tc>
                  <a:txBody>
                    <a:bodyPr/>
                    <a:lstStyle/>
                    <a:p>
                      <a:pPr marL="0" marR="0" algn="ctr">
                        <a:lnSpc>
                          <a:spcPct val="107000"/>
                        </a:lnSpc>
                        <a:spcBef>
                          <a:spcPts val="0"/>
                        </a:spcBef>
                        <a:spcAft>
                          <a:spcPts val="800"/>
                        </a:spcAft>
                      </a:pPr>
                      <a:r>
                        <a:rPr lang="fa-IR" sz="1800" dirty="0">
                          <a:effectLst/>
                          <a:cs typeface="B Nazanin" panose="00000400000000000000" pitchFamily="2" charset="-78"/>
                        </a:rPr>
                        <a:t>کار انجام یافته دوره </a:t>
                      </a:r>
                      <a:endParaRPr lang="en-US" sz="1800" dirty="0">
                        <a:effectLst/>
                        <a:cs typeface="B Nazanin" panose="00000400000000000000" pitchFamily="2" charset="-78"/>
                      </a:endParaRPr>
                    </a:p>
                    <a:p>
                      <a:pPr marL="0" marR="0" algn="ctr">
                        <a:lnSpc>
                          <a:spcPct val="107000"/>
                        </a:lnSpc>
                        <a:spcBef>
                          <a:spcPts val="0"/>
                        </a:spcBef>
                        <a:spcAft>
                          <a:spcPts val="800"/>
                        </a:spcAft>
                      </a:pPr>
                      <a:r>
                        <a:rPr lang="fa-IR" sz="1800" dirty="0">
                          <a:effectLst/>
                          <a:cs typeface="B Nazanin" panose="00000400000000000000" pitchFamily="2" charset="-78"/>
                        </a:rPr>
                        <a:t>قبل بر روی موجود</a:t>
                      </a:r>
                      <a:endParaRPr lang="en-US" sz="1800" dirty="0">
                        <a:effectLst/>
                        <a:cs typeface="B Nazanin" panose="00000400000000000000" pitchFamily="2" charset="-78"/>
                      </a:endParaRPr>
                    </a:p>
                    <a:p>
                      <a:pPr marL="0" marR="0" algn="ctr">
                        <a:lnSpc>
                          <a:spcPct val="107000"/>
                        </a:lnSpc>
                        <a:spcBef>
                          <a:spcPts val="0"/>
                        </a:spcBef>
                        <a:spcAft>
                          <a:spcPts val="800"/>
                        </a:spcAft>
                      </a:pPr>
                      <a:r>
                        <a:rPr lang="fa-IR" sz="1800" dirty="0">
                          <a:effectLst/>
                          <a:cs typeface="B Nazanin" panose="00000400000000000000" pitchFamily="2" charset="-78"/>
                        </a:rPr>
                        <a:t>کالا در جریان اول دوره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0"/>
                  </a:ext>
                </a:extLst>
              </a:tr>
            </a:tbl>
          </a:graphicData>
        </a:graphic>
      </p:graphicFrame>
      <p:sp>
        <p:nvSpPr>
          <p:cNvPr id="18" name="Multiply 17"/>
          <p:cNvSpPr/>
          <p:nvPr/>
        </p:nvSpPr>
        <p:spPr>
          <a:xfrm>
            <a:off x="4363453" y="2873876"/>
            <a:ext cx="529389" cy="34201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y 18"/>
          <p:cNvSpPr/>
          <p:nvPr/>
        </p:nvSpPr>
        <p:spPr>
          <a:xfrm>
            <a:off x="6192080" y="2818004"/>
            <a:ext cx="529389" cy="34201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y 19"/>
          <p:cNvSpPr/>
          <p:nvPr/>
        </p:nvSpPr>
        <p:spPr>
          <a:xfrm>
            <a:off x="7723229" y="2818004"/>
            <a:ext cx="529389" cy="34201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y 20"/>
          <p:cNvSpPr/>
          <p:nvPr/>
        </p:nvSpPr>
        <p:spPr>
          <a:xfrm>
            <a:off x="9283174" y="2818005"/>
            <a:ext cx="529389" cy="34201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096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577516"/>
            <a:ext cx="8946541" cy="5670883"/>
          </a:xfrm>
        </p:spPr>
        <p:txBody>
          <a:bodyPr>
            <a:normAutofit/>
          </a:bodyPr>
          <a:lstStyle/>
          <a:p>
            <a:pPr marL="0" indent="0" algn="ctr" rtl="1">
              <a:buNone/>
            </a:pPr>
            <a:r>
              <a:rPr lang="fa-IR" sz="2400" dirty="0">
                <a:cs typeface="B Nazanin" panose="00000400000000000000" pitchFamily="2" charset="-78"/>
              </a:rPr>
              <a:t>قیمت تمام شده واحد های تکمیل شده در روش میانگین موزون از فرمول زیر به دست می آید</a:t>
            </a:r>
          </a:p>
          <a:p>
            <a:pPr marL="0" indent="0" algn="ctr" rtl="1">
              <a:buNone/>
            </a:pPr>
            <a:endParaRPr lang="fa-IR" sz="2400" dirty="0">
              <a:cs typeface="B Nazanin" panose="00000400000000000000" pitchFamily="2" charset="-78"/>
            </a:endParaRPr>
          </a:p>
          <a:p>
            <a:pPr marL="0" indent="0" algn="ctr" rtl="1">
              <a:buNone/>
            </a:pPr>
            <a:endParaRPr lang="fa-IR" sz="2400" dirty="0">
              <a:cs typeface="B Nazanin" panose="00000400000000000000" pitchFamily="2" charset="-78"/>
            </a:endParaRPr>
          </a:p>
          <a:p>
            <a:pPr marL="0" indent="0" algn="ctr" rtl="1">
              <a:buNone/>
            </a:pPr>
            <a:endParaRPr lang="fa-IR" sz="2400" dirty="0">
              <a:cs typeface="B Nazanin" panose="00000400000000000000" pitchFamily="2" charset="-78"/>
            </a:endParaRPr>
          </a:p>
          <a:p>
            <a:pPr marL="0" indent="0" algn="ctr" rtl="1">
              <a:buNone/>
            </a:pPr>
            <a:r>
              <a:rPr lang="fa-IR" sz="2400" dirty="0">
                <a:cs typeface="B Nazanin" panose="00000400000000000000" pitchFamily="2" charset="-78"/>
              </a:rPr>
              <a:t>قیمت تمام شده موجودی کالا در جریان ساخت پایان دوره از محاسبات زیر و صفحه بعد به دست می آید.</a:t>
            </a:r>
            <a:endParaRPr lang="en-US" sz="2400" dirty="0">
              <a:cs typeface="B Nazanin" panose="00000400000000000000" pitchFamily="2" charset="-78"/>
            </a:endParaRPr>
          </a:p>
          <a:p>
            <a:pPr marL="0" indent="0" algn="ctr" rtl="1">
              <a:buNone/>
            </a:pPr>
            <a:endParaRPr lang="en-US" sz="2400" dirty="0">
              <a:cs typeface="B Nazanin"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1760072370"/>
              </p:ext>
            </p:extLst>
          </p:nvPr>
        </p:nvGraphicFramePr>
        <p:xfrm>
          <a:off x="2261935" y="1177926"/>
          <a:ext cx="6898107" cy="907547"/>
        </p:xfrm>
        <a:graphic>
          <a:graphicData uri="http://schemas.openxmlformats.org/drawingml/2006/table">
            <a:tbl>
              <a:tblPr firstRow="1" firstCol="1" bandRow="1">
                <a:tableStyleId>{2D5ABB26-0587-4C30-8999-92F81FD0307C}</a:tableStyleId>
              </a:tblPr>
              <a:tblGrid>
                <a:gridCol w="2346779">
                  <a:extLst>
                    <a:ext uri="{9D8B030D-6E8A-4147-A177-3AD203B41FA5}">
                      <a16:colId xmlns:a16="http://schemas.microsoft.com/office/drawing/2014/main" val="20000"/>
                    </a:ext>
                  </a:extLst>
                </a:gridCol>
                <a:gridCol w="1137832">
                  <a:extLst>
                    <a:ext uri="{9D8B030D-6E8A-4147-A177-3AD203B41FA5}">
                      <a16:colId xmlns:a16="http://schemas.microsoft.com/office/drawing/2014/main" val="20001"/>
                    </a:ext>
                  </a:extLst>
                </a:gridCol>
                <a:gridCol w="1137832">
                  <a:extLst>
                    <a:ext uri="{9D8B030D-6E8A-4147-A177-3AD203B41FA5}">
                      <a16:colId xmlns:a16="http://schemas.microsoft.com/office/drawing/2014/main" val="20002"/>
                    </a:ext>
                  </a:extLst>
                </a:gridCol>
                <a:gridCol w="1137832">
                  <a:extLst>
                    <a:ext uri="{9D8B030D-6E8A-4147-A177-3AD203B41FA5}">
                      <a16:colId xmlns:a16="http://schemas.microsoft.com/office/drawing/2014/main" val="20003"/>
                    </a:ext>
                  </a:extLst>
                </a:gridCol>
                <a:gridCol w="1137832">
                  <a:extLst>
                    <a:ext uri="{9D8B030D-6E8A-4147-A177-3AD203B41FA5}">
                      <a16:colId xmlns:a16="http://schemas.microsoft.com/office/drawing/2014/main" val="20004"/>
                    </a:ext>
                  </a:extLst>
                </a:gridCol>
              </a:tblGrid>
              <a:tr h="907547">
                <a:tc>
                  <a:txBody>
                    <a:bodyPr/>
                    <a:lstStyle/>
                    <a:p>
                      <a:pPr marL="0" marR="0" algn="ctr">
                        <a:lnSpc>
                          <a:spcPct val="107000"/>
                        </a:lnSpc>
                        <a:spcBef>
                          <a:spcPts val="0"/>
                        </a:spcBef>
                        <a:spcAft>
                          <a:spcPts val="0"/>
                        </a:spcAft>
                        <a:tabLst>
                          <a:tab pos="1056640" algn="l"/>
                        </a:tabLst>
                      </a:pPr>
                      <a:r>
                        <a:rPr lang="ar-SA" sz="1800" dirty="0">
                          <a:effectLst/>
                          <a:cs typeface="B Nazanin" panose="00000400000000000000" pitchFamily="2" charset="-78"/>
                        </a:rPr>
                        <a:t>قیمت تمام شده واحد ها تکمیل شده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tabLst>
                          <a:tab pos="1056640" algn="l"/>
                        </a:tabLst>
                      </a:pPr>
                      <a:r>
                        <a:rPr lang="en-US" sz="1800" dirty="0">
                          <a:effectLst/>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tabLst>
                          <a:tab pos="1056640" algn="l"/>
                        </a:tabLst>
                      </a:pPr>
                      <a:r>
                        <a:rPr lang="ar-SA" sz="1800" dirty="0">
                          <a:effectLst/>
                          <a:cs typeface="B Nazanin" panose="00000400000000000000" pitchFamily="2" charset="-78"/>
                        </a:rPr>
                        <a:t>قیمت تمام شده یک واحد</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tabLst>
                          <a:tab pos="1056640" algn="l"/>
                        </a:tabLst>
                      </a:pPr>
                      <a:r>
                        <a:rPr lang="fa-IR" sz="1800" dirty="0">
                          <a:effectLst/>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tabLst>
                          <a:tab pos="1056640" algn="l"/>
                        </a:tabLst>
                      </a:pPr>
                      <a:r>
                        <a:rPr lang="ar-SA" sz="1800" dirty="0">
                          <a:effectLst/>
                          <a:cs typeface="B Nazanin" panose="00000400000000000000" pitchFamily="2" charset="-78"/>
                        </a:rPr>
                        <a:t>واحد های تکمیل شده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94710441"/>
              </p:ext>
            </p:extLst>
          </p:nvPr>
        </p:nvGraphicFramePr>
        <p:xfrm>
          <a:off x="802105" y="3559800"/>
          <a:ext cx="9247748" cy="2934970"/>
        </p:xfrm>
        <a:graphic>
          <a:graphicData uri="http://schemas.openxmlformats.org/drawingml/2006/table">
            <a:tbl>
              <a:tblPr firstRow="1" firstCol="1" bandRow="1">
                <a:tableStyleId>{2D5ABB26-0587-4C30-8999-92F81FD0307C}</a:tableStyleId>
              </a:tblPr>
              <a:tblGrid>
                <a:gridCol w="2504600">
                  <a:extLst>
                    <a:ext uri="{9D8B030D-6E8A-4147-A177-3AD203B41FA5}">
                      <a16:colId xmlns:a16="http://schemas.microsoft.com/office/drawing/2014/main" val="20000"/>
                    </a:ext>
                  </a:extLst>
                </a:gridCol>
                <a:gridCol w="589841">
                  <a:extLst>
                    <a:ext uri="{9D8B030D-6E8A-4147-A177-3AD203B41FA5}">
                      <a16:colId xmlns:a16="http://schemas.microsoft.com/office/drawing/2014/main" val="20001"/>
                    </a:ext>
                  </a:extLst>
                </a:gridCol>
                <a:gridCol w="3858167">
                  <a:extLst>
                    <a:ext uri="{9D8B030D-6E8A-4147-A177-3AD203B41FA5}">
                      <a16:colId xmlns:a16="http://schemas.microsoft.com/office/drawing/2014/main" val="20002"/>
                    </a:ext>
                  </a:extLst>
                </a:gridCol>
                <a:gridCol w="589841">
                  <a:extLst>
                    <a:ext uri="{9D8B030D-6E8A-4147-A177-3AD203B41FA5}">
                      <a16:colId xmlns:a16="http://schemas.microsoft.com/office/drawing/2014/main" val="20003"/>
                    </a:ext>
                  </a:extLst>
                </a:gridCol>
                <a:gridCol w="1705299">
                  <a:extLst>
                    <a:ext uri="{9D8B030D-6E8A-4147-A177-3AD203B41FA5}">
                      <a16:colId xmlns:a16="http://schemas.microsoft.com/office/drawing/2014/main" val="20004"/>
                    </a:ext>
                  </a:extLst>
                </a:gridCol>
              </a:tblGrid>
              <a:tr h="574257">
                <a:tc>
                  <a:txBody>
                    <a:bodyPr/>
                    <a:lstStyle/>
                    <a:p>
                      <a:pPr marL="0" marR="0" algn="ctr" rtl="1">
                        <a:lnSpc>
                          <a:spcPct val="107000"/>
                        </a:lnSpc>
                        <a:spcBef>
                          <a:spcPts val="0"/>
                        </a:spcBef>
                        <a:spcAft>
                          <a:spcPts val="0"/>
                        </a:spcAft>
                      </a:pPr>
                      <a:r>
                        <a:rPr lang="ar-SA" sz="1800" dirty="0">
                          <a:effectLst/>
                          <a:cs typeface="B Nazanin" panose="00000400000000000000" pitchFamily="2" charset="-78"/>
                        </a:rPr>
                        <a:t>مواد مستقیم</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800">
                          <a:effectLst/>
                          <a:cs typeface="B Nazanin" panose="00000400000000000000" pitchFamily="2" charset="-78"/>
                        </a:rPr>
                        <a:t>=</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800" dirty="0">
                          <a:effectLst/>
                          <a:cs typeface="B Nazanin" panose="00000400000000000000" pitchFamily="2" charset="-78"/>
                        </a:rPr>
                        <a:t>معادل آحاد تکمیل شده موجودی کالای در جریان ساخت پایان دوره از لحاظ مواد مستقیم </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800">
                          <a:effectLst/>
                          <a:cs typeface="B Nazanin" panose="00000400000000000000" pitchFamily="2" charset="-78"/>
                        </a:rPr>
                        <a:t>*</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800" dirty="0">
                          <a:effectLst/>
                          <a:cs typeface="B Nazanin" panose="00000400000000000000" pitchFamily="2" charset="-78"/>
                        </a:rPr>
                        <a:t>قیمت تمام شده یک واحد مواد مستقیم</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0"/>
                  </a:ext>
                </a:extLst>
              </a:tr>
              <a:tr h="241457">
                <a:tc>
                  <a:txBody>
                    <a:bodyPr/>
                    <a:lstStyle/>
                    <a:p>
                      <a:pPr marL="0" marR="0" algn="ctr">
                        <a:lnSpc>
                          <a:spcPct val="107000"/>
                        </a:lnSpc>
                        <a:spcBef>
                          <a:spcPts val="0"/>
                        </a:spcBef>
                        <a:spcAft>
                          <a:spcPts val="0"/>
                        </a:spcAft>
                      </a:pPr>
                      <a:r>
                        <a:rPr lang="en-US" sz="1800">
                          <a:effectLst/>
                          <a:cs typeface="B Nazanin" panose="00000400000000000000" pitchFamily="2" charset="-78"/>
                        </a:rPr>
                        <a:t>+</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nSpc>
                          <a:spcPct val="107000"/>
                        </a:lnSpc>
                      </a:pPr>
                      <a:endParaRPr lang="en-US" sz="1800">
                        <a:effectLst/>
                        <a:latin typeface="Calibri" panose="020F0502020204030204" pitchFamily="34" charset="0"/>
                        <a:cs typeface="B Nazanin" panose="00000400000000000000" pitchFamily="2" charset="-78"/>
                      </a:endParaRPr>
                    </a:p>
                  </a:txBody>
                  <a:tcPr marL="68580" marR="68580" marT="0" marB="0" anchor="ctr"/>
                </a:tc>
                <a:tc>
                  <a:txBody>
                    <a:bodyPr/>
                    <a:lstStyle/>
                    <a:p>
                      <a:pPr>
                        <a:lnSpc>
                          <a:spcPct val="107000"/>
                        </a:lnSpc>
                      </a:pPr>
                      <a:endParaRPr lang="en-US" sz="1800">
                        <a:effectLst/>
                        <a:latin typeface="Calibri" panose="020F0502020204030204" pitchFamily="34" charset="0"/>
                        <a:cs typeface="B Nazanin" panose="00000400000000000000" pitchFamily="2" charset="-78"/>
                      </a:endParaRPr>
                    </a:p>
                  </a:txBody>
                  <a:tcPr marL="68580" marR="68580" marT="0" marB="0" anchor="ctr"/>
                </a:tc>
                <a:tc>
                  <a:txBody>
                    <a:bodyPr/>
                    <a:lstStyle/>
                    <a:p>
                      <a:pPr>
                        <a:lnSpc>
                          <a:spcPct val="107000"/>
                        </a:lnSpc>
                      </a:pPr>
                      <a:endParaRPr lang="en-US" sz="1800">
                        <a:effectLst/>
                        <a:latin typeface="Calibri" panose="020F0502020204030204" pitchFamily="34" charset="0"/>
                        <a:cs typeface="B Nazanin" panose="00000400000000000000" pitchFamily="2" charset="-78"/>
                      </a:endParaRPr>
                    </a:p>
                  </a:txBody>
                  <a:tcPr marL="68580" marR="68580" marT="0" marB="0" anchor="ctr"/>
                </a:tc>
                <a:tc>
                  <a:txBody>
                    <a:bodyPr/>
                    <a:lstStyle/>
                    <a:p>
                      <a:pPr>
                        <a:lnSpc>
                          <a:spcPct val="107000"/>
                        </a:lnSpc>
                      </a:pPr>
                      <a:endParaRPr lang="en-US" sz="1800">
                        <a:effectLst/>
                        <a:latin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1"/>
                  </a:ext>
                </a:extLst>
              </a:tr>
              <a:tr h="574257">
                <a:tc>
                  <a:txBody>
                    <a:bodyPr/>
                    <a:lstStyle/>
                    <a:p>
                      <a:pPr marL="0" marR="0" algn="ctr" rtl="1">
                        <a:lnSpc>
                          <a:spcPct val="107000"/>
                        </a:lnSpc>
                        <a:spcBef>
                          <a:spcPts val="0"/>
                        </a:spcBef>
                        <a:spcAft>
                          <a:spcPts val="0"/>
                        </a:spcAft>
                      </a:pPr>
                      <a:r>
                        <a:rPr lang="ar-SA" sz="1800">
                          <a:effectLst/>
                          <a:cs typeface="B Nazanin" panose="00000400000000000000" pitchFamily="2" charset="-78"/>
                        </a:rPr>
                        <a:t>کار مستقیم </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800">
                          <a:effectLst/>
                          <a:cs typeface="B Nazanin" panose="00000400000000000000" pitchFamily="2" charset="-78"/>
                        </a:rPr>
                        <a:t>=</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800" dirty="0">
                          <a:effectLst/>
                          <a:cs typeface="B Nazanin" panose="00000400000000000000" pitchFamily="2" charset="-78"/>
                        </a:rPr>
                        <a:t>معادل آحاد تکمیل شده موجودی کالای در جریان ساخت پایان دوره از لحاظ کار مستقیم </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800">
                          <a:effectLst/>
                          <a:cs typeface="B Nazanin" panose="00000400000000000000" pitchFamily="2" charset="-78"/>
                        </a:rPr>
                        <a:t>*</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800" dirty="0">
                          <a:effectLst/>
                          <a:cs typeface="B Nazanin" panose="00000400000000000000" pitchFamily="2" charset="-78"/>
                        </a:rPr>
                        <a:t>قیمت تمام شده یک واحد کار مستقیم</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2"/>
                  </a:ext>
                </a:extLst>
              </a:tr>
              <a:tr h="241457">
                <a:tc>
                  <a:txBody>
                    <a:bodyPr/>
                    <a:lstStyle/>
                    <a:p>
                      <a:pPr marL="0" marR="0" algn="ctr">
                        <a:lnSpc>
                          <a:spcPct val="107000"/>
                        </a:lnSpc>
                        <a:spcBef>
                          <a:spcPts val="0"/>
                        </a:spcBef>
                        <a:spcAft>
                          <a:spcPts val="0"/>
                        </a:spcAft>
                      </a:pPr>
                      <a:r>
                        <a:rPr lang="en-US" sz="1800">
                          <a:effectLst/>
                          <a:cs typeface="B Nazanin" panose="00000400000000000000" pitchFamily="2" charset="-78"/>
                        </a:rPr>
                        <a:t>+</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nSpc>
                          <a:spcPct val="107000"/>
                        </a:lnSpc>
                      </a:pPr>
                      <a:endParaRPr lang="en-US" sz="1800">
                        <a:effectLst/>
                        <a:latin typeface="Calibri" panose="020F0502020204030204" pitchFamily="34" charset="0"/>
                        <a:cs typeface="B Nazanin" panose="00000400000000000000" pitchFamily="2" charset="-78"/>
                      </a:endParaRPr>
                    </a:p>
                  </a:txBody>
                  <a:tcPr marL="68580" marR="68580" marT="0" marB="0" anchor="ctr"/>
                </a:tc>
                <a:tc>
                  <a:txBody>
                    <a:bodyPr/>
                    <a:lstStyle/>
                    <a:p>
                      <a:pPr>
                        <a:lnSpc>
                          <a:spcPct val="107000"/>
                        </a:lnSpc>
                      </a:pPr>
                      <a:endParaRPr lang="en-US" sz="1800">
                        <a:effectLst/>
                        <a:latin typeface="Calibri" panose="020F0502020204030204" pitchFamily="34" charset="0"/>
                        <a:cs typeface="B Nazanin" panose="00000400000000000000" pitchFamily="2" charset="-78"/>
                      </a:endParaRPr>
                    </a:p>
                  </a:txBody>
                  <a:tcPr marL="68580" marR="68580" marT="0" marB="0" anchor="ctr"/>
                </a:tc>
                <a:tc>
                  <a:txBody>
                    <a:bodyPr/>
                    <a:lstStyle/>
                    <a:p>
                      <a:pPr>
                        <a:lnSpc>
                          <a:spcPct val="107000"/>
                        </a:lnSpc>
                      </a:pPr>
                      <a:endParaRPr lang="en-US" sz="1800">
                        <a:effectLst/>
                        <a:latin typeface="Calibri" panose="020F0502020204030204" pitchFamily="34" charset="0"/>
                        <a:cs typeface="B Nazanin" panose="00000400000000000000" pitchFamily="2" charset="-78"/>
                      </a:endParaRPr>
                    </a:p>
                  </a:txBody>
                  <a:tcPr marL="68580" marR="68580" marT="0" marB="0" anchor="ctr"/>
                </a:tc>
                <a:tc>
                  <a:txBody>
                    <a:bodyPr/>
                    <a:lstStyle/>
                    <a:p>
                      <a:pPr>
                        <a:lnSpc>
                          <a:spcPct val="107000"/>
                        </a:lnSpc>
                      </a:pPr>
                      <a:endParaRPr lang="en-US" sz="1800">
                        <a:effectLst/>
                        <a:latin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3"/>
                  </a:ext>
                </a:extLst>
              </a:tr>
              <a:tr h="574257">
                <a:tc>
                  <a:txBody>
                    <a:bodyPr/>
                    <a:lstStyle/>
                    <a:p>
                      <a:pPr marL="0" marR="0" algn="ctr" rtl="1">
                        <a:lnSpc>
                          <a:spcPct val="107000"/>
                        </a:lnSpc>
                        <a:spcBef>
                          <a:spcPts val="0"/>
                        </a:spcBef>
                        <a:spcAft>
                          <a:spcPts val="0"/>
                        </a:spcAft>
                      </a:pPr>
                      <a:r>
                        <a:rPr lang="ar-SA" sz="1800">
                          <a:effectLst/>
                          <a:cs typeface="B Nazanin" panose="00000400000000000000" pitchFamily="2" charset="-78"/>
                        </a:rPr>
                        <a:t>سربار کارخانه </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800">
                          <a:effectLst/>
                          <a:cs typeface="B Nazanin" panose="00000400000000000000" pitchFamily="2" charset="-78"/>
                        </a:rPr>
                        <a:t>=</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800">
                          <a:effectLst/>
                          <a:cs typeface="B Nazanin" panose="00000400000000000000" pitchFamily="2" charset="-78"/>
                        </a:rPr>
                        <a:t>معادل آحاد تکمیل شده موجودی کالای در جریان ساخت پایان دوره از لحاظ سربار کارخانه </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800">
                          <a:effectLst/>
                          <a:cs typeface="B Nazanin" panose="00000400000000000000" pitchFamily="2" charset="-78"/>
                        </a:rPr>
                        <a:t>*</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800">
                          <a:effectLst/>
                          <a:cs typeface="B Nazanin" panose="00000400000000000000" pitchFamily="2" charset="-78"/>
                        </a:rPr>
                        <a:t>قیمت تمام شده یک واحد سربار کارخانه </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4"/>
                  </a:ext>
                </a:extLst>
              </a:tr>
              <a:tr h="482913">
                <a:tc>
                  <a:txBody>
                    <a:bodyPr/>
                    <a:lstStyle/>
                    <a:p>
                      <a:pPr marL="0" marR="0" algn="ctr" rtl="1">
                        <a:lnSpc>
                          <a:spcPct val="107000"/>
                        </a:lnSpc>
                        <a:spcBef>
                          <a:spcPts val="0"/>
                        </a:spcBef>
                        <a:spcAft>
                          <a:spcPts val="0"/>
                        </a:spcAft>
                      </a:pPr>
                      <a:r>
                        <a:rPr lang="ar-SA" sz="1800">
                          <a:effectLst/>
                          <a:cs typeface="B Nazanin" panose="00000400000000000000" pitchFamily="2" charset="-78"/>
                        </a:rPr>
                        <a:t>قیمت تمام شده موجودی کالای در جریان ساخت پایان دوره</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nSpc>
                          <a:spcPct val="107000"/>
                        </a:lnSpc>
                      </a:pPr>
                      <a:endParaRPr lang="en-US" sz="1800">
                        <a:effectLst/>
                        <a:latin typeface="Calibri" panose="020F0502020204030204" pitchFamily="34" charset="0"/>
                        <a:cs typeface="B Nazanin" panose="00000400000000000000" pitchFamily="2" charset="-78"/>
                      </a:endParaRPr>
                    </a:p>
                  </a:txBody>
                  <a:tcPr marL="68580" marR="68580" marT="0" marB="0" anchor="ctr"/>
                </a:tc>
                <a:tc>
                  <a:txBody>
                    <a:bodyPr/>
                    <a:lstStyle/>
                    <a:p>
                      <a:pPr>
                        <a:lnSpc>
                          <a:spcPct val="107000"/>
                        </a:lnSpc>
                      </a:pPr>
                      <a:endParaRPr lang="en-US" sz="1800">
                        <a:effectLst/>
                        <a:latin typeface="Calibri" panose="020F0502020204030204" pitchFamily="34" charset="0"/>
                        <a:cs typeface="B Nazanin" panose="00000400000000000000" pitchFamily="2" charset="-78"/>
                      </a:endParaRPr>
                    </a:p>
                  </a:txBody>
                  <a:tcPr marL="68580" marR="68580" marT="0" marB="0" anchor="ctr"/>
                </a:tc>
                <a:tc>
                  <a:txBody>
                    <a:bodyPr/>
                    <a:lstStyle/>
                    <a:p>
                      <a:pPr>
                        <a:lnSpc>
                          <a:spcPct val="107000"/>
                        </a:lnSpc>
                      </a:pPr>
                      <a:endParaRPr lang="en-US" sz="1800">
                        <a:effectLst/>
                        <a:latin typeface="Calibri" panose="020F0502020204030204" pitchFamily="34" charset="0"/>
                        <a:cs typeface="B Nazanin" panose="00000400000000000000" pitchFamily="2" charset="-78"/>
                      </a:endParaRPr>
                    </a:p>
                  </a:txBody>
                  <a:tcPr marL="68580" marR="68580" marT="0" marB="0" anchor="ctr"/>
                </a:tc>
                <a:tc>
                  <a:txBody>
                    <a:bodyPr/>
                    <a:lstStyle/>
                    <a:p>
                      <a:pPr>
                        <a:lnSpc>
                          <a:spcPct val="107000"/>
                        </a:lnSpc>
                      </a:pPr>
                      <a:endParaRPr lang="en-US" sz="1800" dirty="0">
                        <a:effectLst/>
                        <a:latin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5"/>
                  </a:ext>
                </a:extLst>
              </a:tr>
            </a:tbl>
          </a:graphicData>
        </a:graphic>
      </p:graphicFrame>
      <p:cxnSp>
        <p:nvCxnSpPr>
          <p:cNvPr id="8" name="Straight Connector 7"/>
          <p:cNvCxnSpPr/>
          <p:nvPr/>
        </p:nvCxnSpPr>
        <p:spPr>
          <a:xfrm>
            <a:off x="802105" y="5855369"/>
            <a:ext cx="2646948" cy="1604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97996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21" y="452718"/>
            <a:ext cx="10122568" cy="1167535"/>
          </a:xfrm>
        </p:spPr>
        <p:txBody>
          <a:bodyPr/>
          <a:lstStyle/>
          <a:p>
            <a:pPr algn="r" rtl="1"/>
            <a:r>
              <a:rPr lang="fa-IR" sz="3600" dirty="0">
                <a:cs typeface="B Zar" panose="00000400000000000000" pitchFamily="2" charset="-78"/>
              </a:rPr>
              <a:t>*محاسبات مربوط به تهیه گزارش هزینه تولید دایره دوم در روش میانگین موزون*</a:t>
            </a:r>
            <a:endParaRPr lang="en-US" sz="3600" dirty="0">
              <a:cs typeface="B Zar" panose="00000400000000000000" pitchFamily="2" charset="-78"/>
            </a:endParaRPr>
          </a:p>
        </p:txBody>
      </p:sp>
      <p:sp>
        <p:nvSpPr>
          <p:cNvPr id="3" name="Content Placeholder 2"/>
          <p:cNvSpPr>
            <a:spLocks noGrp="1"/>
          </p:cNvSpPr>
          <p:nvPr>
            <p:ph idx="1"/>
          </p:nvPr>
        </p:nvSpPr>
        <p:spPr>
          <a:xfrm>
            <a:off x="1103312" y="1620254"/>
            <a:ext cx="8946541" cy="4628146"/>
          </a:xfrm>
        </p:spPr>
        <p:txBody>
          <a:bodyPr>
            <a:normAutofit/>
          </a:bodyPr>
          <a:lstStyle/>
          <a:p>
            <a:pPr marL="0" indent="457200" algn="r" rtl="1">
              <a:buNone/>
            </a:pPr>
            <a:r>
              <a:rPr lang="fa-IR" dirty="0">
                <a:cs typeface="B Nazanin" panose="00000400000000000000" pitchFamily="2" charset="-78"/>
              </a:rPr>
              <a:t>در دایره دوم یا هر دایره ای که واحدهای تکمیل شده دایره اول به آن منتقل می شوند قیمت تمام شده یک واحد برای مواد مستقیم کار مستقیم و سربار کارخانه دقیقا مانند دایره اول محاسبه میگردد. واحد هایی که ازدایره اول به دایره دوم منتقل شده اند دارای هزینه انتقالی از دایره اول میباشند. در دایره دوم قیمت تمام شده یک واحد برای هزینه های انتقالی نیز محاسبه میگردنند</a:t>
            </a:r>
          </a:p>
          <a:p>
            <a:pPr marL="0" indent="457200" algn="r" rtl="1">
              <a:buNone/>
            </a:pPr>
            <a:endParaRPr lang="en-US" dirty="0">
              <a:cs typeface="B Nazanin"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3182400683"/>
              </p:ext>
            </p:extLst>
          </p:nvPr>
        </p:nvGraphicFramePr>
        <p:xfrm>
          <a:off x="1566054" y="2934243"/>
          <a:ext cx="8021053" cy="1251283"/>
        </p:xfrm>
        <a:graphic>
          <a:graphicData uri="http://schemas.openxmlformats.org/drawingml/2006/table">
            <a:tbl>
              <a:tblPr firstRow="1" firstCol="1" bandRow="1">
                <a:tableStyleId>{2D5ABB26-0587-4C30-8999-92F81FD0307C}</a:tableStyleId>
              </a:tblPr>
              <a:tblGrid>
                <a:gridCol w="1749369">
                  <a:extLst>
                    <a:ext uri="{9D8B030D-6E8A-4147-A177-3AD203B41FA5}">
                      <a16:colId xmlns:a16="http://schemas.microsoft.com/office/drawing/2014/main" val="20000"/>
                    </a:ext>
                  </a:extLst>
                </a:gridCol>
                <a:gridCol w="868468">
                  <a:extLst>
                    <a:ext uri="{9D8B030D-6E8A-4147-A177-3AD203B41FA5}">
                      <a16:colId xmlns:a16="http://schemas.microsoft.com/office/drawing/2014/main" val="20001"/>
                    </a:ext>
                  </a:extLst>
                </a:gridCol>
                <a:gridCol w="2838783">
                  <a:extLst>
                    <a:ext uri="{9D8B030D-6E8A-4147-A177-3AD203B41FA5}">
                      <a16:colId xmlns:a16="http://schemas.microsoft.com/office/drawing/2014/main" val="20002"/>
                    </a:ext>
                  </a:extLst>
                </a:gridCol>
                <a:gridCol w="1005249">
                  <a:extLst>
                    <a:ext uri="{9D8B030D-6E8A-4147-A177-3AD203B41FA5}">
                      <a16:colId xmlns:a16="http://schemas.microsoft.com/office/drawing/2014/main" val="20003"/>
                    </a:ext>
                  </a:extLst>
                </a:gridCol>
                <a:gridCol w="1559184">
                  <a:extLst>
                    <a:ext uri="{9D8B030D-6E8A-4147-A177-3AD203B41FA5}">
                      <a16:colId xmlns:a16="http://schemas.microsoft.com/office/drawing/2014/main" val="20004"/>
                    </a:ext>
                  </a:extLst>
                </a:gridCol>
              </a:tblGrid>
              <a:tr h="840877">
                <a:tc rowSpan="2">
                  <a:txBody>
                    <a:bodyPr/>
                    <a:lstStyle/>
                    <a:p>
                      <a:pPr marL="0" marR="0" algn="ctr" rtl="1">
                        <a:lnSpc>
                          <a:spcPct val="107000"/>
                        </a:lnSpc>
                        <a:spcBef>
                          <a:spcPts val="0"/>
                        </a:spcBef>
                        <a:spcAft>
                          <a:spcPts val="0"/>
                        </a:spcAft>
                      </a:pPr>
                      <a:endParaRPr lang="fa-IR" sz="1600" dirty="0">
                        <a:effectLst/>
                        <a:cs typeface="B Nazanin" panose="00000400000000000000" pitchFamily="2" charset="-78"/>
                      </a:endParaRPr>
                    </a:p>
                    <a:p>
                      <a:pPr marL="0" marR="0" algn="ctr" rtl="1">
                        <a:lnSpc>
                          <a:spcPct val="107000"/>
                        </a:lnSpc>
                        <a:spcBef>
                          <a:spcPts val="0"/>
                        </a:spcBef>
                        <a:spcAft>
                          <a:spcPts val="0"/>
                        </a:spcAft>
                      </a:pPr>
                      <a:r>
                        <a:rPr lang="ar-SA" sz="1600" dirty="0">
                          <a:effectLst/>
                          <a:cs typeface="B Nazanin" panose="00000400000000000000" pitchFamily="2" charset="-78"/>
                        </a:rPr>
                        <a:t>قیمت تمام شده یک واحد هزینه های انتقالی</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algn="ctr">
                        <a:lnSpc>
                          <a:spcPct val="107000"/>
                        </a:lnSpc>
                        <a:spcBef>
                          <a:spcPts val="0"/>
                        </a:spcBef>
                        <a:spcAft>
                          <a:spcPts val="0"/>
                        </a:spcAft>
                      </a:pPr>
                      <a:endParaRPr lang="fa-IR" sz="1600" dirty="0">
                        <a:effectLst/>
                        <a:cs typeface="B Nazanin" panose="00000400000000000000" pitchFamily="2" charset="-78"/>
                      </a:endParaRPr>
                    </a:p>
                    <a:p>
                      <a:pPr marL="0" marR="0" algn="ctr">
                        <a:lnSpc>
                          <a:spcPct val="107000"/>
                        </a:lnSpc>
                        <a:spcBef>
                          <a:spcPts val="0"/>
                        </a:spcBef>
                        <a:spcAft>
                          <a:spcPts val="0"/>
                        </a:spcAft>
                      </a:pPr>
                      <a:r>
                        <a:rPr lang="en-US" sz="1600" dirty="0">
                          <a:effectLst/>
                          <a:cs typeface="B Nazanin" panose="00000400000000000000" pitchFamily="2" charset="-78"/>
                        </a:rPr>
                        <a:t>=</a:t>
                      </a:r>
                      <a:endParaRPr lang="fa-IR" sz="1600" dirty="0">
                        <a:effectLst/>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هزینه های انتقالی در موجودی کالای در جریان ساخت اول دوره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a:effectLst/>
                          <a:cs typeface="B Nazanin" panose="00000400000000000000" pitchFamily="2" charset="-78"/>
                        </a:rPr>
                        <a:t>+</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هزینه های انتقالی در دوره جاری</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0406">
                <a:tc vMerge="1">
                  <a:txBody>
                    <a:bodyPr/>
                    <a:lstStyle/>
                    <a:p>
                      <a:pPr>
                        <a:lnSpc>
                          <a:spcPct val="107000"/>
                        </a:lnSpc>
                      </a:pPr>
                      <a:endParaRPr lang="en-US" sz="1600" dirty="0">
                        <a:effectLst/>
                        <a:latin typeface="Calibri" panose="020F0502020204030204" pitchFamily="34"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nSpc>
                          <a:spcPct val="107000"/>
                        </a:lnSpc>
                      </a:pPr>
                      <a:endParaRPr lang="en-US" sz="1600" dirty="0">
                        <a:effectLst/>
                        <a:latin typeface="Calibri" panose="020F0502020204030204" pitchFamily="34"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07000"/>
                        </a:lnSpc>
                        <a:spcBef>
                          <a:spcPts val="0"/>
                        </a:spcBef>
                        <a:spcAft>
                          <a:spcPts val="0"/>
                        </a:spcAft>
                      </a:pPr>
                      <a:r>
                        <a:rPr lang="ar-SA" sz="1600">
                          <a:effectLst/>
                          <a:cs typeface="B Nazanin" panose="00000400000000000000" pitchFamily="2" charset="-78"/>
                        </a:rPr>
                        <a:t>واحد های در جریان ساخت پایان دوره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a:effectLst/>
                          <a:cs typeface="B Nazanin" panose="00000400000000000000" pitchFamily="2" charset="-78"/>
                        </a:rPr>
                        <a:t>+</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واحد های تکمیل شده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99338580"/>
              </p:ext>
            </p:extLst>
          </p:nvPr>
        </p:nvGraphicFramePr>
        <p:xfrm>
          <a:off x="1331492" y="4811168"/>
          <a:ext cx="8951496" cy="1557548"/>
        </p:xfrm>
        <a:graphic>
          <a:graphicData uri="http://schemas.openxmlformats.org/drawingml/2006/table">
            <a:tbl>
              <a:tblPr firstRow="1" firstCol="1" bandRow="1">
                <a:tableStyleId>{2D5ABB26-0587-4C30-8999-92F81FD0307C}</a:tableStyleId>
              </a:tblPr>
              <a:tblGrid>
                <a:gridCol w="838059">
                  <a:extLst>
                    <a:ext uri="{9D8B030D-6E8A-4147-A177-3AD203B41FA5}">
                      <a16:colId xmlns:a16="http://schemas.microsoft.com/office/drawing/2014/main" val="20000"/>
                    </a:ext>
                  </a:extLst>
                </a:gridCol>
                <a:gridCol w="2301335">
                  <a:extLst>
                    <a:ext uri="{9D8B030D-6E8A-4147-A177-3AD203B41FA5}">
                      <a16:colId xmlns:a16="http://schemas.microsoft.com/office/drawing/2014/main" val="20001"/>
                    </a:ext>
                  </a:extLst>
                </a:gridCol>
                <a:gridCol w="839009">
                  <a:extLst>
                    <a:ext uri="{9D8B030D-6E8A-4147-A177-3AD203B41FA5}">
                      <a16:colId xmlns:a16="http://schemas.microsoft.com/office/drawing/2014/main" val="20002"/>
                    </a:ext>
                  </a:extLst>
                </a:gridCol>
                <a:gridCol w="2772624">
                  <a:extLst>
                    <a:ext uri="{9D8B030D-6E8A-4147-A177-3AD203B41FA5}">
                      <a16:colId xmlns:a16="http://schemas.microsoft.com/office/drawing/2014/main" val="20003"/>
                    </a:ext>
                  </a:extLst>
                </a:gridCol>
                <a:gridCol w="839009">
                  <a:extLst>
                    <a:ext uri="{9D8B030D-6E8A-4147-A177-3AD203B41FA5}">
                      <a16:colId xmlns:a16="http://schemas.microsoft.com/office/drawing/2014/main" val="20004"/>
                    </a:ext>
                  </a:extLst>
                </a:gridCol>
                <a:gridCol w="1361460">
                  <a:extLst>
                    <a:ext uri="{9D8B030D-6E8A-4147-A177-3AD203B41FA5}">
                      <a16:colId xmlns:a16="http://schemas.microsoft.com/office/drawing/2014/main" val="20005"/>
                    </a:ext>
                  </a:extLst>
                </a:gridCol>
              </a:tblGrid>
              <a:tr h="937748">
                <a:tc rowSpan="2">
                  <a:txBody>
                    <a:bodyPr/>
                    <a:lstStyle/>
                    <a:p>
                      <a:pPr marL="0" marR="0" algn="ctr">
                        <a:lnSpc>
                          <a:spcPct val="107000"/>
                        </a:lnSpc>
                        <a:spcBef>
                          <a:spcPts val="0"/>
                        </a:spcBef>
                        <a:spcAft>
                          <a:spcPts val="0"/>
                        </a:spcAft>
                      </a:pPr>
                      <a:endParaRPr lang="fa-IR" sz="1600" dirty="0">
                        <a:effectLst/>
                      </a:endParaRPr>
                    </a:p>
                    <a:p>
                      <a:pPr marL="0" marR="0" algn="ctr">
                        <a:lnSpc>
                          <a:spcPct val="107000"/>
                        </a:lnSpc>
                        <a:spcBef>
                          <a:spcPts val="0"/>
                        </a:spcBef>
                        <a:spcAft>
                          <a:spcPts val="0"/>
                        </a:spcAft>
                      </a:pPr>
                      <a:r>
                        <a:rPr lang="en-US" sz="1600" dirty="0">
                          <a:effectLst/>
                        </a:rPr>
                        <a:t>=</a:t>
                      </a:r>
                      <a:endParaRPr lang="fa-IR" sz="1600" dirty="0">
                        <a:effectLst/>
                      </a:endParaRPr>
                    </a:p>
                  </a:txBody>
                  <a:tcPr marL="68580" marR="68580" marT="0" marB="0" anchor="ctr"/>
                </a:tc>
                <a:tc>
                  <a:txBody>
                    <a:bodyPr/>
                    <a:lstStyle/>
                    <a:p>
                      <a:pPr marL="0" marR="0" algn="ctr" rtl="1">
                        <a:lnSpc>
                          <a:spcPct val="107000"/>
                        </a:lnSpc>
                        <a:spcBef>
                          <a:spcPts val="0"/>
                        </a:spcBef>
                        <a:spcAft>
                          <a:spcPts val="0"/>
                        </a:spcAft>
                      </a:pPr>
                      <a:r>
                        <a:rPr lang="ar-SA" sz="1600" dirty="0">
                          <a:effectLst/>
                        </a:rPr>
                        <a:t>هزینه های انتقالی در موجودی کالای در جریان ساخت اول دوره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a:effectLst/>
                        </a:rPr>
                        <a:t>هزینه های انتقالی در دوره جاری</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gridSpan="2">
                  <a:txBody>
                    <a:bodyPr/>
                    <a:lstStyle/>
                    <a:p>
                      <a:pPr marL="0" marR="0" algn="ctr">
                        <a:lnSpc>
                          <a:spcPct val="107000"/>
                        </a:lnSpc>
                        <a:spcBef>
                          <a:spcPts val="0"/>
                        </a:spcBef>
                        <a:spcAft>
                          <a:spcPts val="0"/>
                        </a:spcAft>
                      </a:pPr>
                      <a:r>
                        <a:rPr lang="en-US" sz="1600" dirty="0">
                          <a:effectLst/>
                        </a:rPr>
                        <a:t> </a:t>
                      </a:r>
                    </a:p>
                    <a:p>
                      <a:pPr marL="0" marR="0" algn="ctr">
                        <a:lnSpc>
                          <a:spcPct val="107000"/>
                        </a:lnSpc>
                        <a:spcBef>
                          <a:spcPts val="0"/>
                        </a:spcBef>
                        <a:spcAft>
                          <a:spcPts val="0"/>
                        </a:spcAft>
                      </a:pPr>
                      <a:r>
                        <a:rPr lang="ar-SA" sz="1600" dirty="0">
                          <a:effectLst/>
                        </a:rPr>
                        <a:t>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0"/>
                  </a:ext>
                </a:extLst>
              </a:tr>
              <a:tr h="619800">
                <a:tc v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a:effectLst/>
                        </a:rPr>
                        <a:t>واحد های در جریان ساخت اول دوره</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dirty="0">
                          <a:effectLst/>
                        </a:rPr>
                        <a:t>واحد های انتقال یافته به دایره در دوره جاری</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dirty="0">
                          <a:effectLst/>
                        </a:rPr>
                        <a:t>واحد های اضافه شده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1"/>
                  </a:ext>
                </a:extLst>
              </a:tr>
            </a:tbl>
          </a:graphicData>
        </a:graphic>
      </p:graphicFrame>
      <p:cxnSp>
        <p:nvCxnSpPr>
          <p:cNvPr id="7" name="Straight Connector 6"/>
          <p:cNvCxnSpPr/>
          <p:nvPr/>
        </p:nvCxnSpPr>
        <p:spPr>
          <a:xfrm flipH="1">
            <a:off x="4026569" y="3689684"/>
            <a:ext cx="5672834"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V="1">
            <a:off x="1957137" y="5694947"/>
            <a:ext cx="8320896" cy="32085"/>
          </a:xfrm>
          <a:prstGeom prst="line">
            <a:avLst/>
          </a:prstGeom>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5518484" y="4185526"/>
            <a:ext cx="1652337" cy="646331"/>
          </a:xfrm>
          <a:prstGeom prst="rect">
            <a:avLst/>
          </a:prstGeom>
          <a:noFill/>
        </p:spPr>
        <p:txBody>
          <a:bodyPr wrap="square" rtlCol="0">
            <a:spAutoFit/>
          </a:bodyPr>
          <a:lstStyle/>
          <a:p>
            <a:pPr algn="ctr" rtl="1"/>
            <a:r>
              <a:rPr lang="fa-IR" sz="3600" b="1" dirty="0">
                <a:solidFill>
                  <a:schemeClr val="bg1"/>
                </a:solidFill>
                <a:cs typeface="B Nazanin" panose="00000400000000000000" pitchFamily="2" charset="-78"/>
              </a:rPr>
              <a:t>يا</a:t>
            </a:r>
            <a:endParaRPr lang="en-US" sz="36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3211089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5" y="452718"/>
            <a:ext cx="9327958" cy="702314"/>
          </a:xfrm>
        </p:spPr>
        <p:txBody>
          <a:bodyPr/>
          <a:lstStyle/>
          <a:p>
            <a:pPr algn="r" rtl="1"/>
            <a:r>
              <a:rPr lang="fa-IR" sz="3200" dirty="0">
                <a:cs typeface="B Zar" panose="00000400000000000000" pitchFamily="2" charset="-78"/>
              </a:rPr>
              <a:t>در دایره دوم قیمت تمام شده یک واحد بقرار پایین محاسبه می گردد:</a:t>
            </a:r>
            <a:endParaRPr lang="en-US" sz="3200" dirty="0">
              <a:cs typeface="B Zar" panose="00000400000000000000" pitchFamily="2" charset="-78"/>
            </a:endParaRPr>
          </a:p>
        </p:txBody>
      </p:sp>
      <p:sp>
        <p:nvSpPr>
          <p:cNvPr id="5" name="Content Placeholder 4"/>
          <p:cNvSpPr>
            <a:spLocks noGrp="1"/>
          </p:cNvSpPr>
          <p:nvPr>
            <p:ph idx="1"/>
          </p:nvPr>
        </p:nvSpPr>
        <p:spPr>
          <a:xfrm>
            <a:off x="1103312" y="1299412"/>
            <a:ext cx="8946541" cy="4948988"/>
          </a:xfrm>
        </p:spPr>
        <p:txBody>
          <a:bodyPr/>
          <a:lstStyle/>
          <a:p>
            <a:pPr algn="r" rtl="1"/>
            <a:endParaRPr lang="fa-IR" dirty="0"/>
          </a:p>
          <a:p>
            <a:pPr marL="0" indent="0" algn="r" rtl="1">
              <a:buNone/>
            </a:pPr>
            <a:endParaRPr lang="fa-IR" dirty="0"/>
          </a:p>
          <a:p>
            <a:pPr marL="0" indent="457200" algn="r" rtl="1">
              <a:buNone/>
            </a:pPr>
            <a:r>
              <a:rPr lang="fa-IR" dirty="0">
                <a:cs typeface="B Nazanin" panose="00000400000000000000" pitchFamily="2" charset="-78"/>
              </a:rPr>
              <a:t>در دایره دوم نیز قیمت تمام شده واحدهای تکمیل شده از حاصل ضرب قیمت تمام شده یک واحد در واحد های تکمیل شده به دست می آید. قیمت تمام شده موجودی کالای در جریان ساخت پایان دوره مانند دایره اول محاسبه میگردد و دارای هزینه های انتقالی نیز می باشد.</a:t>
            </a:r>
            <a:endParaRPr lang="en-US" dirty="0">
              <a:cs typeface="B Nazanin" panose="00000400000000000000"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762800447"/>
              </p:ext>
            </p:extLst>
          </p:nvPr>
        </p:nvGraphicFramePr>
        <p:xfrm>
          <a:off x="1103313" y="1155033"/>
          <a:ext cx="8946540" cy="1047590"/>
        </p:xfrm>
        <a:graphic>
          <a:graphicData uri="http://schemas.openxmlformats.org/drawingml/2006/table">
            <a:tbl>
              <a:tblPr firstRow="1" firstCol="1" bandRow="1">
                <a:tableStyleId>{2D5ABB26-0587-4C30-8999-92F81FD0307C}</a:tableStyleId>
              </a:tblPr>
              <a:tblGrid>
                <a:gridCol w="1238835">
                  <a:extLst>
                    <a:ext uri="{9D8B030D-6E8A-4147-A177-3AD203B41FA5}">
                      <a16:colId xmlns:a16="http://schemas.microsoft.com/office/drawing/2014/main" val="20000"/>
                    </a:ext>
                  </a:extLst>
                </a:gridCol>
                <a:gridCol w="401053">
                  <a:extLst>
                    <a:ext uri="{9D8B030D-6E8A-4147-A177-3AD203B41FA5}">
                      <a16:colId xmlns:a16="http://schemas.microsoft.com/office/drawing/2014/main" val="20001"/>
                    </a:ext>
                  </a:extLst>
                </a:gridCol>
                <a:gridCol w="1588168">
                  <a:extLst>
                    <a:ext uri="{9D8B030D-6E8A-4147-A177-3AD203B41FA5}">
                      <a16:colId xmlns:a16="http://schemas.microsoft.com/office/drawing/2014/main" val="20002"/>
                    </a:ext>
                  </a:extLst>
                </a:gridCol>
                <a:gridCol w="433137">
                  <a:extLst>
                    <a:ext uri="{9D8B030D-6E8A-4147-A177-3AD203B41FA5}">
                      <a16:colId xmlns:a16="http://schemas.microsoft.com/office/drawing/2014/main" val="20003"/>
                    </a:ext>
                  </a:extLst>
                </a:gridCol>
                <a:gridCol w="1668379">
                  <a:extLst>
                    <a:ext uri="{9D8B030D-6E8A-4147-A177-3AD203B41FA5}">
                      <a16:colId xmlns:a16="http://schemas.microsoft.com/office/drawing/2014/main" val="20004"/>
                    </a:ext>
                  </a:extLst>
                </a:gridCol>
                <a:gridCol w="417095">
                  <a:extLst>
                    <a:ext uri="{9D8B030D-6E8A-4147-A177-3AD203B41FA5}">
                      <a16:colId xmlns:a16="http://schemas.microsoft.com/office/drawing/2014/main" val="20005"/>
                    </a:ext>
                  </a:extLst>
                </a:gridCol>
                <a:gridCol w="1443789">
                  <a:extLst>
                    <a:ext uri="{9D8B030D-6E8A-4147-A177-3AD203B41FA5}">
                      <a16:colId xmlns:a16="http://schemas.microsoft.com/office/drawing/2014/main" val="20006"/>
                    </a:ext>
                  </a:extLst>
                </a:gridCol>
                <a:gridCol w="352927">
                  <a:extLst>
                    <a:ext uri="{9D8B030D-6E8A-4147-A177-3AD203B41FA5}">
                      <a16:colId xmlns:a16="http://schemas.microsoft.com/office/drawing/2014/main" val="20007"/>
                    </a:ext>
                  </a:extLst>
                </a:gridCol>
                <a:gridCol w="1403157">
                  <a:extLst>
                    <a:ext uri="{9D8B030D-6E8A-4147-A177-3AD203B41FA5}">
                      <a16:colId xmlns:a16="http://schemas.microsoft.com/office/drawing/2014/main" val="20008"/>
                    </a:ext>
                  </a:extLst>
                </a:gridCol>
              </a:tblGrid>
              <a:tr h="1047590">
                <a:tc>
                  <a:txBody>
                    <a:bodyPr/>
                    <a:lstStyle/>
                    <a:p>
                      <a:pPr marL="0" marR="0" algn="ctr" rtl="1">
                        <a:lnSpc>
                          <a:spcPct val="107000"/>
                        </a:lnSpc>
                        <a:spcBef>
                          <a:spcPts val="0"/>
                        </a:spcBef>
                        <a:spcAft>
                          <a:spcPts val="0"/>
                        </a:spcAft>
                      </a:pPr>
                      <a:r>
                        <a:rPr lang="ar-SA" sz="1600" dirty="0">
                          <a:effectLst/>
                        </a:rPr>
                        <a:t>قیمت تمام شده یک واحد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a:effectLst/>
                        </a:rPr>
                        <a:t>قیمت تمام شده یک واحد هزینه های انتقالی</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a:effectLst/>
                        </a:rPr>
                        <a:t>قیمت تمام شده یک واحد مواد مستقیم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dirty="0">
                          <a:effectLst/>
                        </a:rPr>
                        <a:t>قیمت تمام شده یک واحد کار مستقیم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dirty="0">
                          <a:effectLst/>
                        </a:rPr>
                        <a:t>قیمت تمام شده یک واحد سربار کارخانه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88526677"/>
              </p:ext>
            </p:extLst>
          </p:nvPr>
        </p:nvGraphicFramePr>
        <p:xfrm>
          <a:off x="1164567" y="3320716"/>
          <a:ext cx="9210264" cy="2887605"/>
        </p:xfrm>
        <a:graphic>
          <a:graphicData uri="http://schemas.openxmlformats.org/drawingml/2006/table">
            <a:tbl>
              <a:tblPr firstRow="1" firstCol="1" bandRow="1">
                <a:tableStyleId>{2D5ABB26-0587-4C30-8999-92F81FD0307C}</a:tableStyleId>
              </a:tblPr>
              <a:tblGrid>
                <a:gridCol w="1259456">
                  <a:extLst>
                    <a:ext uri="{9D8B030D-6E8A-4147-A177-3AD203B41FA5}">
                      <a16:colId xmlns:a16="http://schemas.microsoft.com/office/drawing/2014/main" val="20000"/>
                    </a:ext>
                  </a:extLst>
                </a:gridCol>
                <a:gridCol w="301924">
                  <a:extLst>
                    <a:ext uri="{9D8B030D-6E8A-4147-A177-3AD203B41FA5}">
                      <a16:colId xmlns:a16="http://schemas.microsoft.com/office/drawing/2014/main" val="20001"/>
                    </a:ext>
                  </a:extLst>
                </a:gridCol>
                <a:gridCol w="4795277">
                  <a:extLst>
                    <a:ext uri="{9D8B030D-6E8A-4147-A177-3AD203B41FA5}">
                      <a16:colId xmlns:a16="http://schemas.microsoft.com/office/drawing/2014/main" val="20002"/>
                    </a:ext>
                  </a:extLst>
                </a:gridCol>
                <a:gridCol w="501342">
                  <a:extLst>
                    <a:ext uri="{9D8B030D-6E8A-4147-A177-3AD203B41FA5}">
                      <a16:colId xmlns:a16="http://schemas.microsoft.com/office/drawing/2014/main" val="20003"/>
                    </a:ext>
                  </a:extLst>
                </a:gridCol>
                <a:gridCol w="2352265">
                  <a:extLst>
                    <a:ext uri="{9D8B030D-6E8A-4147-A177-3AD203B41FA5}">
                      <a16:colId xmlns:a16="http://schemas.microsoft.com/office/drawing/2014/main" val="20004"/>
                    </a:ext>
                  </a:extLst>
                </a:gridCol>
              </a:tblGrid>
              <a:tr h="539310">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هزینه های</a:t>
                      </a:r>
                      <a:r>
                        <a:rPr lang="fa-IR" sz="1600" baseline="0" dirty="0">
                          <a:effectLst/>
                          <a:cs typeface="B Nazanin" panose="00000400000000000000" pitchFamily="2" charset="-78"/>
                        </a:rPr>
                        <a:t> </a:t>
                      </a:r>
                      <a:r>
                        <a:rPr lang="ar-SA" sz="1600" dirty="0">
                          <a:effectLst/>
                          <a:cs typeface="B Nazanin" panose="00000400000000000000" pitchFamily="2" charset="-78"/>
                        </a:rPr>
                        <a:t>انتقالی</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dirty="0">
                          <a:effectLst/>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rtl="1">
                        <a:lnSpc>
                          <a:spcPct val="107000"/>
                        </a:lnSpc>
                        <a:spcBef>
                          <a:spcPts val="0"/>
                        </a:spcBef>
                        <a:spcAft>
                          <a:spcPts val="0"/>
                        </a:spcAft>
                      </a:pPr>
                      <a:r>
                        <a:rPr lang="ar-SA" sz="1600" dirty="0">
                          <a:effectLst/>
                          <a:cs typeface="B Nazanin" panose="00000400000000000000" pitchFamily="2" charset="-78"/>
                        </a:rPr>
                        <a:t>واحد های در جریان ساخت پایان دوره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fa-IR" sz="1600" dirty="0">
                          <a:effectLst/>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قیمت تمام شده یک واحد هزینه های انتقالی</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0"/>
                  </a:ext>
                </a:extLst>
              </a:tr>
              <a:tr h="233425">
                <a:tc>
                  <a:txBody>
                    <a:bodyPr/>
                    <a:lstStyle/>
                    <a:p>
                      <a:pPr marL="0" marR="0" algn="ctr">
                        <a:lnSpc>
                          <a:spcPct val="107000"/>
                        </a:lnSpc>
                        <a:spcBef>
                          <a:spcPts val="0"/>
                        </a:spcBef>
                        <a:spcAft>
                          <a:spcPts val="0"/>
                        </a:spcAft>
                      </a:pPr>
                      <a:r>
                        <a:rPr lang="en-US" sz="1600" dirty="0">
                          <a:effectLst/>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a:lnSpc>
                          <a:spcPct val="107000"/>
                        </a:lnSpc>
                      </a:pPr>
                      <a:endParaRPr lang="en-US" sz="1600" dirty="0">
                        <a:effectLst/>
                        <a:latin typeface="Calibri" panose="020F0502020204030204" pitchFamily="34" charset="0"/>
                        <a:cs typeface="B Nazanin" panose="00000400000000000000" pitchFamily="2" charset="-78"/>
                      </a:endParaRPr>
                    </a:p>
                  </a:txBody>
                  <a:tcPr marL="68580" marR="68580" marT="0" marB="0" anchor="ctr"/>
                </a:tc>
                <a:tc>
                  <a:txBody>
                    <a:bodyPr/>
                    <a:lstStyle/>
                    <a:p>
                      <a:pPr>
                        <a:lnSpc>
                          <a:spcPct val="107000"/>
                        </a:lnSpc>
                      </a:pPr>
                      <a:endParaRPr lang="en-US" sz="1600">
                        <a:effectLst/>
                        <a:latin typeface="Calibri" panose="020F0502020204030204" pitchFamily="34" charset="0"/>
                        <a:cs typeface="B Nazanin" panose="00000400000000000000" pitchFamily="2" charset="-78"/>
                      </a:endParaRPr>
                    </a:p>
                  </a:txBody>
                  <a:tcPr marL="68580" marR="68580" marT="0" marB="0" anchor="b"/>
                </a:tc>
                <a:tc>
                  <a:txBody>
                    <a:bodyPr/>
                    <a:lstStyle/>
                    <a:p>
                      <a:pPr algn="ctr">
                        <a:lnSpc>
                          <a:spcPct val="107000"/>
                        </a:lnSpc>
                      </a:pPr>
                      <a:endParaRPr lang="en-US" sz="1600" dirty="0">
                        <a:effectLst/>
                        <a:latin typeface="Calibri" panose="020F0502020204030204" pitchFamily="34" charset="0"/>
                        <a:cs typeface="B Nazanin" panose="00000400000000000000" pitchFamily="2" charset="-78"/>
                      </a:endParaRPr>
                    </a:p>
                  </a:txBody>
                  <a:tcPr marL="68580" marR="68580" marT="0" marB="0" anchor="ctr"/>
                </a:tc>
                <a:tc>
                  <a:txBody>
                    <a:bodyPr/>
                    <a:lstStyle/>
                    <a:p>
                      <a:pPr>
                        <a:lnSpc>
                          <a:spcPct val="107000"/>
                        </a:lnSpc>
                      </a:pPr>
                      <a:endParaRPr lang="en-US" sz="1600">
                        <a:effectLst/>
                        <a:latin typeface="Calibri" panose="020F0502020204030204" pitchFamily="34" charset="0"/>
                        <a:cs typeface="B Nazanin" panose="00000400000000000000" pitchFamily="2" charset="-78"/>
                      </a:endParaRPr>
                    </a:p>
                  </a:txBody>
                  <a:tcPr marL="68580" marR="68580" marT="0" marB="0" anchor="b"/>
                </a:tc>
                <a:extLst>
                  <a:ext uri="{0D108BD9-81ED-4DB2-BD59-A6C34878D82A}">
                    <a16:rowId xmlns:a16="http://schemas.microsoft.com/office/drawing/2014/main" val="10001"/>
                  </a:ext>
                </a:extLst>
              </a:tr>
              <a:tr h="466850">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مواد مستقیم</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dirty="0">
                          <a:effectLst/>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rtl="1">
                        <a:lnSpc>
                          <a:spcPct val="107000"/>
                        </a:lnSpc>
                        <a:spcBef>
                          <a:spcPts val="0"/>
                        </a:spcBef>
                        <a:spcAft>
                          <a:spcPts val="0"/>
                        </a:spcAft>
                      </a:pPr>
                      <a:r>
                        <a:rPr lang="ar-SA" sz="1600">
                          <a:effectLst/>
                          <a:cs typeface="B Nazanin" panose="00000400000000000000" pitchFamily="2" charset="-78"/>
                        </a:rPr>
                        <a:t>معادل آحاد تکمیل شده موجودی کالای در جریان ساخت پایان دوره از لحاظ مواد مستقیم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b"/>
                </a:tc>
                <a:tc>
                  <a:txBody>
                    <a:bodyPr/>
                    <a:lstStyle/>
                    <a:p>
                      <a:pPr marL="0" marR="0" algn="ctr">
                        <a:lnSpc>
                          <a:spcPct val="107000"/>
                        </a:lnSpc>
                        <a:spcBef>
                          <a:spcPts val="0"/>
                        </a:spcBef>
                        <a:spcAft>
                          <a:spcPts val="0"/>
                        </a:spcAft>
                      </a:pPr>
                      <a:r>
                        <a:rPr lang="fa-IR" sz="1600" dirty="0">
                          <a:effectLst/>
                          <a:latin typeface="+mn-lt"/>
                          <a:ea typeface="+mn-ea"/>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rtl="1">
                        <a:lnSpc>
                          <a:spcPct val="107000"/>
                        </a:lnSpc>
                        <a:spcBef>
                          <a:spcPts val="0"/>
                        </a:spcBef>
                        <a:spcAft>
                          <a:spcPts val="0"/>
                        </a:spcAft>
                      </a:pPr>
                      <a:r>
                        <a:rPr lang="ar-SA" sz="1600">
                          <a:effectLst/>
                          <a:cs typeface="B Nazanin" panose="00000400000000000000" pitchFamily="2" charset="-78"/>
                        </a:rPr>
                        <a:t>قیمت تمام شده یک واحد مواد مستقیم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b"/>
                </a:tc>
                <a:extLst>
                  <a:ext uri="{0D108BD9-81ED-4DB2-BD59-A6C34878D82A}">
                    <a16:rowId xmlns:a16="http://schemas.microsoft.com/office/drawing/2014/main" val="10002"/>
                  </a:ext>
                </a:extLst>
              </a:tr>
              <a:tr h="233425">
                <a:tc>
                  <a:txBody>
                    <a:bodyPr/>
                    <a:lstStyle/>
                    <a:p>
                      <a:pPr marL="0" marR="0" algn="ctr">
                        <a:lnSpc>
                          <a:spcPct val="107000"/>
                        </a:lnSpc>
                        <a:spcBef>
                          <a:spcPts val="0"/>
                        </a:spcBef>
                        <a:spcAft>
                          <a:spcPts val="0"/>
                        </a:spcAft>
                      </a:pPr>
                      <a:r>
                        <a:rPr lang="en-US" sz="1600" dirty="0">
                          <a:effectLst/>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a:lnSpc>
                          <a:spcPct val="107000"/>
                        </a:lnSpc>
                      </a:pPr>
                      <a:endParaRPr lang="en-US" sz="1600" dirty="0">
                        <a:effectLst/>
                        <a:latin typeface="Calibri" panose="020F0502020204030204" pitchFamily="34" charset="0"/>
                        <a:cs typeface="B Nazanin" panose="00000400000000000000" pitchFamily="2" charset="-78"/>
                      </a:endParaRPr>
                    </a:p>
                  </a:txBody>
                  <a:tcPr marL="68580" marR="68580" marT="0" marB="0" anchor="ctr"/>
                </a:tc>
                <a:tc>
                  <a:txBody>
                    <a:bodyPr/>
                    <a:lstStyle/>
                    <a:p>
                      <a:pPr>
                        <a:lnSpc>
                          <a:spcPct val="107000"/>
                        </a:lnSpc>
                      </a:pPr>
                      <a:endParaRPr lang="en-US" sz="1600">
                        <a:effectLst/>
                        <a:latin typeface="Calibri" panose="020F0502020204030204" pitchFamily="34" charset="0"/>
                        <a:cs typeface="B Nazanin" panose="00000400000000000000" pitchFamily="2" charset="-78"/>
                      </a:endParaRPr>
                    </a:p>
                  </a:txBody>
                  <a:tcPr marL="68580" marR="68580" marT="0" marB="0" anchor="b"/>
                </a:tc>
                <a:tc>
                  <a:txBody>
                    <a:bodyPr/>
                    <a:lstStyle/>
                    <a:p>
                      <a:pPr algn="ctr">
                        <a:lnSpc>
                          <a:spcPct val="107000"/>
                        </a:lnSpc>
                      </a:pPr>
                      <a:endParaRPr lang="en-US" sz="1600" dirty="0">
                        <a:effectLst/>
                        <a:latin typeface="Calibri" panose="020F0502020204030204" pitchFamily="34" charset="0"/>
                        <a:cs typeface="B Nazanin" panose="00000400000000000000" pitchFamily="2" charset="-78"/>
                      </a:endParaRPr>
                    </a:p>
                  </a:txBody>
                  <a:tcPr marL="68580" marR="68580" marT="0" marB="0" anchor="ctr"/>
                </a:tc>
                <a:tc>
                  <a:txBody>
                    <a:bodyPr/>
                    <a:lstStyle/>
                    <a:p>
                      <a:pPr>
                        <a:lnSpc>
                          <a:spcPct val="107000"/>
                        </a:lnSpc>
                      </a:pPr>
                      <a:endParaRPr lang="en-US" sz="1600">
                        <a:effectLst/>
                        <a:latin typeface="Calibri" panose="020F0502020204030204" pitchFamily="34" charset="0"/>
                        <a:cs typeface="B Nazanin" panose="00000400000000000000" pitchFamily="2" charset="-78"/>
                      </a:endParaRPr>
                    </a:p>
                  </a:txBody>
                  <a:tcPr marL="68580" marR="68580" marT="0" marB="0" anchor="b"/>
                </a:tc>
                <a:extLst>
                  <a:ext uri="{0D108BD9-81ED-4DB2-BD59-A6C34878D82A}">
                    <a16:rowId xmlns:a16="http://schemas.microsoft.com/office/drawing/2014/main" val="10003"/>
                  </a:ext>
                </a:extLst>
              </a:tr>
              <a:tr h="466850">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کار مستقیم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dirty="0">
                          <a:effectLst/>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rtl="1">
                        <a:lnSpc>
                          <a:spcPct val="107000"/>
                        </a:lnSpc>
                        <a:spcBef>
                          <a:spcPts val="0"/>
                        </a:spcBef>
                        <a:spcAft>
                          <a:spcPts val="0"/>
                        </a:spcAft>
                      </a:pPr>
                      <a:r>
                        <a:rPr lang="ar-SA" sz="1600">
                          <a:effectLst/>
                          <a:cs typeface="B Nazanin" panose="00000400000000000000" pitchFamily="2" charset="-78"/>
                        </a:rPr>
                        <a:t>معادل آحاد تکمیل شده موجودی کالای در جریان ساخت پایان دوره از لحاظ کار مستقیم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b"/>
                </a:tc>
                <a:tc>
                  <a:txBody>
                    <a:bodyPr/>
                    <a:lstStyle/>
                    <a:p>
                      <a:pPr marL="0" marR="0" algn="ctr">
                        <a:lnSpc>
                          <a:spcPct val="107000"/>
                        </a:lnSpc>
                        <a:spcBef>
                          <a:spcPts val="0"/>
                        </a:spcBef>
                        <a:spcAft>
                          <a:spcPts val="0"/>
                        </a:spcAft>
                      </a:pPr>
                      <a:r>
                        <a:rPr lang="fa-IR" sz="1600" dirty="0">
                          <a:effectLst/>
                          <a:latin typeface="+mn-lt"/>
                          <a:ea typeface="+mn-ea"/>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rtl="1">
                        <a:lnSpc>
                          <a:spcPct val="107000"/>
                        </a:lnSpc>
                        <a:spcBef>
                          <a:spcPts val="0"/>
                        </a:spcBef>
                        <a:spcAft>
                          <a:spcPts val="0"/>
                        </a:spcAft>
                      </a:pPr>
                      <a:r>
                        <a:rPr lang="ar-SA" sz="1600" dirty="0">
                          <a:effectLst/>
                          <a:cs typeface="B Nazanin" panose="00000400000000000000" pitchFamily="2" charset="-78"/>
                        </a:rPr>
                        <a:t>قیمت تمام شده یک واحد کار مستقیم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b"/>
                </a:tc>
                <a:extLst>
                  <a:ext uri="{0D108BD9-81ED-4DB2-BD59-A6C34878D82A}">
                    <a16:rowId xmlns:a16="http://schemas.microsoft.com/office/drawing/2014/main" val="10004"/>
                  </a:ext>
                </a:extLst>
              </a:tr>
              <a:tr h="233425">
                <a:tc>
                  <a:txBody>
                    <a:bodyPr/>
                    <a:lstStyle/>
                    <a:p>
                      <a:pPr marL="0" marR="0" algn="ctr">
                        <a:lnSpc>
                          <a:spcPct val="107000"/>
                        </a:lnSpc>
                        <a:spcBef>
                          <a:spcPts val="0"/>
                        </a:spcBef>
                        <a:spcAft>
                          <a:spcPts val="0"/>
                        </a:spcAft>
                      </a:pPr>
                      <a:r>
                        <a:rPr lang="en-US" sz="1600" dirty="0">
                          <a:effectLst/>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a:lnSpc>
                          <a:spcPct val="107000"/>
                        </a:lnSpc>
                      </a:pPr>
                      <a:endParaRPr lang="en-US" sz="1600" dirty="0">
                        <a:effectLst/>
                        <a:latin typeface="Calibri" panose="020F0502020204030204" pitchFamily="34" charset="0"/>
                        <a:cs typeface="B Nazanin" panose="00000400000000000000" pitchFamily="2" charset="-78"/>
                      </a:endParaRPr>
                    </a:p>
                  </a:txBody>
                  <a:tcPr marL="68580" marR="68580" marT="0" marB="0" anchor="ctr"/>
                </a:tc>
                <a:tc>
                  <a:txBody>
                    <a:bodyPr/>
                    <a:lstStyle/>
                    <a:p>
                      <a:pPr>
                        <a:lnSpc>
                          <a:spcPct val="107000"/>
                        </a:lnSpc>
                      </a:pPr>
                      <a:endParaRPr lang="en-US" sz="1600">
                        <a:effectLst/>
                        <a:latin typeface="Calibri" panose="020F0502020204030204" pitchFamily="34" charset="0"/>
                        <a:cs typeface="B Nazanin" panose="00000400000000000000" pitchFamily="2" charset="-78"/>
                      </a:endParaRPr>
                    </a:p>
                  </a:txBody>
                  <a:tcPr marL="68580" marR="68580" marT="0" marB="0" anchor="b"/>
                </a:tc>
                <a:tc>
                  <a:txBody>
                    <a:bodyPr/>
                    <a:lstStyle/>
                    <a:p>
                      <a:pPr algn="ctr">
                        <a:lnSpc>
                          <a:spcPct val="107000"/>
                        </a:lnSpc>
                      </a:pPr>
                      <a:endParaRPr lang="en-US" sz="1600" dirty="0">
                        <a:effectLst/>
                        <a:latin typeface="Calibri" panose="020F0502020204030204" pitchFamily="34" charset="0"/>
                        <a:cs typeface="B Nazanin" panose="00000400000000000000" pitchFamily="2" charset="-78"/>
                      </a:endParaRPr>
                    </a:p>
                  </a:txBody>
                  <a:tcPr marL="68580" marR="68580" marT="0" marB="0" anchor="ctr"/>
                </a:tc>
                <a:tc>
                  <a:txBody>
                    <a:bodyPr/>
                    <a:lstStyle/>
                    <a:p>
                      <a:pPr>
                        <a:lnSpc>
                          <a:spcPct val="107000"/>
                        </a:lnSpc>
                      </a:pPr>
                      <a:endParaRPr lang="en-US" sz="1600">
                        <a:effectLst/>
                        <a:latin typeface="Calibri" panose="020F0502020204030204" pitchFamily="34" charset="0"/>
                        <a:cs typeface="B Nazanin" panose="00000400000000000000" pitchFamily="2" charset="-78"/>
                      </a:endParaRPr>
                    </a:p>
                  </a:txBody>
                  <a:tcPr marL="68580" marR="68580" marT="0" marB="0" anchor="b"/>
                </a:tc>
                <a:extLst>
                  <a:ext uri="{0D108BD9-81ED-4DB2-BD59-A6C34878D82A}">
                    <a16:rowId xmlns:a16="http://schemas.microsoft.com/office/drawing/2014/main" val="10005"/>
                  </a:ext>
                </a:extLst>
              </a:tr>
              <a:tr h="466850">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سربار کارخانه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dirty="0">
                          <a:effectLst/>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rtl="1">
                        <a:lnSpc>
                          <a:spcPct val="107000"/>
                        </a:lnSpc>
                        <a:spcBef>
                          <a:spcPts val="0"/>
                        </a:spcBef>
                        <a:spcAft>
                          <a:spcPts val="0"/>
                        </a:spcAft>
                      </a:pPr>
                      <a:r>
                        <a:rPr lang="ar-SA" sz="1600" dirty="0">
                          <a:effectLst/>
                          <a:cs typeface="B Nazanin" panose="00000400000000000000" pitchFamily="2" charset="-78"/>
                        </a:rPr>
                        <a:t>معادل آحاد تکمیل شده موجودی کالای در جریان ساخت پایان دوره از لحاظ سربار کارخانه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b"/>
                </a:tc>
                <a:tc>
                  <a:txBody>
                    <a:bodyPr/>
                    <a:lstStyle/>
                    <a:p>
                      <a:pPr marL="0" marR="0" algn="ctr">
                        <a:lnSpc>
                          <a:spcPct val="107000"/>
                        </a:lnSpc>
                        <a:spcBef>
                          <a:spcPts val="0"/>
                        </a:spcBef>
                        <a:spcAft>
                          <a:spcPts val="0"/>
                        </a:spcAft>
                      </a:pPr>
                      <a:r>
                        <a:rPr lang="fa-IR" sz="1600" dirty="0">
                          <a:effectLst/>
                          <a:latin typeface="+mn-lt"/>
                          <a:ea typeface="+mn-ea"/>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rtl="1">
                        <a:lnSpc>
                          <a:spcPct val="107000"/>
                        </a:lnSpc>
                        <a:spcBef>
                          <a:spcPts val="0"/>
                        </a:spcBef>
                        <a:spcAft>
                          <a:spcPts val="0"/>
                        </a:spcAft>
                      </a:pPr>
                      <a:r>
                        <a:rPr lang="ar-SA" sz="1600" dirty="0">
                          <a:effectLst/>
                          <a:cs typeface="B Nazanin" panose="00000400000000000000" pitchFamily="2" charset="-78"/>
                        </a:rPr>
                        <a:t>قیمت تمام شده یک واحد سربار کارخانه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b"/>
                </a:tc>
                <a:extLst>
                  <a:ext uri="{0D108BD9-81ED-4DB2-BD59-A6C34878D82A}">
                    <a16:rowId xmlns:a16="http://schemas.microsoft.com/office/drawing/2014/main" val="10006"/>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628818064"/>
              </p:ext>
            </p:extLst>
          </p:nvPr>
        </p:nvGraphicFramePr>
        <p:xfrm>
          <a:off x="86264" y="6248400"/>
          <a:ext cx="3856008" cy="260922"/>
        </p:xfrm>
        <a:graphic>
          <a:graphicData uri="http://schemas.openxmlformats.org/drawingml/2006/table">
            <a:tbl>
              <a:tblPr firstRow="1" firstCol="1" bandRow="1">
                <a:tableStyleId>{2D5ABB26-0587-4C30-8999-92F81FD0307C}</a:tableStyleId>
              </a:tblPr>
              <a:tblGrid>
                <a:gridCol w="3856008">
                  <a:extLst>
                    <a:ext uri="{9D8B030D-6E8A-4147-A177-3AD203B41FA5}">
                      <a16:colId xmlns:a16="http://schemas.microsoft.com/office/drawing/2014/main" val="20000"/>
                    </a:ext>
                  </a:extLst>
                </a:gridCol>
              </a:tblGrid>
              <a:tr h="134620">
                <a:tc>
                  <a:txBody>
                    <a:bodyPr/>
                    <a:lstStyle/>
                    <a:p>
                      <a:pPr marL="0" marR="0" algn="r">
                        <a:lnSpc>
                          <a:spcPct val="107000"/>
                        </a:lnSpc>
                        <a:spcBef>
                          <a:spcPts val="0"/>
                        </a:spcBef>
                        <a:spcAft>
                          <a:spcPts val="0"/>
                        </a:spcAft>
                      </a:pPr>
                      <a:r>
                        <a:rPr lang="ar-SA" sz="1600" dirty="0">
                          <a:effectLst/>
                          <a:cs typeface="B Nazanin" panose="00000400000000000000" pitchFamily="2" charset="-78"/>
                        </a:rPr>
                        <a:t>قیمت تمام شده موجودی کالای در جریان ساخت پایان دوره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0"/>
                  </a:ext>
                </a:extLst>
              </a:tr>
            </a:tbl>
          </a:graphicData>
        </a:graphic>
      </p:graphicFrame>
      <p:cxnSp>
        <p:nvCxnSpPr>
          <p:cNvPr id="12" name="Straight Connector 11"/>
          <p:cNvCxnSpPr/>
          <p:nvPr/>
        </p:nvCxnSpPr>
        <p:spPr>
          <a:xfrm>
            <a:off x="721895" y="6248400"/>
            <a:ext cx="2167041" cy="0"/>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778334" y="6195204"/>
            <a:ext cx="2110602" cy="13117"/>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18237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400" dirty="0">
                <a:cs typeface="B Zar" panose="00000400000000000000" pitchFamily="2" charset="-78"/>
              </a:rPr>
              <a:t>مثال – شرکت گاما یک نوع محصول را در دو دایره تولید میکند. اطلاعات مربوط به فروردین ماه 1376 بشرح زیر است:</a:t>
            </a:r>
            <a:br>
              <a:rPr lang="en-US" sz="2400" dirty="0">
                <a:cs typeface="B Zar" panose="00000400000000000000" pitchFamily="2" charset="-78"/>
              </a:rPr>
            </a:br>
            <a:endParaRPr lang="en-US" sz="2400" dirty="0">
              <a:cs typeface="B Zar" panose="00000400000000000000" pitchFamily="2" charset="-78"/>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379621" y="1008396"/>
            <a:ext cx="6545179" cy="5456572"/>
          </a:xfrm>
          <a:prstGeom prst="rect">
            <a:avLst/>
          </a:prstGeom>
          <a:noFill/>
          <a:ln>
            <a:noFill/>
          </a:ln>
        </p:spPr>
      </p:pic>
    </p:spTree>
    <p:extLst>
      <p:ext uri="{BB962C8B-B14F-4D97-AF65-F5344CB8AC3E}">
        <p14:creationId xmlns:p14="http://schemas.microsoft.com/office/powerpoint/2010/main" val="286409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b="1" dirty="0">
                <a:cs typeface="B Zar" panose="00000400000000000000" pitchFamily="2" charset="-78"/>
              </a:rPr>
              <a:t>سیستم هزینه یابی مرحله ای</a:t>
            </a:r>
            <a:endParaRPr lang="en-US" b="1" dirty="0">
              <a:cs typeface="B Zar" panose="00000400000000000000" pitchFamily="2" charset="-78"/>
            </a:endParaRPr>
          </a:p>
        </p:txBody>
      </p:sp>
      <p:sp>
        <p:nvSpPr>
          <p:cNvPr id="3" name="Content Placeholder 2"/>
          <p:cNvSpPr>
            <a:spLocks noGrp="1"/>
          </p:cNvSpPr>
          <p:nvPr>
            <p:ph idx="1"/>
          </p:nvPr>
        </p:nvSpPr>
        <p:spPr>
          <a:xfrm>
            <a:off x="1103312" y="1595887"/>
            <a:ext cx="8946541" cy="4652513"/>
          </a:xfrm>
        </p:spPr>
        <p:txBody>
          <a:bodyPr>
            <a:normAutofit/>
          </a:bodyPr>
          <a:lstStyle/>
          <a:p>
            <a:pPr algn="r" rtl="1"/>
            <a:endParaRPr lang="fa-IR" sz="3200" dirty="0">
              <a:cs typeface="B Zar" panose="00000400000000000000" pitchFamily="2" charset="-78"/>
            </a:endParaRPr>
          </a:p>
          <a:p>
            <a:pPr marL="548640" indent="457200" algn="r" rtl="1">
              <a:buNone/>
            </a:pPr>
            <a:r>
              <a:rPr lang="fa-IR" sz="2400" dirty="0">
                <a:cs typeface="B Nazanin" panose="00000400000000000000" pitchFamily="2" charset="-78"/>
              </a:rPr>
              <a:t>هزینه یابی مرحله ای سیستمی است برای اندازه گیری و گزارش قیمت تمام شده محصولات مشابهی که تولید آن ها در یک سری عملیات تولیدی یکنواخت به صورت انبوه و پیوسته صورت میگیرد.</a:t>
            </a:r>
            <a:endParaRPr lang="en-US" sz="2400" dirty="0">
              <a:cs typeface="B Nazanin" panose="00000400000000000000" pitchFamily="2" charset="-78"/>
            </a:endParaRPr>
          </a:p>
          <a:p>
            <a:pPr marL="457200" lvl="1" indent="457200" algn="r" rtl="1">
              <a:buNone/>
            </a:pPr>
            <a:r>
              <a:rPr lang="fa-IR" sz="2400" dirty="0">
                <a:cs typeface="B Nazanin" panose="00000400000000000000" pitchFamily="2" charset="-78"/>
              </a:rPr>
              <a:t>در هزینه یابی مرحله ای : هزینه تولید (مواد مستقیم،کار مستقیم و سربار کارخانه)هر دایره به حساب موجودی کالای در جریان ساخت همان دایره منظور میگردد و گزارش هزینه تولید برای هر دایره در پایان دوره زمانی معین (هفتگی یا ماهانه) تهیه میگردد. در گزارش هزینه تولید قیمت تمام شده محصول تکمیل شده و در قیمت تمام شده موجودی کالای در جریان ساخت پایان دوره محسابه میگردد. نمونه صنایعی که از سیستم هزینه یابی مرحله ای استفاده میکنند عبارتند از صنایع کاغذ، فولاد و شیمیائی.</a:t>
            </a:r>
            <a:endParaRPr lang="en-US" sz="2400" dirty="0">
              <a:cs typeface="B Nazanin" panose="00000400000000000000" pitchFamily="2" charset="-78"/>
            </a:endParaRPr>
          </a:p>
        </p:txBody>
      </p:sp>
    </p:spTree>
    <p:extLst>
      <p:ext uri="{BB962C8B-B14F-4D97-AF65-F5344CB8AC3E}">
        <p14:creationId xmlns:p14="http://schemas.microsoft.com/office/powerpoint/2010/main" val="2852732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680882"/>
          </a:xfrm>
        </p:spPr>
        <p:txBody>
          <a:bodyPr/>
          <a:lstStyle/>
          <a:p>
            <a:pPr algn="r" rtl="1"/>
            <a:r>
              <a:rPr lang="fa-IR" sz="2000" dirty="0">
                <a:cs typeface="B Nazanin" panose="00000400000000000000" pitchFamily="2" charset="-78"/>
              </a:rPr>
              <a:t>مطلوب است با استفاده از روش میانگین موزون:</a:t>
            </a:r>
            <a:br>
              <a:rPr lang="en-US" sz="2000" dirty="0">
                <a:cs typeface="B Nazanin" panose="00000400000000000000" pitchFamily="2" charset="-78"/>
              </a:rPr>
            </a:br>
            <a:r>
              <a:rPr lang="fa-IR" sz="2000" dirty="0">
                <a:cs typeface="B Nazanin" panose="00000400000000000000" pitchFamily="2" charset="-78"/>
              </a:rPr>
              <a:t>1-تهیه گزارش هزینه تولید برای هر دو دایره برای فروردین ماه </a:t>
            </a:r>
            <a:br>
              <a:rPr lang="en-US" sz="2000" dirty="0">
                <a:cs typeface="B Nazanin" panose="00000400000000000000" pitchFamily="2" charset="-78"/>
              </a:rPr>
            </a:br>
            <a:r>
              <a:rPr lang="fa-IR" sz="2000" dirty="0">
                <a:cs typeface="B Nazanin" panose="00000400000000000000" pitchFamily="2" charset="-78"/>
              </a:rPr>
              <a:t>2-ثبت عملیات فوق مربوط دوایر اول و دوم در دفتر روزنامه</a:t>
            </a:r>
            <a:br>
              <a:rPr lang="en-US" sz="2000" dirty="0">
                <a:cs typeface="B Nazanin" panose="00000400000000000000" pitchFamily="2" charset="-78"/>
              </a:rPr>
            </a:br>
            <a:r>
              <a:rPr lang="fa-IR" sz="2000" dirty="0">
                <a:cs typeface="B Nazanin" panose="00000400000000000000" pitchFamily="2" charset="-78"/>
              </a:rPr>
              <a:t>همچنان که قبلا توضیح داده شد برای تهیه گزارش هزینه تولید ابتدا باید جدول مقدار تولید معادل احاد تکمیل شده را محاسبه نمود</a:t>
            </a:r>
            <a:endParaRPr lang="en-US" sz="2000" dirty="0">
              <a:cs typeface="B Nazanin" panose="00000400000000000000" pitchFamily="2" charset="-78"/>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46111" y="2028825"/>
            <a:ext cx="9404723" cy="4275722"/>
          </a:xfrm>
          <a:prstGeom prst="rect">
            <a:avLst/>
          </a:prstGeom>
          <a:noFill/>
          <a:ln>
            <a:noFill/>
          </a:ln>
        </p:spPr>
      </p:pic>
    </p:spTree>
    <p:extLst>
      <p:ext uri="{BB962C8B-B14F-4D97-AF65-F5344CB8AC3E}">
        <p14:creationId xmlns:p14="http://schemas.microsoft.com/office/powerpoint/2010/main" val="3296249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53048"/>
            <a:ext cx="9404723" cy="1400530"/>
          </a:xfrm>
        </p:spPr>
        <p:txBody>
          <a:bodyPr/>
          <a:lstStyle/>
          <a:p>
            <a:pPr algn="r" rtl="1"/>
            <a:r>
              <a:rPr lang="fa-IR" sz="2000" dirty="0">
                <a:cs typeface="B Nazanin" panose="00000400000000000000" pitchFamily="2" charset="-78"/>
              </a:rPr>
              <a:t>معادل احاد تکمیل شده از لحاظ هزینه های تبدیل 6400 واحد است که نشانگر این موضوع است که معادل احاد تکمیل شده از لحاظ کار مستقیم و سربار کارخانه هرکدام 6400 واحد میباشد. در صورتیکه درصد تکمیل موجود کالا در جریان ساخت پایان دوره از لحاظ کار مستقیم و سربار کارخانه یکسان نباشد باید معادل احاد تکمیل شده برای کار مستقیم و سربار کارخانه بطور جداگانه محاسبه گردد</a:t>
            </a:r>
            <a:endParaRPr lang="en-US" sz="2000" dirty="0">
              <a:cs typeface="B Nazanin" panose="00000400000000000000" pitchFamily="2" charset="-78"/>
            </a:endParaRPr>
          </a:p>
        </p:txBody>
      </p:sp>
      <p:sp>
        <p:nvSpPr>
          <p:cNvPr id="3" name="Content Placeholder 2"/>
          <p:cNvSpPr>
            <a:spLocks noGrp="1"/>
          </p:cNvSpPr>
          <p:nvPr>
            <p:ph idx="1"/>
          </p:nvPr>
        </p:nvSpPr>
        <p:spPr>
          <a:xfrm>
            <a:off x="0" y="5630780"/>
            <a:ext cx="11481757" cy="794085"/>
          </a:xfrm>
        </p:spPr>
        <p:txBody>
          <a:bodyPr>
            <a:noAutofit/>
          </a:bodyPr>
          <a:lstStyle/>
          <a:p>
            <a:pPr algn="r" rtl="1"/>
            <a:r>
              <a:rPr lang="fa-IR" dirty="0">
                <a:cs typeface="B Nazanin" panose="00000400000000000000" pitchFamily="2" charset="-78"/>
              </a:rPr>
              <a:t>در صد تکمیل کار مستقیم و سربار کارخانه مساوی است.</a:t>
            </a:r>
            <a:endParaRPr lang="en-US" dirty="0">
              <a:cs typeface="B Nazanin" panose="00000400000000000000" pitchFamily="2" charset="-78"/>
            </a:endParaRPr>
          </a:p>
          <a:p>
            <a:pPr algn="r" rtl="1"/>
            <a:r>
              <a:rPr lang="fa-IR" dirty="0">
                <a:cs typeface="B Nazanin" panose="00000400000000000000" pitchFamily="2" charset="-78"/>
              </a:rPr>
              <a:t>معادل احاد تکمیل شده در روشهای اول و دوم با توجه به فرمولهایی که قبلا ارایه شده محاسبه گردیده و نتیجه هر دو روش یکسان میباشد</a:t>
            </a:r>
            <a:endParaRPr lang="en-US" dirty="0">
              <a:cs typeface="B Nazanin" panose="00000400000000000000" pitchFamily="2" charset="-78"/>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46111" y="1553578"/>
            <a:ext cx="9404723" cy="4077202"/>
          </a:xfrm>
          <a:prstGeom prst="rect">
            <a:avLst/>
          </a:prstGeom>
          <a:noFill/>
          <a:ln>
            <a:noFill/>
          </a:ln>
        </p:spPr>
      </p:pic>
    </p:spTree>
    <p:extLst>
      <p:ext uri="{BB962C8B-B14F-4D97-AF65-F5344CB8AC3E}">
        <p14:creationId xmlns:p14="http://schemas.microsoft.com/office/powerpoint/2010/main" val="503685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673" y="176464"/>
            <a:ext cx="10010274" cy="6481010"/>
          </a:xfrm>
          <a:prstGeom prst="rect">
            <a:avLst/>
          </a:prstGeom>
          <a:noFill/>
          <a:ln>
            <a:noFill/>
          </a:ln>
        </p:spPr>
      </p:pic>
      <p:sp>
        <p:nvSpPr>
          <p:cNvPr id="5" name="TextBox 4"/>
          <p:cNvSpPr txBox="1"/>
          <p:nvPr/>
        </p:nvSpPr>
        <p:spPr>
          <a:xfrm>
            <a:off x="10658706" y="1323473"/>
            <a:ext cx="1415772" cy="4686802"/>
          </a:xfrm>
          <a:prstGeom prst="rect">
            <a:avLst/>
          </a:prstGeom>
          <a:noFill/>
        </p:spPr>
        <p:txBody>
          <a:bodyPr vert="vert270" wrap="square" rtlCol="0">
            <a:spAutoFit/>
          </a:bodyPr>
          <a:lstStyle/>
          <a:p>
            <a:pPr algn="r"/>
            <a:r>
              <a:rPr lang="fa-IR" sz="2000">
                <a:cs typeface="B Nazanin" panose="00000400000000000000" pitchFamily="2" charset="-78"/>
              </a:rPr>
              <a:t>کلیه محاسبات مربوط به گزارش هزینه تولید با استفاده از فرمولهایی که در صفحات قبل ارائه شد انجام یافته است. در گزارش هزینه تولید جمع هزینه های قابل تخصیص همیشه مساوی جمع هزینه ها تخصیص یافته میباشد.</a:t>
            </a:r>
            <a:endParaRPr lang="en-US" sz="2000" dirty="0">
              <a:cs typeface="B Nazanin" panose="00000400000000000000" pitchFamily="2" charset="-78"/>
            </a:endParaRPr>
          </a:p>
        </p:txBody>
      </p:sp>
    </p:spTree>
    <p:extLst>
      <p:ext uri="{BB962C8B-B14F-4D97-AF65-F5344CB8AC3E}">
        <p14:creationId xmlns:p14="http://schemas.microsoft.com/office/powerpoint/2010/main" val="4073736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558" y="385012"/>
            <a:ext cx="9456295" cy="5863388"/>
          </a:xfrm>
        </p:spPr>
        <p:txBody>
          <a:bodyPr/>
          <a:lstStyle/>
          <a:p>
            <a:pPr algn="r" rtl="1"/>
            <a:endParaRPr lang="fa-IR" dirty="0">
              <a:cs typeface="B Nazanin" panose="00000400000000000000" pitchFamily="2" charset="-78"/>
            </a:endParaRPr>
          </a:p>
          <a:p>
            <a:pPr algn="r" rtl="1"/>
            <a:endParaRPr lang="fa-IR" dirty="0">
              <a:cs typeface="B Nazanin" panose="00000400000000000000" pitchFamily="2" charset="-78"/>
            </a:endParaRPr>
          </a:p>
          <a:p>
            <a:pPr algn="r" rtl="1"/>
            <a:endParaRPr lang="fa-IR" dirty="0">
              <a:cs typeface="B Nazanin" panose="00000400000000000000" pitchFamily="2" charset="-78"/>
            </a:endParaRPr>
          </a:p>
          <a:p>
            <a:pPr algn="r" rtl="1"/>
            <a:endParaRPr lang="fa-IR" dirty="0">
              <a:cs typeface="B Nazanin" panose="00000400000000000000" pitchFamily="2" charset="-78"/>
            </a:endParaRPr>
          </a:p>
          <a:p>
            <a:pPr algn="r" rtl="1"/>
            <a:endParaRPr lang="fa-IR" dirty="0">
              <a:cs typeface="B Nazanin" panose="00000400000000000000" pitchFamily="2" charset="-78"/>
            </a:endParaRPr>
          </a:p>
          <a:p>
            <a:pPr algn="r" rtl="1"/>
            <a:endParaRPr lang="fa-IR" dirty="0">
              <a:cs typeface="B Nazanin" panose="00000400000000000000" pitchFamily="2" charset="-78"/>
            </a:endParaRPr>
          </a:p>
          <a:p>
            <a:pPr algn="r" rtl="1"/>
            <a:endParaRPr lang="fa-IR" dirty="0">
              <a:cs typeface="B Nazanin" panose="00000400000000000000" pitchFamily="2" charset="-78"/>
            </a:endParaRPr>
          </a:p>
          <a:p>
            <a:pPr algn="r" rtl="1"/>
            <a:endParaRPr lang="fa-IR" dirty="0">
              <a:cs typeface="B Nazanin" panose="00000400000000000000" pitchFamily="2" charset="-78"/>
            </a:endParaRPr>
          </a:p>
          <a:p>
            <a:pPr algn="r" rtl="1"/>
            <a:r>
              <a:rPr lang="fa-IR" dirty="0">
                <a:cs typeface="B Nazanin" panose="00000400000000000000" pitchFamily="2" charset="-78"/>
              </a:rPr>
              <a:t>بعد از ثبت های حسابداری فوق حساب موجودی کالای در جریان ساخت دایره اول به صورت صفحه بعد خواهد بود:</a:t>
            </a:r>
            <a:endParaRPr lang="en-US" dirty="0">
              <a:cs typeface="B Nazanin" panose="00000400000000000000" pitchFamily="2" charset="-78"/>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171075" y="124327"/>
            <a:ext cx="8277726" cy="3661610"/>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358064" y="4427621"/>
            <a:ext cx="4090737" cy="2081464"/>
          </a:xfrm>
          <a:prstGeom prst="rect">
            <a:avLst/>
          </a:prstGeom>
          <a:noFill/>
          <a:ln>
            <a:noFill/>
          </a:ln>
        </p:spPr>
      </p:pic>
      <p:sp>
        <p:nvSpPr>
          <p:cNvPr id="7" name="TextBox 6"/>
          <p:cNvSpPr txBox="1"/>
          <p:nvPr/>
        </p:nvSpPr>
        <p:spPr>
          <a:xfrm>
            <a:off x="1171075" y="4806633"/>
            <a:ext cx="3753851" cy="1323439"/>
          </a:xfrm>
          <a:prstGeom prst="rect">
            <a:avLst/>
          </a:prstGeom>
          <a:noFill/>
        </p:spPr>
        <p:txBody>
          <a:bodyPr wrap="square" rtlCol="0">
            <a:spAutoFit/>
          </a:bodyPr>
          <a:lstStyle/>
          <a:p>
            <a:pPr algn="r" rtl="1"/>
            <a:r>
              <a:rPr lang="fa-IR" sz="2000" dirty="0">
                <a:cs typeface="B Nazanin" panose="00000400000000000000" pitchFamily="2" charset="-78"/>
              </a:rPr>
              <a:t>در گزارش هزینه تولید نیز قیمت تمام شده موجودی کالای در جریان ساخت پایان دوره مبلغ 2091 ریال است.</a:t>
            </a:r>
            <a:endParaRPr lang="en-US" sz="2000" dirty="0">
              <a:cs typeface="B Nazanin" panose="00000400000000000000" pitchFamily="2" charset="-78"/>
            </a:endParaRPr>
          </a:p>
          <a:p>
            <a:pPr algn="r" rtl="1"/>
            <a:endParaRPr lang="en-US" sz="2000" dirty="0">
              <a:cs typeface="B Nazanin" panose="00000400000000000000" pitchFamily="2" charset="-78"/>
            </a:endParaRPr>
          </a:p>
        </p:txBody>
      </p:sp>
    </p:spTree>
    <p:extLst>
      <p:ext uri="{BB962C8B-B14F-4D97-AF65-F5344CB8AC3E}">
        <p14:creationId xmlns:p14="http://schemas.microsoft.com/office/powerpoint/2010/main" val="2678281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70776704"/>
              </p:ext>
            </p:extLst>
          </p:nvPr>
        </p:nvGraphicFramePr>
        <p:xfrm>
          <a:off x="1103315" y="4042611"/>
          <a:ext cx="8946538" cy="2272525"/>
        </p:xfrm>
        <a:graphic>
          <a:graphicData uri="http://schemas.openxmlformats.org/drawingml/2006/table">
            <a:tbl>
              <a:tblPr firstRow="1" firstCol="1" bandRow="1">
                <a:tableStyleId>{2D5ABB26-0587-4C30-8999-92F81FD0307C}</a:tableStyleId>
              </a:tblPr>
              <a:tblGrid>
                <a:gridCol w="2423334">
                  <a:extLst>
                    <a:ext uri="{9D8B030D-6E8A-4147-A177-3AD203B41FA5}">
                      <a16:colId xmlns:a16="http://schemas.microsoft.com/office/drawing/2014/main" val="20000"/>
                    </a:ext>
                  </a:extLst>
                </a:gridCol>
                <a:gridCol w="819036">
                  <a:extLst>
                    <a:ext uri="{9D8B030D-6E8A-4147-A177-3AD203B41FA5}">
                      <a16:colId xmlns:a16="http://schemas.microsoft.com/office/drawing/2014/main" val="20001"/>
                    </a:ext>
                  </a:extLst>
                </a:gridCol>
                <a:gridCol w="819974">
                  <a:extLst>
                    <a:ext uri="{9D8B030D-6E8A-4147-A177-3AD203B41FA5}">
                      <a16:colId xmlns:a16="http://schemas.microsoft.com/office/drawing/2014/main" val="20002"/>
                    </a:ext>
                  </a:extLst>
                </a:gridCol>
                <a:gridCol w="819974">
                  <a:extLst>
                    <a:ext uri="{9D8B030D-6E8A-4147-A177-3AD203B41FA5}">
                      <a16:colId xmlns:a16="http://schemas.microsoft.com/office/drawing/2014/main" val="20003"/>
                    </a:ext>
                  </a:extLst>
                </a:gridCol>
                <a:gridCol w="819974">
                  <a:extLst>
                    <a:ext uri="{9D8B030D-6E8A-4147-A177-3AD203B41FA5}">
                      <a16:colId xmlns:a16="http://schemas.microsoft.com/office/drawing/2014/main" val="20004"/>
                    </a:ext>
                  </a:extLst>
                </a:gridCol>
                <a:gridCol w="819974">
                  <a:extLst>
                    <a:ext uri="{9D8B030D-6E8A-4147-A177-3AD203B41FA5}">
                      <a16:colId xmlns:a16="http://schemas.microsoft.com/office/drawing/2014/main" val="20005"/>
                    </a:ext>
                  </a:extLst>
                </a:gridCol>
                <a:gridCol w="2424272">
                  <a:extLst>
                    <a:ext uri="{9D8B030D-6E8A-4147-A177-3AD203B41FA5}">
                      <a16:colId xmlns:a16="http://schemas.microsoft.com/office/drawing/2014/main" val="20006"/>
                    </a:ext>
                  </a:extLst>
                </a:gridCol>
              </a:tblGrid>
              <a:tr h="1135861">
                <a:tc>
                  <a:txBody>
                    <a:bodyPr/>
                    <a:lstStyle/>
                    <a:p>
                      <a:pPr marL="0" marR="0" algn="ctr" rtl="1">
                        <a:lnSpc>
                          <a:spcPct val="107000"/>
                        </a:lnSpc>
                        <a:spcBef>
                          <a:spcPts val="0"/>
                        </a:spcBef>
                        <a:spcAft>
                          <a:spcPts val="800"/>
                        </a:spcAft>
                      </a:pPr>
                      <a:r>
                        <a:rPr lang="ar-SA" sz="1400">
                          <a:effectLst/>
                        </a:rPr>
                        <a:t>واحد های در جریان ساخت اول دوره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a:lnSpc>
                          <a:spcPct val="107000"/>
                        </a:lnSpc>
                        <a:spcBef>
                          <a:spcPts val="0"/>
                        </a:spcBef>
                        <a:spcAft>
                          <a:spcPts val="800"/>
                        </a:spcAft>
                      </a:pPr>
                      <a:r>
                        <a:rPr lang="en-US" sz="1400">
                          <a:effectLst/>
                        </a:rPr>
                        <a:t> +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rtl="1">
                        <a:lnSpc>
                          <a:spcPct val="107000"/>
                        </a:lnSpc>
                        <a:spcBef>
                          <a:spcPts val="0"/>
                        </a:spcBef>
                        <a:spcAft>
                          <a:spcPts val="800"/>
                        </a:spcAft>
                      </a:pPr>
                      <a:r>
                        <a:rPr lang="ar-SA" sz="1400">
                          <a:effectLst/>
                        </a:rPr>
                        <a:t> واحد های انتقال یافته از دایره اول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a:lnSpc>
                          <a:spcPct val="107000"/>
                        </a:lnSpc>
                        <a:spcBef>
                          <a:spcPts val="0"/>
                        </a:spcBef>
                        <a:spcAft>
                          <a:spcPts val="800"/>
                        </a:spcAft>
                      </a:pPr>
                      <a:r>
                        <a:rPr lang="en-US" sz="1400">
                          <a:effectLst/>
                        </a:rPr>
                        <a:t> =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rtl="1">
                        <a:lnSpc>
                          <a:spcPct val="107000"/>
                        </a:lnSpc>
                        <a:spcBef>
                          <a:spcPts val="0"/>
                        </a:spcBef>
                        <a:spcAft>
                          <a:spcPts val="800"/>
                        </a:spcAft>
                      </a:pPr>
                      <a:r>
                        <a:rPr lang="ar-SA" sz="1400">
                          <a:effectLst/>
                        </a:rPr>
                        <a:t> واحد های در جریان ساخت پایان دوره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a:lnSpc>
                          <a:spcPct val="107000"/>
                        </a:lnSpc>
                        <a:spcBef>
                          <a:spcPts val="0"/>
                        </a:spcBef>
                        <a:spcAft>
                          <a:spcPts val="800"/>
                        </a:spcAft>
                      </a:pPr>
                      <a:r>
                        <a:rPr lang="en-US" sz="1400">
                          <a:effectLst/>
                        </a:rPr>
                        <a:t> +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rtl="1">
                        <a:lnSpc>
                          <a:spcPct val="107000"/>
                        </a:lnSpc>
                        <a:spcBef>
                          <a:spcPts val="0"/>
                        </a:spcBef>
                        <a:spcAft>
                          <a:spcPts val="800"/>
                        </a:spcAft>
                      </a:pPr>
                      <a:r>
                        <a:rPr lang="ar-SA" sz="1400">
                          <a:effectLst/>
                        </a:rPr>
                        <a:t> واحد ها تکمیل شده و انتقال یافته به انبار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extLst>
                  <a:ext uri="{0D108BD9-81ED-4DB2-BD59-A6C34878D82A}">
                    <a16:rowId xmlns:a16="http://schemas.microsoft.com/office/drawing/2014/main" val="10000"/>
                  </a:ext>
                </a:extLst>
              </a:tr>
              <a:tr h="568332">
                <a:tc>
                  <a:txBody>
                    <a:bodyPr/>
                    <a:lstStyle/>
                    <a:p>
                      <a:pPr marL="0" marR="0" algn="ctr">
                        <a:lnSpc>
                          <a:spcPct val="107000"/>
                        </a:lnSpc>
                        <a:spcBef>
                          <a:spcPts val="0"/>
                        </a:spcBef>
                        <a:spcAft>
                          <a:spcPts val="800"/>
                        </a:spcAft>
                      </a:pPr>
                      <a:r>
                        <a:rPr lang="en-US" sz="1400" dirty="0">
                          <a:effectLst/>
                        </a:rPr>
                        <a:t>        600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rtl="0">
                        <a:lnSpc>
                          <a:spcPct val="107000"/>
                        </a:lnSpc>
                        <a:spcBef>
                          <a:spcPts val="0"/>
                        </a:spcBef>
                        <a:spcAft>
                          <a:spcPts val="800"/>
                        </a:spcAft>
                      </a:pPr>
                      <a:r>
                        <a:rPr lang="en-US" sz="1400" dirty="0">
                          <a:effectLst/>
                        </a:rPr>
                        <a:t> +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a:lnSpc>
                          <a:spcPct val="107000"/>
                        </a:lnSpc>
                        <a:spcBef>
                          <a:spcPts val="0"/>
                        </a:spcBef>
                        <a:spcAft>
                          <a:spcPts val="800"/>
                        </a:spcAft>
                      </a:pPr>
                      <a:r>
                        <a:rPr lang="en-US" sz="1400">
                          <a:effectLst/>
                        </a:rPr>
                        <a:t>      6,000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a:lnSpc>
                          <a:spcPct val="107000"/>
                        </a:lnSpc>
                        <a:spcBef>
                          <a:spcPts val="0"/>
                        </a:spcBef>
                        <a:spcAft>
                          <a:spcPts val="800"/>
                        </a:spcAft>
                      </a:pPr>
                      <a:r>
                        <a:rPr lang="en-US" sz="1400">
                          <a:effectLst/>
                        </a:rPr>
                        <a:t> =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a:lnSpc>
                          <a:spcPct val="107000"/>
                        </a:lnSpc>
                        <a:spcBef>
                          <a:spcPts val="0"/>
                        </a:spcBef>
                        <a:spcAft>
                          <a:spcPts val="800"/>
                        </a:spcAft>
                      </a:pPr>
                      <a:r>
                        <a:rPr lang="en-US" sz="1400">
                          <a:effectLst/>
                        </a:rPr>
                        <a:t>      1,600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a:lnSpc>
                          <a:spcPct val="107000"/>
                        </a:lnSpc>
                        <a:spcBef>
                          <a:spcPts val="0"/>
                        </a:spcBef>
                        <a:spcAft>
                          <a:spcPts val="800"/>
                        </a:spcAft>
                      </a:pPr>
                      <a:r>
                        <a:rPr lang="en-US" sz="1400">
                          <a:effectLst/>
                        </a:rPr>
                        <a:t> +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rtl="1">
                        <a:lnSpc>
                          <a:spcPct val="107000"/>
                        </a:lnSpc>
                        <a:spcBef>
                          <a:spcPts val="0"/>
                        </a:spcBef>
                        <a:spcAft>
                          <a:spcPts val="800"/>
                        </a:spcAft>
                      </a:pPr>
                      <a:r>
                        <a:rPr lang="ar-SA" sz="1400">
                          <a:effectLst/>
                        </a:rPr>
                        <a:t> واحد ها تکمیل شده و انتقال یافته به انبار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extLst>
                  <a:ext uri="{0D108BD9-81ED-4DB2-BD59-A6C34878D82A}">
                    <a16:rowId xmlns:a16="http://schemas.microsoft.com/office/drawing/2014/main" val="10001"/>
                  </a:ext>
                </a:extLst>
              </a:tr>
              <a:tr h="568332">
                <a:tc>
                  <a:txBody>
                    <a:bodyPr/>
                    <a:lstStyle/>
                    <a:p>
                      <a:pPr marL="0" marR="0" algn="ctr" rtl="1">
                        <a:lnSpc>
                          <a:spcPct val="107000"/>
                        </a:lnSpc>
                        <a:spcBef>
                          <a:spcPts val="0"/>
                        </a:spcBef>
                        <a:spcAft>
                          <a:spcPts val="800"/>
                        </a:spcAft>
                      </a:pPr>
                      <a:r>
                        <a:rPr lang="ar-SA" sz="1400">
                          <a:effectLst/>
                        </a:rPr>
                        <a:t> واحد ها تکمیل شده و انتقال یافته به انبار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rtl="0">
                        <a:lnSpc>
                          <a:spcPct val="107000"/>
                        </a:lnSpc>
                        <a:spcBef>
                          <a:spcPts val="0"/>
                        </a:spcBef>
                        <a:spcAft>
                          <a:spcPts val="800"/>
                        </a:spcAft>
                      </a:pPr>
                      <a:r>
                        <a:rPr lang="en-US" sz="1400" dirty="0">
                          <a:effectLst/>
                        </a:rPr>
                        <a:t> =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rtl="0">
                        <a:lnSpc>
                          <a:spcPct val="107000"/>
                        </a:lnSpc>
                        <a:spcBef>
                          <a:spcPts val="0"/>
                        </a:spcBef>
                        <a:spcAft>
                          <a:spcPts val="800"/>
                        </a:spcAft>
                      </a:pPr>
                      <a:r>
                        <a:rPr lang="en-US" sz="1400">
                          <a:effectLst/>
                        </a:rPr>
                        <a:t>      5,000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algn="ctr">
                        <a:lnSpc>
                          <a:spcPct val="107000"/>
                        </a:lnSpc>
                      </a:pPr>
                      <a:endParaRPr lang="en-US" sz="1400">
                        <a:effectLst/>
                        <a:latin typeface="Calibri" panose="020F0502020204030204" pitchFamily="34" charset="0"/>
                        <a:cs typeface="B Nazanin" panose="00000400000000000000" pitchFamily="2" charset="-78"/>
                      </a:endParaRPr>
                    </a:p>
                  </a:txBody>
                  <a:tcPr marL="9525" marR="9525" marT="9525" marB="0" anchor="ctr"/>
                </a:tc>
                <a:tc>
                  <a:txBody>
                    <a:bodyPr/>
                    <a:lstStyle/>
                    <a:p>
                      <a:pPr algn="ctr">
                        <a:lnSpc>
                          <a:spcPct val="107000"/>
                        </a:lnSpc>
                      </a:pPr>
                      <a:endParaRPr lang="en-US" sz="1400">
                        <a:effectLst/>
                        <a:latin typeface="Calibri" panose="020F0502020204030204" pitchFamily="34" charset="0"/>
                        <a:cs typeface="B Nazanin" panose="00000400000000000000" pitchFamily="2" charset="-78"/>
                      </a:endParaRPr>
                    </a:p>
                  </a:txBody>
                  <a:tcPr marL="9525" marR="9525" marT="9525" marB="0" anchor="ctr"/>
                </a:tc>
                <a:tc>
                  <a:txBody>
                    <a:bodyPr/>
                    <a:lstStyle/>
                    <a:p>
                      <a:pPr algn="ctr">
                        <a:lnSpc>
                          <a:spcPct val="107000"/>
                        </a:lnSpc>
                      </a:pPr>
                      <a:endParaRPr lang="en-US" sz="1400">
                        <a:effectLst/>
                        <a:latin typeface="Calibri" panose="020F0502020204030204" pitchFamily="34" charset="0"/>
                        <a:cs typeface="B Nazanin" panose="00000400000000000000" pitchFamily="2" charset="-78"/>
                      </a:endParaRPr>
                    </a:p>
                  </a:txBody>
                  <a:tcPr marL="9525" marR="9525" marT="9525" marB="0" anchor="ctr"/>
                </a:tc>
                <a:tc>
                  <a:txBody>
                    <a:bodyPr/>
                    <a:lstStyle/>
                    <a:p>
                      <a:pPr algn="ctr">
                        <a:lnSpc>
                          <a:spcPct val="107000"/>
                        </a:lnSpc>
                      </a:pPr>
                      <a:endParaRPr lang="en-US" sz="1400" dirty="0">
                        <a:effectLst/>
                        <a:latin typeface="Calibri" panose="020F0502020204030204" pitchFamily="34" charset="0"/>
                        <a:cs typeface="B Nazanin" panose="00000400000000000000" pitchFamily="2" charset="-78"/>
                      </a:endParaRPr>
                    </a:p>
                  </a:txBody>
                  <a:tcPr marL="9525" marR="9525" marT="9525" marB="0" anchor="ctr"/>
                </a:tc>
                <a:extLst>
                  <a:ext uri="{0D108BD9-81ED-4DB2-BD59-A6C34878D82A}">
                    <a16:rowId xmlns:a16="http://schemas.microsoft.com/office/drawing/2014/main" val="10002"/>
                  </a:ext>
                </a:extLst>
              </a:tr>
            </a:tbl>
          </a:graphicData>
        </a:graphic>
      </p:graphicFrame>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03312" y="218757"/>
            <a:ext cx="9125775" cy="3823854"/>
          </a:xfrm>
          <a:prstGeom prst="rect">
            <a:avLst/>
          </a:prstGeom>
          <a:noFill/>
          <a:ln>
            <a:noFill/>
          </a:ln>
        </p:spPr>
      </p:pic>
      <p:cxnSp>
        <p:nvCxnSpPr>
          <p:cNvPr id="9" name="Elbow Connector 8"/>
          <p:cNvCxnSpPr>
            <a:endCxn id="4" idx="2"/>
          </p:cNvCxnSpPr>
          <p:nvPr/>
        </p:nvCxnSpPr>
        <p:spPr>
          <a:xfrm rot="5400000">
            <a:off x="5167229" y="2841120"/>
            <a:ext cx="1700462" cy="702520"/>
          </a:xfrm>
          <a:prstGeom prst="bentConnector3">
            <a:avLst>
              <a:gd name="adj1" fmla="val 11344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201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1772" y="1639019"/>
            <a:ext cx="9403743" cy="2375139"/>
          </a:xfrm>
        </p:spPr>
        <p:txBody>
          <a:bodyPr>
            <a:normAutofit/>
          </a:bodyPr>
          <a:lstStyle/>
          <a:p>
            <a:pPr marL="0" indent="457200" algn="r" rtl="1"/>
            <a:r>
              <a:rPr lang="fa-IR" sz="2300" dirty="0">
                <a:cs typeface="B Nazanin" panose="00000400000000000000" pitchFamily="2" charset="-78"/>
              </a:rPr>
              <a:t>در روش های میانگین موزون معادل آحاد تکمیل شده هزینه های انتقالی از دایره اول مساوی کل واحدهائی است که طی دوره در دایره دوم وجود داشته و مشتمل بر واحدهایی در جریان ساخت اول دوره و واحدهایی که طی دوره از دایره اول منتقل شده اند میباشد. واحد های انتقالی از دایره اول از لحاظ هزینه انتقالی از دایره اول صد در صد تکمیل میباشند.</a:t>
            </a:r>
            <a:endParaRPr lang="en-US" sz="2300" dirty="0">
              <a:cs typeface="B Nazanin" panose="00000400000000000000" pitchFamily="2" charset="-78"/>
            </a:endParaRPr>
          </a:p>
          <a:p>
            <a:pPr marL="0" indent="0" algn="l">
              <a:buNone/>
            </a:pPr>
            <a:r>
              <a:rPr lang="fa-IR" sz="2300" dirty="0">
                <a:cs typeface="B Nazanin" panose="00000400000000000000" pitchFamily="2" charset="-78"/>
              </a:rPr>
              <a:t>معادل آحاد تکمیل شده هزینه های انتقالی </a:t>
            </a:r>
            <a:r>
              <a:rPr lang="en-US" sz="2300" dirty="0">
                <a:cs typeface="B Nazanin" panose="00000400000000000000" pitchFamily="2" charset="-78"/>
              </a:rPr>
              <a:t>	</a:t>
            </a:r>
            <a:r>
              <a:rPr lang="fa-IR" sz="2300" dirty="0">
                <a:cs typeface="B Nazanin" panose="00000400000000000000" pitchFamily="2" charset="-78"/>
              </a:rPr>
              <a:t> = </a:t>
            </a:r>
            <a:r>
              <a:rPr lang="en-US" sz="2300" dirty="0">
                <a:cs typeface="B Nazanin" panose="00000400000000000000" pitchFamily="2" charset="-78"/>
              </a:rPr>
              <a:t>	</a:t>
            </a:r>
            <a:r>
              <a:rPr lang="fa-IR" sz="2300" dirty="0">
                <a:cs typeface="B Nazanin" panose="00000400000000000000" pitchFamily="2" charset="-78"/>
              </a:rPr>
              <a:t> 600</a:t>
            </a:r>
            <a:r>
              <a:rPr lang="en-US" sz="2300" dirty="0">
                <a:cs typeface="B Nazanin" panose="00000400000000000000" pitchFamily="2" charset="-78"/>
              </a:rPr>
              <a:t> + </a:t>
            </a:r>
            <a:r>
              <a:rPr lang="fa-IR" sz="2300" dirty="0">
                <a:cs typeface="B Nazanin" panose="00000400000000000000" pitchFamily="2" charset="-78"/>
              </a:rPr>
              <a:t>6,000</a:t>
            </a:r>
            <a:r>
              <a:rPr lang="en-US" sz="2300" dirty="0">
                <a:cs typeface="B Nazanin" panose="00000400000000000000" pitchFamily="2" charset="-78"/>
              </a:rPr>
              <a:t> = </a:t>
            </a:r>
            <a:r>
              <a:rPr lang="fa-IR" sz="2300" dirty="0">
                <a:cs typeface="B Nazanin" panose="00000400000000000000" pitchFamily="2" charset="-78"/>
              </a:rPr>
              <a:t>1,600</a:t>
            </a:r>
            <a:r>
              <a:rPr lang="en-US" sz="2300" dirty="0">
                <a:cs typeface="B Nazanin" panose="00000400000000000000" pitchFamily="2" charset="-78"/>
              </a:rPr>
              <a:t> + </a:t>
            </a:r>
            <a:r>
              <a:rPr lang="fa-IR" sz="2300" dirty="0">
                <a:cs typeface="B Nazanin" panose="00000400000000000000" pitchFamily="2" charset="-78"/>
              </a:rPr>
              <a:t>5,000</a:t>
            </a:r>
            <a:r>
              <a:rPr lang="en-US" sz="2300" dirty="0">
                <a:cs typeface="B Nazanin" panose="00000400000000000000" pitchFamily="2" charset="-78"/>
              </a:rPr>
              <a:t> = </a:t>
            </a:r>
            <a:r>
              <a:rPr lang="fa-IR" sz="2300" dirty="0">
                <a:cs typeface="B Nazanin" panose="00000400000000000000" pitchFamily="2" charset="-78"/>
              </a:rPr>
              <a:t>6600 واحد</a:t>
            </a:r>
            <a:endParaRPr lang="en-US" sz="2300" dirty="0">
              <a:cs typeface="B Nazanin" panose="00000400000000000000" pitchFamily="2" charset="-78"/>
            </a:endParaRPr>
          </a:p>
          <a:p>
            <a:pPr algn="r" rtl="1"/>
            <a:endParaRPr lang="en-US" sz="2300" dirty="0">
              <a:cs typeface="B Nazanin" panose="00000400000000000000" pitchFamily="2" charset="-78"/>
            </a:endParaRPr>
          </a:p>
        </p:txBody>
      </p:sp>
    </p:spTree>
    <p:extLst>
      <p:ext uri="{BB962C8B-B14F-4D97-AF65-F5344CB8AC3E}">
        <p14:creationId xmlns:p14="http://schemas.microsoft.com/office/powerpoint/2010/main" val="3274615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93977834"/>
              </p:ext>
            </p:extLst>
          </p:nvPr>
        </p:nvGraphicFramePr>
        <p:xfrm>
          <a:off x="2501659" y="750025"/>
          <a:ext cx="5895466" cy="3152813"/>
        </p:xfrm>
        <a:graphic>
          <a:graphicData uri="http://schemas.openxmlformats.org/drawingml/2006/table">
            <a:tbl>
              <a:tblPr firstRow="1" firstCol="1" bandRow="1">
                <a:tableStyleId>{2D5ABB26-0587-4C30-8999-92F81FD0307C}</a:tableStyleId>
              </a:tblPr>
              <a:tblGrid>
                <a:gridCol w="957533">
                  <a:extLst>
                    <a:ext uri="{9D8B030D-6E8A-4147-A177-3AD203B41FA5}">
                      <a16:colId xmlns:a16="http://schemas.microsoft.com/office/drawing/2014/main" val="20000"/>
                    </a:ext>
                  </a:extLst>
                </a:gridCol>
                <a:gridCol w="223974">
                  <a:extLst>
                    <a:ext uri="{9D8B030D-6E8A-4147-A177-3AD203B41FA5}">
                      <a16:colId xmlns:a16="http://schemas.microsoft.com/office/drawing/2014/main" val="20001"/>
                    </a:ext>
                  </a:extLst>
                </a:gridCol>
                <a:gridCol w="284985">
                  <a:extLst>
                    <a:ext uri="{9D8B030D-6E8A-4147-A177-3AD203B41FA5}">
                      <a16:colId xmlns:a16="http://schemas.microsoft.com/office/drawing/2014/main" val="20002"/>
                    </a:ext>
                  </a:extLst>
                </a:gridCol>
                <a:gridCol w="570052">
                  <a:extLst>
                    <a:ext uri="{9D8B030D-6E8A-4147-A177-3AD203B41FA5}">
                      <a16:colId xmlns:a16="http://schemas.microsoft.com/office/drawing/2014/main" val="20003"/>
                    </a:ext>
                  </a:extLst>
                </a:gridCol>
                <a:gridCol w="837537">
                  <a:extLst>
                    <a:ext uri="{9D8B030D-6E8A-4147-A177-3AD203B41FA5}">
                      <a16:colId xmlns:a16="http://schemas.microsoft.com/office/drawing/2014/main" val="20004"/>
                    </a:ext>
                  </a:extLst>
                </a:gridCol>
                <a:gridCol w="653778">
                  <a:extLst>
                    <a:ext uri="{9D8B030D-6E8A-4147-A177-3AD203B41FA5}">
                      <a16:colId xmlns:a16="http://schemas.microsoft.com/office/drawing/2014/main" val="20005"/>
                    </a:ext>
                  </a:extLst>
                </a:gridCol>
                <a:gridCol w="92505">
                  <a:extLst>
                    <a:ext uri="{9D8B030D-6E8A-4147-A177-3AD203B41FA5}">
                      <a16:colId xmlns:a16="http://schemas.microsoft.com/office/drawing/2014/main" val="20006"/>
                    </a:ext>
                  </a:extLst>
                </a:gridCol>
                <a:gridCol w="600027">
                  <a:extLst>
                    <a:ext uri="{9D8B030D-6E8A-4147-A177-3AD203B41FA5}">
                      <a16:colId xmlns:a16="http://schemas.microsoft.com/office/drawing/2014/main" val="20007"/>
                    </a:ext>
                  </a:extLst>
                </a:gridCol>
                <a:gridCol w="600027">
                  <a:extLst>
                    <a:ext uri="{9D8B030D-6E8A-4147-A177-3AD203B41FA5}">
                      <a16:colId xmlns:a16="http://schemas.microsoft.com/office/drawing/2014/main" val="20008"/>
                    </a:ext>
                  </a:extLst>
                </a:gridCol>
                <a:gridCol w="600027">
                  <a:extLst>
                    <a:ext uri="{9D8B030D-6E8A-4147-A177-3AD203B41FA5}">
                      <a16:colId xmlns:a16="http://schemas.microsoft.com/office/drawing/2014/main" val="20009"/>
                    </a:ext>
                  </a:extLst>
                </a:gridCol>
                <a:gridCol w="475021">
                  <a:extLst>
                    <a:ext uri="{9D8B030D-6E8A-4147-A177-3AD203B41FA5}">
                      <a16:colId xmlns:a16="http://schemas.microsoft.com/office/drawing/2014/main" val="20010"/>
                    </a:ext>
                  </a:extLst>
                </a:gridCol>
              </a:tblGrid>
              <a:tr h="153667">
                <a:tc>
                  <a:txBody>
                    <a:bodyPr/>
                    <a:lstStyle/>
                    <a:p>
                      <a:pPr marL="0" marR="0" algn="ctr" rtl="0">
                        <a:lnSpc>
                          <a:spcPct val="107000"/>
                        </a:lnSpc>
                        <a:spcBef>
                          <a:spcPts val="0"/>
                        </a:spcBef>
                        <a:spcAft>
                          <a:spcPts val="800"/>
                        </a:spcAft>
                      </a:pPr>
                      <a:r>
                        <a:rPr lang="en-US" sz="1000" dirty="0">
                          <a:effectLst/>
                        </a:rPr>
                        <a:t>(</a:t>
                      </a:r>
                      <a:r>
                        <a:rPr lang="ar-SA" sz="1000" dirty="0">
                          <a:effectLst/>
                        </a:rPr>
                        <a:t>ارقام به ریال</a:t>
                      </a:r>
                      <a:r>
                        <a:rPr lang="en-US" sz="10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gridSpan="10">
                  <a:txBody>
                    <a:bodyPr/>
                    <a:lstStyle/>
                    <a:p>
                      <a:pPr algn="ctr">
                        <a:lnSpc>
                          <a:spcPct val="107000"/>
                        </a:lnSpc>
                      </a:pPr>
                      <a:endParaRPr lang="en-US" sz="1000" dirty="0">
                        <a:effectLst/>
                        <a:latin typeface="Calibri" panose="020F0502020204030204" pitchFamily="34" charset="0"/>
                        <a:cs typeface="Arial" panose="020B0604020202020204" pitchFamily="34" charset="0"/>
                      </a:endParaRPr>
                    </a:p>
                  </a:txBody>
                  <a:tcPr marL="44245" marR="4424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9687">
                <a:tc>
                  <a:txBody>
                    <a:bodyPr/>
                    <a:lstStyle/>
                    <a:p>
                      <a:pPr marL="0" marR="0" algn="ctr">
                        <a:lnSpc>
                          <a:spcPct val="107000"/>
                        </a:lnSpc>
                        <a:spcBef>
                          <a:spcPts val="0"/>
                        </a:spcBef>
                        <a:spcAft>
                          <a:spcPts val="800"/>
                        </a:spcAft>
                      </a:pPr>
                      <a:r>
                        <a:rPr lang="ar-SA" sz="1000">
                          <a:effectLst/>
                        </a:rPr>
                        <a:t>سربار کارخانه</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gridSpan="2">
                  <a:txBody>
                    <a:bodyPr/>
                    <a:lstStyle/>
                    <a:p>
                      <a:pPr marL="0" marR="0" algn="ctr">
                        <a:lnSpc>
                          <a:spcPct val="107000"/>
                        </a:lnSpc>
                        <a:spcBef>
                          <a:spcPts val="0"/>
                        </a:spcBef>
                        <a:spcAft>
                          <a:spcPts val="800"/>
                        </a:spcAft>
                      </a:pPr>
                      <a:r>
                        <a:rPr lang="ar-SA" sz="1000" dirty="0">
                          <a:effectLst/>
                        </a:rPr>
                        <a:t>کارمستقیم</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hMerge="1">
                  <a:txBody>
                    <a:bodyPr/>
                    <a:lstStyle/>
                    <a:p>
                      <a:endParaRPr lang="en-US"/>
                    </a:p>
                  </a:txBody>
                  <a:tcPr/>
                </a:tc>
                <a:tc>
                  <a:txBody>
                    <a:bodyPr/>
                    <a:lstStyle/>
                    <a:p>
                      <a:pPr marL="0" marR="0" algn="ctr">
                        <a:lnSpc>
                          <a:spcPct val="107000"/>
                        </a:lnSpc>
                        <a:spcBef>
                          <a:spcPts val="0"/>
                        </a:spcBef>
                        <a:spcAft>
                          <a:spcPts val="800"/>
                        </a:spcAft>
                      </a:pPr>
                      <a:r>
                        <a:rPr lang="ar-SA" sz="1000" dirty="0">
                          <a:effectLst/>
                        </a:rPr>
                        <a:t>مواد مستقیم</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a:txBody>
                    <a:bodyPr/>
                    <a:lstStyle/>
                    <a:p>
                      <a:pPr marL="0" marR="0" algn="ctr">
                        <a:lnSpc>
                          <a:spcPct val="107000"/>
                        </a:lnSpc>
                        <a:spcBef>
                          <a:spcPts val="0"/>
                        </a:spcBef>
                        <a:spcAft>
                          <a:spcPts val="800"/>
                        </a:spcAft>
                      </a:pPr>
                      <a:r>
                        <a:rPr lang="ar-SA" sz="1000" dirty="0">
                          <a:effectLst/>
                        </a:rPr>
                        <a:t>هزینه های انتقالی</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gridSpan="2">
                  <a:txBody>
                    <a:bodyPr/>
                    <a:lstStyle/>
                    <a:p>
                      <a:pPr marL="0" marR="0" algn="ctr">
                        <a:lnSpc>
                          <a:spcPct val="107000"/>
                        </a:lnSpc>
                        <a:spcBef>
                          <a:spcPts val="0"/>
                        </a:spcBef>
                        <a:spcAft>
                          <a:spcPts val="800"/>
                        </a:spcAft>
                      </a:pPr>
                      <a:r>
                        <a:rPr lang="ar-SA" sz="1000" dirty="0">
                          <a:effectLst/>
                        </a:rPr>
                        <a:t>جمع هزینه ها</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hMerge="1">
                  <a:txBody>
                    <a:bodyPr/>
                    <a:lstStyle/>
                    <a:p>
                      <a:endParaRPr lang="en-US"/>
                    </a:p>
                  </a:txBody>
                  <a:tcPr/>
                </a:tc>
                <a:tc>
                  <a:txBody>
                    <a:bodyPr/>
                    <a:lstStyle/>
                    <a:p>
                      <a:pPr algn="ctr">
                        <a:lnSpc>
                          <a:spcPct val="107000"/>
                        </a:lnSpc>
                      </a:pPr>
                      <a:endParaRPr lang="en-US" sz="1000" dirty="0">
                        <a:effectLst/>
                        <a:latin typeface="Calibri" panose="020F0502020204030204" pitchFamily="34" charset="0"/>
                        <a:cs typeface="Arial" panose="020B0604020202020204" pitchFamily="34" charset="0"/>
                      </a:endParaRPr>
                    </a:p>
                  </a:txBody>
                  <a:tcPr marL="44245" marR="44245" marT="0" marB="0" anchor="ctr"/>
                </a:tc>
                <a:tc>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44245" marR="44245" marT="0" marB="0" anchor="ctr"/>
                </a:tc>
                <a:tc>
                  <a:txBody>
                    <a:bodyPr/>
                    <a:lstStyle/>
                    <a:p>
                      <a:pPr algn="r">
                        <a:lnSpc>
                          <a:spcPct val="107000"/>
                        </a:lnSpc>
                      </a:pPr>
                      <a:endParaRPr lang="en-US" sz="1000" dirty="0">
                        <a:effectLst/>
                        <a:latin typeface="Calibri" panose="020F0502020204030204" pitchFamily="34" charset="0"/>
                        <a:cs typeface="Arial" panose="020B0604020202020204" pitchFamily="34" charset="0"/>
                      </a:endParaRPr>
                    </a:p>
                  </a:txBody>
                  <a:tcPr marL="44245" marR="44245" marT="0" marB="0" anchor="ctr"/>
                </a:tc>
                <a:tc>
                  <a:txBody>
                    <a:bodyPr/>
                    <a:lstStyle/>
                    <a:p>
                      <a:pPr algn="ctr">
                        <a:lnSpc>
                          <a:spcPct val="107000"/>
                        </a:lnSpc>
                      </a:pPr>
                      <a:endParaRPr lang="en-US" sz="1000" dirty="0">
                        <a:effectLst/>
                        <a:latin typeface="Calibri" panose="020F0502020204030204" pitchFamily="34" charset="0"/>
                        <a:cs typeface="Arial" panose="020B0604020202020204" pitchFamily="34" charset="0"/>
                      </a:endParaRPr>
                    </a:p>
                  </a:txBody>
                  <a:tcPr marL="44245" marR="44245" marT="0" marB="0" anchor="ctr"/>
                </a:tc>
                <a:extLst>
                  <a:ext uri="{0D108BD9-81ED-4DB2-BD59-A6C34878D82A}">
                    <a16:rowId xmlns:a16="http://schemas.microsoft.com/office/drawing/2014/main" val="10001"/>
                  </a:ext>
                </a:extLst>
              </a:tr>
              <a:tr h="188437">
                <a:tc>
                  <a:txBody>
                    <a:bodyPr/>
                    <a:lstStyle/>
                    <a:p>
                      <a:pPr marL="0" marR="0" algn="ctr">
                        <a:lnSpc>
                          <a:spcPct val="107000"/>
                        </a:lnSpc>
                        <a:spcBef>
                          <a:spcPts val="0"/>
                        </a:spcBef>
                        <a:spcAft>
                          <a:spcPts val="800"/>
                        </a:spcAft>
                      </a:pPr>
                      <a:r>
                        <a:rPr lang="en-US" sz="1000" dirty="0">
                          <a:effectLst/>
                        </a:rPr>
                        <a:t>364</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gridSpan="2">
                  <a:txBody>
                    <a:bodyPr/>
                    <a:lstStyle/>
                    <a:p>
                      <a:pPr marL="0" marR="0" algn="ctr">
                        <a:lnSpc>
                          <a:spcPct val="107000"/>
                        </a:lnSpc>
                        <a:spcBef>
                          <a:spcPts val="0"/>
                        </a:spcBef>
                        <a:spcAft>
                          <a:spcPts val="800"/>
                        </a:spcAft>
                      </a:pPr>
                      <a:r>
                        <a:rPr lang="en-US" sz="1000">
                          <a:effectLst/>
                        </a:rPr>
                        <a:t>330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hMerge="1">
                  <a:txBody>
                    <a:bodyPr/>
                    <a:lstStyle/>
                    <a:p>
                      <a:endParaRPr lang="en-US"/>
                    </a:p>
                  </a:txBody>
                  <a:tcPr/>
                </a:tc>
                <a:tc>
                  <a:txBody>
                    <a:bodyPr/>
                    <a:lstStyle/>
                    <a:p>
                      <a:pPr marL="0" marR="0" algn="ctr">
                        <a:lnSpc>
                          <a:spcPct val="107000"/>
                        </a:lnSpc>
                        <a:spcBef>
                          <a:spcPts val="0"/>
                        </a:spcBef>
                        <a:spcAft>
                          <a:spcPts val="800"/>
                        </a:spcAft>
                      </a:pPr>
                      <a:r>
                        <a:rPr lang="en-US" sz="1000">
                          <a:effectLst/>
                        </a:rPr>
                        <a:t>110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a:txBody>
                    <a:bodyPr/>
                    <a:lstStyle/>
                    <a:p>
                      <a:pPr marL="0" marR="0" algn="ctr">
                        <a:lnSpc>
                          <a:spcPct val="107000"/>
                        </a:lnSpc>
                        <a:spcBef>
                          <a:spcPts val="0"/>
                        </a:spcBef>
                        <a:spcAft>
                          <a:spcPts val="800"/>
                        </a:spcAft>
                      </a:pPr>
                      <a:r>
                        <a:rPr lang="en-US" sz="1000">
                          <a:effectLst/>
                        </a:rPr>
                        <a:t>3,450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a:txBody>
                    <a:bodyPr/>
                    <a:lstStyle/>
                    <a:p>
                      <a:pPr marL="0" marR="0" algn="ctr">
                        <a:lnSpc>
                          <a:spcPct val="107000"/>
                        </a:lnSpc>
                        <a:spcBef>
                          <a:spcPts val="0"/>
                        </a:spcBef>
                        <a:spcAft>
                          <a:spcPts val="800"/>
                        </a:spcAft>
                      </a:pPr>
                      <a:r>
                        <a:rPr lang="en-US" sz="1000">
                          <a:effectLst/>
                        </a:rPr>
                        <a:t>4,236</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gridSpan="5">
                  <a:txBody>
                    <a:bodyPr/>
                    <a:lstStyle/>
                    <a:p>
                      <a:pPr marL="0" marR="0" algn="r">
                        <a:lnSpc>
                          <a:spcPct val="107000"/>
                        </a:lnSpc>
                        <a:spcBef>
                          <a:spcPts val="0"/>
                        </a:spcBef>
                        <a:spcAft>
                          <a:spcPts val="800"/>
                        </a:spcAft>
                      </a:pPr>
                      <a:r>
                        <a:rPr lang="ar-SA" sz="1000" dirty="0">
                          <a:effectLst/>
                        </a:rPr>
                        <a:t>موجودی کالای در جریان ساخت اول دوره</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6873">
                <a:tc>
                  <a:txBody>
                    <a:bodyPr/>
                    <a:lstStyle/>
                    <a:p>
                      <a:pPr marL="0" marR="0" algn="ctr">
                        <a:lnSpc>
                          <a:spcPct val="107000"/>
                        </a:lnSpc>
                        <a:spcBef>
                          <a:spcPts val="0"/>
                        </a:spcBef>
                        <a:spcAft>
                          <a:spcPts val="800"/>
                        </a:spcAft>
                      </a:pPr>
                      <a:r>
                        <a:rPr lang="en-US" sz="1000">
                          <a:effectLst/>
                        </a:rPr>
                        <a:t>10,200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gridSpan="2">
                  <a:txBody>
                    <a:bodyPr/>
                    <a:lstStyle/>
                    <a:p>
                      <a:pPr marL="0" marR="0" algn="ctr" rtl="0">
                        <a:lnSpc>
                          <a:spcPct val="107000"/>
                        </a:lnSpc>
                        <a:spcBef>
                          <a:spcPts val="0"/>
                        </a:spcBef>
                        <a:spcAft>
                          <a:spcPts val="800"/>
                        </a:spcAft>
                      </a:pPr>
                      <a:r>
                        <a:rPr lang="en-US" sz="1000">
                          <a:effectLst/>
                        </a:rPr>
                        <a:t>11,100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hMerge="1">
                  <a:txBody>
                    <a:bodyPr/>
                    <a:lstStyle/>
                    <a:p>
                      <a:endParaRPr lang="en-US"/>
                    </a:p>
                  </a:txBody>
                  <a:tcPr/>
                </a:tc>
                <a:tc>
                  <a:txBody>
                    <a:bodyPr/>
                    <a:lstStyle/>
                    <a:p>
                      <a:pPr marL="0" marR="0" algn="ctr">
                        <a:lnSpc>
                          <a:spcPct val="107000"/>
                        </a:lnSpc>
                        <a:spcBef>
                          <a:spcPts val="0"/>
                        </a:spcBef>
                        <a:spcAft>
                          <a:spcPts val="800"/>
                        </a:spcAft>
                      </a:pPr>
                      <a:r>
                        <a:rPr lang="en-US" sz="1000">
                          <a:effectLst/>
                        </a:rPr>
                        <a:t>6,630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a:txBody>
                    <a:bodyPr/>
                    <a:lstStyle/>
                    <a:p>
                      <a:pPr marL="0" marR="0" algn="ctr">
                        <a:lnSpc>
                          <a:spcPct val="107000"/>
                        </a:lnSpc>
                        <a:spcBef>
                          <a:spcPts val="0"/>
                        </a:spcBef>
                        <a:spcAft>
                          <a:spcPts val="800"/>
                        </a:spcAft>
                      </a:pPr>
                      <a:r>
                        <a:rPr lang="en-US" sz="1000">
                          <a:effectLst/>
                        </a:rPr>
                        <a:t>35,839</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a:txBody>
                    <a:bodyPr/>
                    <a:lstStyle/>
                    <a:p>
                      <a:pPr marL="0" marR="0" algn="ctr">
                        <a:lnSpc>
                          <a:spcPct val="107000"/>
                        </a:lnSpc>
                        <a:spcBef>
                          <a:spcPts val="0"/>
                        </a:spcBef>
                        <a:spcAft>
                          <a:spcPts val="800"/>
                        </a:spcAft>
                      </a:pPr>
                      <a:r>
                        <a:rPr lang="en-US" sz="1000">
                          <a:effectLst/>
                        </a:rPr>
                        <a:t>63,769</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gridSpan="5">
                  <a:txBody>
                    <a:bodyPr/>
                    <a:lstStyle/>
                    <a:p>
                      <a:pPr marL="0" marR="0" algn="r">
                        <a:lnSpc>
                          <a:spcPct val="107000"/>
                        </a:lnSpc>
                        <a:spcBef>
                          <a:spcPts val="0"/>
                        </a:spcBef>
                        <a:spcAft>
                          <a:spcPts val="800"/>
                        </a:spcAft>
                      </a:pPr>
                      <a:r>
                        <a:rPr lang="ar-SA" sz="1000" dirty="0">
                          <a:effectLst/>
                        </a:rPr>
                        <a:t>هزینه های انجام یافته طی فروردین ماه</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76873">
                <a:tc>
                  <a:txBody>
                    <a:bodyPr/>
                    <a:lstStyle/>
                    <a:p>
                      <a:pPr marL="0" marR="0" algn="ctr">
                        <a:lnSpc>
                          <a:spcPct val="107000"/>
                        </a:lnSpc>
                        <a:spcBef>
                          <a:spcPts val="0"/>
                        </a:spcBef>
                        <a:spcAft>
                          <a:spcPts val="800"/>
                        </a:spcAft>
                      </a:pPr>
                      <a:r>
                        <a:rPr lang="en-US" sz="1000" dirty="0">
                          <a:effectLst/>
                        </a:rPr>
                        <a:t>10,546</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gridSpan="2">
                  <a:txBody>
                    <a:bodyPr/>
                    <a:lstStyle/>
                    <a:p>
                      <a:pPr marL="0" marR="0" algn="ctr" rtl="0">
                        <a:lnSpc>
                          <a:spcPct val="107000"/>
                        </a:lnSpc>
                        <a:spcBef>
                          <a:spcPts val="0"/>
                        </a:spcBef>
                        <a:spcAft>
                          <a:spcPts val="800"/>
                        </a:spcAft>
                      </a:pPr>
                      <a:r>
                        <a:rPr lang="en-US" sz="1000">
                          <a:effectLst/>
                        </a:rPr>
                        <a:t>11,430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hMerge="1">
                  <a:txBody>
                    <a:bodyPr/>
                    <a:lstStyle/>
                    <a:p>
                      <a:endParaRPr lang="en-US"/>
                    </a:p>
                  </a:txBody>
                  <a:tcPr/>
                </a:tc>
                <a:tc>
                  <a:txBody>
                    <a:bodyPr/>
                    <a:lstStyle/>
                    <a:p>
                      <a:pPr marL="0" marR="0" algn="ctr">
                        <a:lnSpc>
                          <a:spcPct val="107000"/>
                        </a:lnSpc>
                        <a:spcBef>
                          <a:spcPts val="0"/>
                        </a:spcBef>
                        <a:spcAft>
                          <a:spcPts val="800"/>
                        </a:spcAft>
                      </a:pPr>
                      <a:r>
                        <a:rPr lang="en-US" sz="1000" dirty="0">
                          <a:effectLst/>
                        </a:rPr>
                        <a:t>6,740</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a:txBody>
                    <a:bodyPr/>
                    <a:lstStyle/>
                    <a:p>
                      <a:pPr marL="0" marR="0" algn="ctr">
                        <a:lnSpc>
                          <a:spcPct val="107000"/>
                        </a:lnSpc>
                        <a:spcBef>
                          <a:spcPts val="0"/>
                        </a:spcBef>
                        <a:spcAft>
                          <a:spcPts val="800"/>
                        </a:spcAft>
                      </a:pPr>
                      <a:r>
                        <a:rPr lang="en-US" sz="1000">
                          <a:effectLst/>
                        </a:rPr>
                        <a:t>39,289</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a:txBody>
                    <a:bodyPr/>
                    <a:lstStyle/>
                    <a:p>
                      <a:pPr marL="0" marR="0" algn="ctr">
                        <a:lnSpc>
                          <a:spcPct val="107000"/>
                        </a:lnSpc>
                        <a:spcBef>
                          <a:spcPts val="0"/>
                        </a:spcBef>
                        <a:spcAft>
                          <a:spcPts val="800"/>
                        </a:spcAft>
                      </a:pPr>
                      <a:r>
                        <a:rPr lang="en-US" sz="1000">
                          <a:effectLst/>
                        </a:rPr>
                        <a:t>68,005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gridSpan="5">
                  <a:txBody>
                    <a:bodyPr/>
                    <a:lstStyle/>
                    <a:p>
                      <a:pPr marL="0" marR="0" algn="r">
                        <a:lnSpc>
                          <a:spcPct val="107000"/>
                        </a:lnSpc>
                        <a:spcBef>
                          <a:spcPts val="0"/>
                        </a:spcBef>
                        <a:spcAft>
                          <a:spcPts val="800"/>
                        </a:spcAft>
                      </a:pPr>
                      <a:r>
                        <a:rPr lang="ar-SA" sz="1000" dirty="0">
                          <a:effectLst/>
                        </a:rPr>
                        <a:t>جمع هزینه های قابل تخصیص</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53667">
                <a:tc>
                  <a:txBody>
                    <a:bodyPr/>
                    <a:lstStyle/>
                    <a:p>
                      <a:pPr algn="ctr">
                        <a:lnSpc>
                          <a:spcPct val="107000"/>
                        </a:lnSpc>
                      </a:pPr>
                      <a:endParaRPr lang="en-US" sz="1000" dirty="0">
                        <a:effectLst/>
                        <a:latin typeface="Calibri" panose="020F0502020204030204" pitchFamily="34" charset="0"/>
                        <a:cs typeface="Arial" panose="020B0604020202020204" pitchFamily="34" charset="0"/>
                      </a:endParaRPr>
                    </a:p>
                  </a:txBody>
                  <a:tcPr marL="44245" marR="44245" marT="0" marB="0" anchor="ctr"/>
                </a:tc>
                <a:tc gridSpan="2">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44245" marR="44245" marT="0" marB="0" anchor="ctr"/>
                </a:tc>
                <a:tc hMerge="1">
                  <a:txBody>
                    <a:bodyPr/>
                    <a:lstStyle/>
                    <a:p>
                      <a:endParaRPr lang="en-US"/>
                    </a:p>
                  </a:txBody>
                  <a:tcPr/>
                </a:tc>
                <a:tc>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44245" marR="44245" marT="0" marB="0" anchor="ctr"/>
                </a:tc>
                <a:tc>
                  <a:txBody>
                    <a:bodyPr/>
                    <a:lstStyle/>
                    <a:p>
                      <a:pPr algn="ctr">
                        <a:lnSpc>
                          <a:spcPct val="107000"/>
                        </a:lnSpc>
                      </a:pPr>
                      <a:endParaRPr lang="en-US" sz="1000" dirty="0">
                        <a:effectLst/>
                        <a:latin typeface="Calibri" panose="020F0502020204030204" pitchFamily="34" charset="0"/>
                        <a:cs typeface="Arial" panose="020B0604020202020204" pitchFamily="34" charset="0"/>
                      </a:endParaRPr>
                    </a:p>
                  </a:txBody>
                  <a:tcPr marL="44245" marR="44245" marT="0" marB="0" anchor="ctr"/>
                </a:tc>
                <a:tc>
                  <a:txBody>
                    <a:bodyPr/>
                    <a:lstStyle/>
                    <a:p>
                      <a:pPr algn="ctr">
                        <a:lnSpc>
                          <a:spcPct val="107000"/>
                        </a:lnSpc>
                      </a:pPr>
                      <a:endParaRPr lang="en-US" sz="1000" dirty="0">
                        <a:effectLst/>
                        <a:latin typeface="Calibri" panose="020F0502020204030204" pitchFamily="34" charset="0"/>
                        <a:cs typeface="Arial" panose="020B0604020202020204" pitchFamily="34" charset="0"/>
                      </a:endParaRPr>
                    </a:p>
                  </a:txBody>
                  <a:tcPr marL="44245" marR="44245" marT="0" marB="0" anchor="ctr"/>
                </a:tc>
                <a:tc gridSpan="2">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44245" marR="44245" marT="0" marB="0" anchor="ctr"/>
                </a:tc>
                <a:tc hMerge="1">
                  <a:txBody>
                    <a:bodyPr/>
                    <a:lstStyle/>
                    <a:p>
                      <a:endParaRPr lang="en-US"/>
                    </a:p>
                  </a:txBody>
                  <a:tcPr/>
                </a:tc>
                <a:tc>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44245" marR="44245" marT="0" marB="0" anchor="ctr"/>
                </a:tc>
                <a:tc>
                  <a:txBody>
                    <a:bodyPr/>
                    <a:lstStyle/>
                    <a:p>
                      <a:pPr algn="r">
                        <a:lnSpc>
                          <a:spcPct val="107000"/>
                        </a:lnSpc>
                      </a:pPr>
                      <a:endParaRPr lang="en-US" sz="1000" dirty="0">
                        <a:effectLst/>
                        <a:latin typeface="Calibri" panose="020F0502020204030204" pitchFamily="34" charset="0"/>
                        <a:cs typeface="Arial" panose="020B0604020202020204" pitchFamily="34" charset="0"/>
                      </a:endParaRPr>
                    </a:p>
                  </a:txBody>
                  <a:tcPr marL="44245" marR="44245" marT="0" marB="0" anchor="ctr"/>
                </a:tc>
                <a:tc>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44245" marR="44245" marT="0" marB="0" anchor="ctr"/>
                </a:tc>
                <a:extLst>
                  <a:ext uri="{0D108BD9-81ED-4DB2-BD59-A6C34878D82A}">
                    <a16:rowId xmlns:a16="http://schemas.microsoft.com/office/drawing/2014/main" val="10005"/>
                  </a:ext>
                </a:extLst>
              </a:tr>
              <a:tr h="314062">
                <a:tc>
                  <a:txBody>
                    <a:bodyPr/>
                    <a:lstStyle/>
                    <a:p>
                      <a:pPr marL="0" marR="0" algn="ctr">
                        <a:lnSpc>
                          <a:spcPct val="107000"/>
                        </a:lnSpc>
                        <a:spcBef>
                          <a:spcPts val="0"/>
                        </a:spcBef>
                        <a:spcAft>
                          <a:spcPts val="800"/>
                        </a:spcAft>
                      </a:pPr>
                      <a:r>
                        <a:rPr lang="en-US" sz="1000" dirty="0">
                          <a:effectLst/>
                        </a:rPr>
                        <a:t>6,200</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gridSpan="2">
                  <a:txBody>
                    <a:bodyPr/>
                    <a:lstStyle/>
                    <a:p>
                      <a:pPr marL="0" marR="0" algn="ctr">
                        <a:lnSpc>
                          <a:spcPct val="107000"/>
                        </a:lnSpc>
                        <a:spcBef>
                          <a:spcPts val="0"/>
                        </a:spcBef>
                        <a:spcAft>
                          <a:spcPts val="800"/>
                        </a:spcAft>
                      </a:pPr>
                      <a:r>
                        <a:rPr lang="en-US" sz="1000">
                          <a:effectLst/>
                        </a:rPr>
                        <a:t>6,200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hMerge="1">
                  <a:txBody>
                    <a:bodyPr/>
                    <a:lstStyle/>
                    <a:p>
                      <a:endParaRPr lang="en-US"/>
                    </a:p>
                  </a:txBody>
                  <a:tcPr/>
                </a:tc>
                <a:tc>
                  <a:txBody>
                    <a:bodyPr/>
                    <a:lstStyle/>
                    <a:p>
                      <a:pPr marL="0" marR="0" algn="ctr">
                        <a:lnSpc>
                          <a:spcPct val="107000"/>
                        </a:lnSpc>
                        <a:spcBef>
                          <a:spcPts val="0"/>
                        </a:spcBef>
                        <a:spcAft>
                          <a:spcPts val="800"/>
                        </a:spcAft>
                      </a:pPr>
                      <a:r>
                        <a:rPr lang="en-US" sz="1000" dirty="0">
                          <a:effectLst/>
                        </a:rPr>
                        <a:t>5,200</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a:txBody>
                    <a:bodyPr/>
                    <a:lstStyle/>
                    <a:p>
                      <a:pPr marL="0" marR="0" algn="ctr">
                        <a:lnSpc>
                          <a:spcPct val="107000"/>
                        </a:lnSpc>
                        <a:spcBef>
                          <a:spcPts val="0"/>
                        </a:spcBef>
                        <a:spcAft>
                          <a:spcPts val="800"/>
                        </a:spcAft>
                      </a:pPr>
                      <a:r>
                        <a:rPr lang="en-US" sz="1000">
                          <a:effectLst/>
                        </a:rPr>
                        <a:t>6,600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44245" marR="44245" marT="0" marB="0" anchor="ctr"/>
                </a:tc>
                <a:tc gridSpan="5">
                  <a:txBody>
                    <a:bodyPr/>
                    <a:lstStyle/>
                    <a:p>
                      <a:pPr marL="0" marR="0" algn="r">
                        <a:lnSpc>
                          <a:spcPct val="107000"/>
                        </a:lnSpc>
                        <a:spcBef>
                          <a:spcPts val="0"/>
                        </a:spcBef>
                        <a:spcAft>
                          <a:spcPts val="800"/>
                        </a:spcAft>
                      </a:pPr>
                      <a:r>
                        <a:rPr lang="ar-SA" sz="1000" dirty="0">
                          <a:effectLst/>
                        </a:rPr>
                        <a:t>تقسیم بر معادل آحاد تکمیل شده</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76873">
                <a:tc>
                  <a:txBody>
                    <a:bodyPr/>
                    <a:lstStyle/>
                    <a:p>
                      <a:pPr marL="0" marR="0" algn="ctr">
                        <a:lnSpc>
                          <a:spcPct val="107000"/>
                        </a:lnSpc>
                        <a:spcBef>
                          <a:spcPts val="0"/>
                        </a:spcBef>
                        <a:spcAft>
                          <a:spcPts val="800"/>
                        </a:spcAft>
                      </a:pPr>
                      <a:r>
                        <a:rPr lang="en-US" sz="1000">
                          <a:effectLst/>
                        </a:rPr>
                        <a:t>1</a:t>
                      </a:r>
                      <a:r>
                        <a:rPr lang="ar-SA" sz="1000">
                          <a:effectLst/>
                        </a:rPr>
                        <a:t>.</a:t>
                      </a:r>
                      <a:r>
                        <a:rPr lang="en-US" sz="1000">
                          <a:effectLst/>
                        </a:rPr>
                        <a:t>701</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gridSpan="2">
                  <a:txBody>
                    <a:bodyPr/>
                    <a:lstStyle/>
                    <a:p>
                      <a:pPr marL="0" marR="0" algn="ctr">
                        <a:lnSpc>
                          <a:spcPct val="107000"/>
                        </a:lnSpc>
                        <a:spcBef>
                          <a:spcPts val="0"/>
                        </a:spcBef>
                        <a:spcAft>
                          <a:spcPts val="800"/>
                        </a:spcAft>
                      </a:pPr>
                      <a:r>
                        <a:rPr lang="ar-SA" sz="1000">
                          <a:effectLst/>
                        </a:rPr>
                        <a:t>1.8435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hMerge="1">
                  <a:txBody>
                    <a:bodyPr/>
                    <a:lstStyle/>
                    <a:p>
                      <a:endParaRPr lang="en-US"/>
                    </a:p>
                  </a:txBody>
                  <a:tcPr/>
                </a:tc>
                <a:tc>
                  <a:txBody>
                    <a:bodyPr/>
                    <a:lstStyle/>
                    <a:p>
                      <a:pPr marL="0" marR="0" algn="ctr" rtl="1">
                        <a:lnSpc>
                          <a:spcPct val="107000"/>
                        </a:lnSpc>
                        <a:spcBef>
                          <a:spcPts val="0"/>
                        </a:spcBef>
                        <a:spcAft>
                          <a:spcPts val="800"/>
                        </a:spcAft>
                      </a:pPr>
                      <a:r>
                        <a:rPr lang="ar-SA" sz="1000">
                          <a:effectLst/>
                        </a:rPr>
                        <a:t>1.2962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a:txBody>
                    <a:bodyPr/>
                    <a:lstStyle/>
                    <a:p>
                      <a:pPr marL="0" marR="0" algn="ctr" rtl="1">
                        <a:lnSpc>
                          <a:spcPct val="107000"/>
                        </a:lnSpc>
                        <a:spcBef>
                          <a:spcPts val="0"/>
                        </a:spcBef>
                        <a:spcAft>
                          <a:spcPts val="800"/>
                        </a:spcAft>
                      </a:pPr>
                      <a:r>
                        <a:rPr lang="ar-SA" sz="1000">
                          <a:effectLst/>
                        </a:rPr>
                        <a:t>5.9529</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a:txBody>
                    <a:bodyPr/>
                    <a:lstStyle/>
                    <a:p>
                      <a:pPr marL="0" marR="0" algn="ctr" rtl="1">
                        <a:lnSpc>
                          <a:spcPct val="107000"/>
                        </a:lnSpc>
                        <a:spcBef>
                          <a:spcPts val="0"/>
                        </a:spcBef>
                        <a:spcAft>
                          <a:spcPts val="800"/>
                        </a:spcAft>
                      </a:pPr>
                      <a:r>
                        <a:rPr lang="ar-SA" sz="1000">
                          <a:effectLst/>
                        </a:rPr>
                        <a:t>10.7936</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gridSpan="5">
                  <a:txBody>
                    <a:bodyPr/>
                    <a:lstStyle/>
                    <a:p>
                      <a:pPr marL="0" marR="0" algn="r">
                        <a:lnSpc>
                          <a:spcPct val="107000"/>
                        </a:lnSpc>
                        <a:spcBef>
                          <a:spcPts val="0"/>
                        </a:spcBef>
                        <a:spcAft>
                          <a:spcPts val="800"/>
                        </a:spcAft>
                      </a:pPr>
                      <a:r>
                        <a:rPr lang="ar-SA" sz="1000" dirty="0">
                          <a:effectLst/>
                        </a:rPr>
                        <a:t>قیمت تمام شده یک واحد</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56745">
                <a:tc>
                  <a:txBody>
                    <a:bodyPr/>
                    <a:lstStyle/>
                    <a:p>
                      <a:pPr marL="0" marR="0" algn="ctr">
                        <a:lnSpc>
                          <a:spcPct val="107000"/>
                        </a:lnSpc>
                        <a:spcBef>
                          <a:spcPts val="0"/>
                        </a:spcBef>
                        <a:spcAft>
                          <a:spcPts val="800"/>
                        </a:spcAft>
                      </a:pPr>
                      <a:r>
                        <a:rPr lang="en-US" sz="1000" dirty="0">
                          <a:effectLst/>
                        </a:rPr>
                        <a:t> </a:t>
                      </a:r>
                    </a:p>
                    <a:p>
                      <a:pPr marL="0" marR="0" algn="ctr">
                        <a:lnSpc>
                          <a:spcPct val="107000"/>
                        </a:lnSpc>
                        <a:spcBef>
                          <a:spcPts val="0"/>
                        </a:spcBef>
                        <a:spcAft>
                          <a:spcPts val="800"/>
                        </a:spcAft>
                      </a:pPr>
                      <a:r>
                        <a:rPr lang="en-US" sz="1000" dirty="0">
                          <a:effectLst/>
                        </a:rPr>
                        <a:t> 5000*10/</a:t>
                      </a:r>
                      <a:r>
                        <a:rPr lang="ar-SA" sz="1000" dirty="0">
                          <a:effectLst/>
                        </a:rPr>
                        <a:t>7936</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gridSpan="2">
                  <a:txBody>
                    <a:bodyPr/>
                    <a:lstStyle/>
                    <a:p>
                      <a:pPr marL="0" marR="0" algn="ctr">
                        <a:lnSpc>
                          <a:spcPct val="107000"/>
                        </a:lnSpc>
                        <a:spcBef>
                          <a:spcPts val="0"/>
                        </a:spcBef>
                        <a:spcAft>
                          <a:spcPts val="800"/>
                        </a:spcAft>
                      </a:pPr>
                      <a:r>
                        <a:rPr lang="en-US" sz="10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hMerge="1">
                  <a:txBody>
                    <a:bodyPr/>
                    <a:lstStyle/>
                    <a:p>
                      <a:endParaRPr lang="en-US"/>
                    </a:p>
                  </a:txBody>
                  <a:tcPr/>
                </a:tc>
                <a:tc>
                  <a:txBody>
                    <a:bodyPr/>
                    <a:lstStyle/>
                    <a:p>
                      <a:pPr marL="0" marR="0" algn="ctr">
                        <a:lnSpc>
                          <a:spcPct val="107000"/>
                        </a:lnSpc>
                        <a:spcBef>
                          <a:spcPts val="0"/>
                        </a:spcBef>
                        <a:spcAft>
                          <a:spcPts val="800"/>
                        </a:spcAft>
                      </a:pPr>
                      <a:r>
                        <a:rPr lang="en-US" sz="10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a:txBody>
                    <a:bodyPr/>
                    <a:lstStyle/>
                    <a:p>
                      <a:pPr marL="0" marR="0" algn="ctr">
                        <a:lnSpc>
                          <a:spcPct val="107000"/>
                        </a:lnSpc>
                        <a:spcBef>
                          <a:spcPts val="0"/>
                        </a:spcBef>
                        <a:spcAft>
                          <a:spcPts val="800"/>
                        </a:spcAft>
                      </a:pPr>
                      <a:r>
                        <a:rPr lang="en-US" sz="10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a:txBody>
                    <a:bodyPr/>
                    <a:lstStyle/>
                    <a:p>
                      <a:pPr marL="0" marR="0" algn="ctr">
                        <a:lnSpc>
                          <a:spcPct val="107000"/>
                        </a:lnSpc>
                        <a:spcBef>
                          <a:spcPts val="0"/>
                        </a:spcBef>
                        <a:spcAft>
                          <a:spcPts val="800"/>
                        </a:spcAft>
                      </a:pPr>
                      <a:r>
                        <a:rPr lang="en-US" sz="1000">
                          <a:effectLst/>
                        </a:rPr>
                        <a:t>         53,968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gridSpan="5">
                  <a:txBody>
                    <a:bodyPr/>
                    <a:lstStyle/>
                    <a:p>
                      <a:pPr marL="0" marR="0" algn="r" rtl="1">
                        <a:lnSpc>
                          <a:spcPct val="107000"/>
                        </a:lnSpc>
                        <a:spcBef>
                          <a:spcPts val="0"/>
                        </a:spcBef>
                        <a:spcAft>
                          <a:spcPts val="800"/>
                        </a:spcAft>
                      </a:pPr>
                      <a:r>
                        <a:rPr lang="ar-SA" sz="1000" dirty="0">
                          <a:effectLst/>
                        </a:rPr>
                        <a:t>نحوه تخصیص هزینه ها   :</a:t>
                      </a:r>
                      <a:endParaRPr lang="en-US" sz="1000" dirty="0">
                        <a:effectLst/>
                      </a:endParaRPr>
                    </a:p>
                    <a:p>
                      <a:pPr marL="0" marR="0" algn="r" rtl="1">
                        <a:lnSpc>
                          <a:spcPct val="107000"/>
                        </a:lnSpc>
                        <a:spcBef>
                          <a:spcPts val="0"/>
                        </a:spcBef>
                        <a:spcAft>
                          <a:spcPts val="800"/>
                        </a:spcAft>
                      </a:pPr>
                      <a:r>
                        <a:rPr lang="ar-SA" sz="1000" dirty="0">
                          <a:effectLst/>
                        </a:rPr>
                        <a:t>قیمت تمام شده واحدهای تکمیل شده و انتقال یافته به انبار</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53667">
                <a:tc gridSpan="2">
                  <a:txBody>
                    <a:bodyPr/>
                    <a:lstStyle/>
                    <a:p>
                      <a:pPr marL="0" marR="0" algn="ctr" rtl="1">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hMerge="1">
                  <a:txBody>
                    <a:bodyPr/>
                    <a:lstStyle/>
                    <a:p>
                      <a:endParaRPr lang="en-US"/>
                    </a:p>
                  </a:txBody>
                  <a:tcPr/>
                </a:tc>
                <a:tc gridSpan="4">
                  <a:txBody>
                    <a:bodyPr/>
                    <a:lstStyle/>
                    <a:p>
                      <a:pPr marL="0" marR="0" algn="ctr" rtl="1">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245" marR="4424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07000"/>
                        </a:lnSpc>
                        <a:spcBef>
                          <a:spcPts val="0"/>
                        </a:spcBef>
                        <a:spcAft>
                          <a:spcPts val="800"/>
                        </a:spcAft>
                      </a:pPr>
                      <a:r>
                        <a:rPr lang="en-US" sz="10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51556516"/>
              </p:ext>
            </p:extLst>
          </p:nvPr>
        </p:nvGraphicFramePr>
        <p:xfrm>
          <a:off x="2501660" y="3840577"/>
          <a:ext cx="5969481" cy="2755618"/>
        </p:xfrm>
        <a:graphic>
          <a:graphicData uri="http://schemas.openxmlformats.org/drawingml/2006/table">
            <a:tbl>
              <a:tblPr firstRow="1" firstCol="1" bandRow="1">
                <a:tableStyleId>{2D5ABB26-0587-4C30-8999-92F81FD0307C}</a:tableStyleId>
              </a:tblPr>
              <a:tblGrid>
                <a:gridCol w="477776">
                  <a:extLst>
                    <a:ext uri="{9D8B030D-6E8A-4147-A177-3AD203B41FA5}">
                      <a16:colId xmlns:a16="http://schemas.microsoft.com/office/drawing/2014/main" val="20000"/>
                    </a:ext>
                  </a:extLst>
                </a:gridCol>
                <a:gridCol w="124676">
                  <a:extLst>
                    <a:ext uri="{9D8B030D-6E8A-4147-A177-3AD203B41FA5}">
                      <a16:colId xmlns:a16="http://schemas.microsoft.com/office/drawing/2014/main" val="20001"/>
                    </a:ext>
                  </a:extLst>
                </a:gridCol>
                <a:gridCol w="164601">
                  <a:extLst>
                    <a:ext uri="{9D8B030D-6E8A-4147-A177-3AD203B41FA5}">
                      <a16:colId xmlns:a16="http://schemas.microsoft.com/office/drawing/2014/main" val="20002"/>
                    </a:ext>
                  </a:extLst>
                </a:gridCol>
                <a:gridCol w="197921">
                  <a:extLst>
                    <a:ext uri="{9D8B030D-6E8A-4147-A177-3AD203B41FA5}">
                      <a16:colId xmlns:a16="http://schemas.microsoft.com/office/drawing/2014/main" val="20003"/>
                    </a:ext>
                  </a:extLst>
                </a:gridCol>
                <a:gridCol w="220347">
                  <a:extLst>
                    <a:ext uri="{9D8B030D-6E8A-4147-A177-3AD203B41FA5}">
                      <a16:colId xmlns:a16="http://schemas.microsoft.com/office/drawing/2014/main" val="20004"/>
                    </a:ext>
                  </a:extLst>
                </a:gridCol>
                <a:gridCol w="360724">
                  <a:extLst>
                    <a:ext uri="{9D8B030D-6E8A-4147-A177-3AD203B41FA5}">
                      <a16:colId xmlns:a16="http://schemas.microsoft.com/office/drawing/2014/main" val="20005"/>
                    </a:ext>
                  </a:extLst>
                </a:gridCol>
                <a:gridCol w="611430">
                  <a:extLst>
                    <a:ext uri="{9D8B030D-6E8A-4147-A177-3AD203B41FA5}">
                      <a16:colId xmlns:a16="http://schemas.microsoft.com/office/drawing/2014/main" val="20006"/>
                    </a:ext>
                  </a:extLst>
                </a:gridCol>
                <a:gridCol w="611430">
                  <a:extLst>
                    <a:ext uri="{9D8B030D-6E8A-4147-A177-3AD203B41FA5}">
                      <a16:colId xmlns:a16="http://schemas.microsoft.com/office/drawing/2014/main" val="20007"/>
                    </a:ext>
                  </a:extLst>
                </a:gridCol>
                <a:gridCol w="786124">
                  <a:extLst>
                    <a:ext uri="{9D8B030D-6E8A-4147-A177-3AD203B41FA5}">
                      <a16:colId xmlns:a16="http://schemas.microsoft.com/office/drawing/2014/main" val="20008"/>
                    </a:ext>
                  </a:extLst>
                </a:gridCol>
                <a:gridCol w="414089">
                  <a:extLst>
                    <a:ext uri="{9D8B030D-6E8A-4147-A177-3AD203B41FA5}">
                      <a16:colId xmlns:a16="http://schemas.microsoft.com/office/drawing/2014/main" val="20009"/>
                    </a:ext>
                  </a:extLst>
                </a:gridCol>
                <a:gridCol w="477776">
                  <a:extLst>
                    <a:ext uri="{9D8B030D-6E8A-4147-A177-3AD203B41FA5}">
                      <a16:colId xmlns:a16="http://schemas.microsoft.com/office/drawing/2014/main" val="20010"/>
                    </a:ext>
                  </a:extLst>
                </a:gridCol>
                <a:gridCol w="477776">
                  <a:extLst>
                    <a:ext uri="{9D8B030D-6E8A-4147-A177-3AD203B41FA5}">
                      <a16:colId xmlns:a16="http://schemas.microsoft.com/office/drawing/2014/main" val="20011"/>
                    </a:ext>
                  </a:extLst>
                </a:gridCol>
                <a:gridCol w="1044811">
                  <a:extLst>
                    <a:ext uri="{9D8B030D-6E8A-4147-A177-3AD203B41FA5}">
                      <a16:colId xmlns:a16="http://schemas.microsoft.com/office/drawing/2014/main" val="20012"/>
                    </a:ext>
                  </a:extLst>
                </a:gridCol>
              </a:tblGrid>
              <a:tr h="618931">
                <a:tc gridSpan="2">
                  <a:txBody>
                    <a:bodyPr/>
                    <a:lstStyle/>
                    <a:p>
                      <a:pPr algn="ctr">
                        <a:lnSpc>
                          <a:spcPct val="107000"/>
                        </a:lnSpc>
                      </a:pPr>
                      <a:endParaRPr lang="en-US" sz="1000" dirty="0">
                        <a:effectLst/>
                        <a:latin typeface="Calibri" panose="020F0502020204030204" pitchFamily="34" charset="0"/>
                        <a:cs typeface="Arial" panose="020B0604020202020204" pitchFamily="34" charset="0"/>
                      </a:endParaRPr>
                    </a:p>
                  </a:txBody>
                  <a:tcPr marL="68580" marR="68580" marT="0" marB="0" anchor="ctr"/>
                </a:tc>
                <a:tc hMerge="1">
                  <a:txBody>
                    <a:bodyPr/>
                    <a:lstStyle/>
                    <a:p>
                      <a:pPr algn="ctr">
                        <a:lnSpc>
                          <a:spcPct val="107000"/>
                        </a:lnSpc>
                      </a:pPr>
                      <a:endParaRPr lang="en-US" sz="1000" dirty="0">
                        <a:effectLst/>
                        <a:latin typeface="Calibri" panose="020F0502020204030204" pitchFamily="34" charset="0"/>
                        <a:cs typeface="Arial" panose="020B0604020202020204" pitchFamily="34" charset="0"/>
                      </a:endParaRPr>
                    </a:p>
                  </a:txBody>
                  <a:tcPr marL="68580" marR="68580" marT="0" marB="0" anchor="ctr"/>
                </a:tc>
                <a:tc>
                  <a:txBody>
                    <a:bodyPr/>
                    <a:lstStyle/>
                    <a:p>
                      <a:endParaRPr lang="en-US" dirty="0"/>
                    </a:p>
                  </a:txBody>
                  <a:tcPr marL="68580" marR="68580" marT="0" marB="0" anchor="ctr"/>
                </a:tc>
                <a:tc gridSpan="3">
                  <a:txBody>
                    <a:bodyPr/>
                    <a:lstStyle/>
                    <a:p>
                      <a:pPr algn="ctr"/>
                      <a:endParaRPr lang="en-US" dirty="0"/>
                    </a:p>
                  </a:txBody>
                  <a:tcPr marL="68580" marR="68580" marT="0" marB="0" anchor="ctr"/>
                </a:tc>
                <a:tc hMerge="1">
                  <a:txBody>
                    <a:bodyPr/>
                    <a:lstStyle/>
                    <a:p>
                      <a:pPr marL="0" marR="0" algn="r">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hMerge="1">
                  <a:txBody>
                    <a:bodyPr/>
                    <a:lstStyle/>
                    <a:p>
                      <a:endParaRPr lang="en-US"/>
                    </a:p>
                  </a:txBody>
                  <a:tcPr/>
                </a:tc>
                <a:tc>
                  <a:txBody>
                    <a:bodyPr/>
                    <a:lstStyle/>
                    <a:p>
                      <a:pPr marL="0" marR="0" algn="ctr">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000" dirty="0">
                          <a:effectLst/>
                        </a:rPr>
                        <a:t> 5/9529*1600 </a:t>
                      </a:r>
                    </a:p>
                    <a:p>
                      <a:pPr algn="ctr">
                        <a:lnSpc>
                          <a:spcPct val="107000"/>
                        </a:lnSpc>
                      </a:pPr>
                      <a:endParaRPr lang="en-US" sz="1000" dirty="0">
                        <a:effectLst/>
                        <a:latin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         9,525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pPr>
                      <a:r>
                        <a:rPr lang="fa-IR" sz="1000" dirty="0">
                          <a:effectLst/>
                        </a:rPr>
                        <a:t>  </a:t>
                      </a:r>
                      <a:endParaRPr lang="en-US" sz="1000" dirty="0">
                        <a:effectLst/>
                        <a:latin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ctr"/>
                </a:tc>
                <a:tc gridSpan="2">
                  <a:txBody>
                    <a:bodyPr/>
                    <a:lstStyle/>
                    <a:p>
                      <a:pPr marL="0" marR="0" algn="r" rtl="1">
                        <a:lnSpc>
                          <a:spcPct val="107000"/>
                        </a:lnSpc>
                        <a:spcBef>
                          <a:spcPts val="0"/>
                        </a:spcBef>
                        <a:spcAft>
                          <a:spcPts val="0"/>
                        </a:spcAft>
                      </a:pPr>
                      <a:r>
                        <a:rPr lang="ar-SA" sz="1000" dirty="0">
                          <a:effectLst/>
                        </a:rPr>
                        <a:t>هزینه های انتقالی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416216">
                <a:tc gridSpan="2">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ctr"/>
                </a:tc>
                <a:tc hMerge="1">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ctr"/>
                </a:tc>
                <a:tc>
                  <a:txBody>
                    <a:bodyPr/>
                    <a:lstStyle/>
                    <a:p>
                      <a:endParaRPr lang="en-US"/>
                    </a:p>
                  </a:txBody>
                  <a:tcPr marL="68580" marR="68580" marT="0" marB="0" anchor="ctr"/>
                </a:tc>
                <a:tc gridSpan="3">
                  <a:txBody>
                    <a:bodyPr/>
                    <a:lstStyle/>
                    <a:p>
                      <a:pPr algn="ctr"/>
                      <a:endParaRPr lang="en-US" dirty="0"/>
                    </a:p>
                  </a:txBody>
                  <a:tcPr marL="68580" marR="68580" marT="0" marB="0" anchor="ctr"/>
                </a:tc>
                <a:tc hMerge="1">
                  <a:txBody>
                    <a:bodyPr/>
                    <a:lstStyle/>
                    <a:p>
                      <a:pPr marL="0" marR="0" algn="l">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900" dirty="0">
                          <a:effectLst/>
                        </a:rPr>
                        <a:t>1/2962*200</a:t>
                      </a:r>
                    </a:p>
                    <a:p>
                      <a:pPr marL="0" marR="0" algn="ctr">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            259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ctr"/>
                </a:tc>
                <a:tc gridSpan="2">
                  <a:txBody>
                    <a:bodyPr/>
                    <a:lstStyle/>
                    <a:p>
                      <a:pPr marL="0" marR="0" algn="r" rtl="1">
                        <a:lnSpc>
                          <a:spcPct val="107000"/>
                        </a:lnSpc>
                        <a:spcBef>
                          <a:spcPts val="0"/>
                        </a:spcBef>
                        <a:spcAft>
                          <a:spcPts val="0"/>
                        </a:spcAft>
                      </a:pPr>
                      <a:r>
                        <a:rPr lang="ar-SA" sz="1000" dirty="0">
                          <a:effectLst/>
                        </a:rPr>
                        <a:t>مواد مستقیم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1"/>
                  </a:ext>
                </a:extLst>
              </a:tr>
              <a:tr h="415775">
                <a:tc gridSpan="2">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ctr"/>
                </a:tc>
                <a:tc hMerge="1">
                  <a:txBody>
                    <a:bodyPr/>
                    <a:lstStyle/>
                    <a:p>
                      <a:pPr marL="0" marR="0" algn="ctr" rtl="0">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4">
                  <a:txBody>
                    <a:bodyPr/>
                    <a:lstStyle/>
                    <a:p>
                      <a:pPr marL="0" marR="0" algn="ctr" rtl="0">
                        <a:lnSpc>
                          <a:spcPct val="107000"/>
                        </a:lnSpc>
                        <a:spcBef>
                          <a:spcPts val="0"/>
                        </a:spcBef>
                        <a:spcAft>
                          <a:spcPts val="0"/>
                        </a:spcAft>
                      </a:pPr>
                      <a:r>
                        <a:rPr lang="en-US" sz="900" dirty="0">
                          <a:effectLst/>
                        </a:rPr>
                        <a:t>1/8435*1200</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pPr algn="l">
                        <a:lnSpc>
                          <a:spcPct val="107000"/>
                        </a:lnSpc>
                      </a:pPr>
                      <a:endParaRPr lang="en-US" sz="1000" dirty="0">
                        <a:effectLst/>
                        <a:latin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pPr>
                      <a:endParaRPr lang="en-US" sz="1000" dirty="0">
                        <a:effectLst/>
                        <a:latin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2,212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ctr"/>
                </a:tc>
                <a:tc gridSpan="2">
                  <a:txBody>
                    <a:bodyPr/>
                    <a:lstStyle/>
                    <a:p>
                      <a:pPr marL="0" marR="0" algn="r" rtl="1">
                        <a:lnSpc>
                          <a:spcPct val="107000"/>
                        </a:lnSpc>
                        <a:spcBef>
                          <a:spcPts val="0"/>
                        </a:spcBef>
                        <a:spcAft>
                          <a:spcPts val="0"/>
                        </a:spcAft>
                      </a:pPr>
                      <a:r>
                        <a:rPr lang="ar-SA" sz="1000" dirty="0">
                          <a:effectLst/>
                        </a:rPr>
                        <a:t>کار مستقیم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2"/>
                  </a:ext>
                </a:extLst>
              </a:tr>
              <a:tr h="415775">
                <a:tc gridSpan="4">
                  <a:txBody>
                    <a:bodyPr/>
                    <a:lstStyle/>
                    <a:p>
                      <a:pPr marL="0" marR="0" algn="ctr">
                        <a:lnSpc>
                          <a:spcPct val="107000"/>
                        </a:lnSpc>
                        <a:spcBef>
                          <a:spcPts val="0"/>
                        </a:spcBef>
                        <a:spcAft>
                          <a:spcPts val="0"/>
                        </a:spcAft>
                      </a:pPr>
                      <a:r>
                        <a:rPr lang="en-US" sz="1000" dirty="0">
                          <a:effectLst/>
                        </a:rPr>
                        <a:t>1/701*1200</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pPr>
                      <a:endParaRPr lang="en-US" sz="1000" dirty="0">
                        <a:effectLst/>
                        <a:latin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         2,041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ctr"/>
                </a:tc>
                <a:tc gridSpan="2">
                  <a:txBody>
                    <a:bodyPr/>
                    <a:lstStyle/>
                    <a:p>
                      <a:pPr marL="0" marR="0" algn="r" rtl="1">
                        <a:lnSpc>
                          <a:spcPct val="107000"/>
                        </a:lnSpc>
                        <a:spcBef>
                          <a:spcPts val="0"/>
                        </a:spcBef>
                        <a:spcAft>
                          <a:spcPts val="0"/>
                        </a:spcAft>
                      </a:pPr>
                      <a:r>
                        <a:rPr lang="ar-SA" sz="1000" dirty="0">
                          <a:effectLst/>
                        </a:rPr>
                        <a:t>سربار کارخانه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3"/>
                  </a:ext>
                </a:extLst>
              </a:tr>
              <a:tr h="415775">
                <a:tc>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ctr"/>
                </a:tc>
                <a:tc gridSpan="3">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       14,037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pPr>
                      <a:endParaRPr lang="en-US" sz="1000" dirty="0">
                        <a:effectLst/>
                        <a:latin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pPr>
                      <a:endParaRPr lang="en-US" sz="1000" dirty="0">
                        <a:effectLst/>
                        <a:latin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415775">
                <a:tc>
                  <a:txBody>
                    <a:bodyPr/>
                    <a:lstStyle/>
                    <a:p>
                      <a:pPr algn="ctr">
                        <a:lnSpc>
                          <a:spcPct val="107000"/>
                        </a:lnSpc>
                      </a:pPr>
                      <a:endParaRPr lang="en-US" sz="1000" dirty="0">
                        <a:effectLst/>
                        <a:latin typeface="Calibri" panose="020F0502020204030204" pitchFamily="34" charset="0"/>
                        <a:cs typeface="Arial" panose="020B0604020202020204" pitchFamily="34" charset="0"/>
                      </a:endParaRPr>
                    </a:p>
                  </a:txBody>
                  <a:tcPr marL="68580" marR="68580" marT="0" marB="0" anchor="ctr"/>
                </a:tc>
                <a:tc gridSpan="3">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pPr>
                      <a:endParaRPr lang="en-US" sz="1000" dirty="0">
                        <a:effectLst/>
                        <a:latin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       68,005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ctr"/>
                </a:tc>
                <a:tc gridSpan="3">
                  <a:txBody>
                    <a:bodyPr/>
                    <a:lstStyle/>
                    <a:p>
                      <a:pPr marL="0" marR="0" algn="r" rtl="1">
                        <a:lnSpc>
                          <a:spcPct val="107000"/>
                        </a:lnSpc>
                        <a:spcBef>
                          <a:spcPts val="0"/>
                        </a:spcBef>
                        <a:spcAft>
                          <a:spcPts val="0"/>
                        </a:spcAft>
                      </a:pPr>
                      <a:r>
                        <a:rPr lang="ar-SA" sz="1000" dirty="0">
                          <a:effectLst/>
                        </a:rPr>
                        <a:t>جمع هزینه های تخصیص یافته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6" name="Rectangle 1"/>
          <p:cNvSpPr>
            <a:spLocks noChangeArrowheads="1"/>
          </p:cNvSpPr>
          <p:nvPr/>
        </p:nvSpPr>
        <p:spPr bwMode="auto">
          <a:xfrm>
            <a:off x="-415506" y="24538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fa-IR"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شرکت گاما</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fa-IR"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دایره دوم – میانگین موزون</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fa-IR"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گزارش هزینه تولید برای فروردین ماه</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8" name="Straight Connector 7"/>
          <p:cNvCxnSpPr/>
          <p:nvPr/>
        </p:nvCxnSpPr>
        <p:spPr>
          <a:xfrm flipH="1">
            <a:off x="5434642" y="1233577"/>
            <a:ext cx="6383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615132" y="1233577"/>
            <a:ext cx="707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011283" y="1233577"/>
            <a:ext cx="4658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476445" y="1233577"/>
            <a:ext cx="4485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734574" y="1233577"/>
            <a:ext cx="6124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5434642" y="1863306"/>
            <a:ext cx="491705" cy="8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4675517" y="1863306"/>
            <a:ext cx="491707" cy="8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4011283" y="1863306"/>
            <a:ext cx="465826" cy="8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476445" y="1871932"/>
            <a:ext cx="4485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734574" y="1863306"/>
            <a:ext cx="5520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434642" y="2294626"/>
            <a:ext cx="569343" cy="86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49392" y="2334095"/>
            <a:ext cx="537341" cy="16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4722962" y="2777707"/>
            <a:ext cx="465827" cy="8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697084" y="2835313"/>
            <a:ext cx="4658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4080294" y="2786333"/>
            <a:ext cx="396814" cy="8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071667" y="2837803"/>
            <a:ext cx="396814" cy="1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476445" y="2794958"/>
            <a:ext cx="448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3476445" y="2838714"/>
            <a:ext cx="448574" cy="15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791722" y="2794958"/>
            <a:ext cx="4162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751825" y="2835313"/>
            <a:ext cx="496017" cy="3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503653" y="3730924"/>
            <a:ext cx="42269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5503653" y="6493240"/>
            <a:ext cx="5089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5512279" y="6531778"/>
            <a:ext cx="50033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5503653" y="6072996"/>
            <a:ext cx="5693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5555411" y="5641675"/>
            <a:ext cx="517585" cy="862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434642" y="3157268"/>
            <a:ext cx="5520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426015" y="3252158"/>
            <a:ext cx="5693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4701396" y="3157268"/>
            <a:ext cx="5607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761781" y="3252158"/>
            <a:ext cx="4917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4080294" y="3157268"/>
            <a:ext cx="3968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3536830" y="3157268"/>
            <a:ext cx="3881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2791722" y="3157268"/>
            <a:ext cx="4000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4080294" y="3252158"/>
            <a:ext cx="3968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3536830" y="3234905"/>
            <a:ext cx="3881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777705" y="3252158"/>
            <a:ext cx="457199"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694821" y="4246471"/>
            <a:ext cx="3272590" cy="2246769"/>
          </a:xfrm>
          <a:prstGeom prst="rect">
            <a:avLst/>
          </a:prstGeom>
          <a:noFill/>
        </p:spPr>
        <p:txBody>
          <a:bodyPr wrap="square" rtlCol="0">
            <a:spAutoFit/>
          </a:bodyPr>
          <a:lstStyle/>
          <a:p>
            <a:pPr algn="r" rtl="1"/>
            <a:r>
              <a:rPr lang="en-US" sz="2000" dirty="0">
                <a:cs typeface="B Nazanin" panose="00000400000000000000" pitchFamily="2" charset="-78"/>
              </a:rPr>
              <a:t>* </a:t>
            </a:r>
            <a:r>
              <a:rPr lang="ar-SA" sz="2000" dirty="0">
                <a:cs typeface="B Nazanin" panose="00000400000000000000" pitchFamily="2" charset="-78"/>
              </a:rPr>
              <a:t>قیمت تمام شده واحدهای انتقال از دایره اول در فزوردین</a:t>
            </a:r>
            <a:r>
              <a:rPr lang="en-US" sz="2000" dirty="0">
                <a:cs typeface="B Nazanin" panose="00000400000000000000" pitchFamily="2" charset="-78"/>
              </a:rPr>
              <a:t>.</a:t>
            </a:r>
          </a:p>
          <a:p>
            <a:pPr indent="457200" algn="r" rtl="1"/>
            <a:r>
              <a:rPr lang="fa-IR" sz="2000" dirty="0">
                <a:cs typeface="B Nazanin" panose="00000400000000000000" pitchFamily="2" charset="-78"/>
              </a:rPr>
              <a:t>باید توجه داشت که موجودی کالای در جریان ساخت پایان دوره هر دایره در دوره بعد موجودی کالای </a:t>
            </a:r>
            <a:endParaRPr lang="en-US" sz="2000" dirty="0">
              <a:cs typeface="B Nazanin" panose="00000400000000000000" pitchFamily="2" charset="-78"/>
            </a:endParaRPr>
          </a:p>
          <a:p>
            <a:pPr algn="r" rtl="1"/>
            <a:r>
              <a:rPr lang="fa-IR" sz="2000" dirty="0">
                <a:cs typeface="B Nazanin" panose="00000400000000000000" pitchFamily="2" charset="-78"/>
              </a:rPr>
              <a:t>در جریان ساخت اول دوره همان دایره خواهد  بود. </a:t>
            </a:r>
            <a:endParaRPr lang="en-US" sz="2000" dirty="0">
              <a:cs typeface="B Nazanin" panose="00000400000000000000" pitchFamily="2" charset="-78"/>
            </a:endParaRPr>
          </a:p>
        </p:txBody>
      </p:sp>
    </p:spTree>
    <p:extLst>
      <p:ext uri="{BB962C8B-B14F-4D97-AF65-F5344CB8AC3E}">
        <p14:creationId xmlns:p14="http://schemas.microsoft.com/office/powerpoint/2010/main" val="1787871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41058319"/>
              </p:ext>
            </p:extLst>
          </p:nvPr>
        </p:nvGraphicFramePr>
        <p:xfrm>
          <a:off x="2213811" y="834189"/>
          <a:ext cx="7695367" cy="6067754"/>
        </p:xfrm>
        <a:graphic>
          <a:graphicData uri="http://schemas.openxmlformats.org/drawingml/2006/table">
            <a:tbl>
              <a:tblPr firstRow="1" firstCol="1" bandRow="1">
                <a:tableStyleId>{2D5ABB26-0587-4C30-8999-92F81FD0307C}</a:tableStyleId>
              </a:tblPr>
              <a:tblGrid>
                <a:gridCol w="934803">
                  <a:extLst>
                    <a:ext uri="{9D8B030D-6E8A-4147-A177-3AD203B41FA5}">
                      <a16:colId xmlns:a16="http://schemas.microsoft.com/office/drawing/2014/main" val="20000"/>
                    </a:ext>
                  </a:extLst>
                </a:gridCol>
                <a:gridCol w="934803">
                  <a:extLst>
                    <a:ext uri="{9D8B030D-6E8A-4147-A177-3AD203B41FA5}">
                      <a16:colId xmlns:a16="http://schemas.microsoft.com/office/drawing/2014/main" val="20001"/>
                    </a:ext>
                  </a:extLst>
                </a:gridCol>
                <a:gridCol w="895699">
                  <a:extLst>
                    <a:ext uri="{9D8B030D-6E8A-4147-A177-3AD203B41FA5}">
                      <a16:colId xmlns:a16="http://schemas.microsoft.com/office/drawing/2014/main" val="20002"/>
                    </a:ext>
                  </a:extLst>
                </a:gridCol>
                <a:gridCol w="983219">
                  <a:extLst>
                    <a:ext uri="{9D8B030D-6E8A-4147-A177-3AD203B41FA5}">
                      <a16:colId xmlns:a16="http://schemas.microsoft.com/office/drawing/2014/main" val="20003"/>
                    </a:ext>
                  </a:extLst>
                </a:gridCol>
                <a:gridCol w="983219">
                  <a:extLst>
                    <a:ext uri="{9D8B030D-6E8A-4147-A177-3AD203B41FA5}">
                      <a16:colId xmlns:a16="http://schemas.microsoft.com/office/drawing/2014/main" val="20004"/>
                    </a:ext>
                  </a:extLst>
                </a:gridCol>
                <a:gridCol w="983219">
                  <a:extLst>
                    <a:ext uri="{9D8B030D-6E8A-4147-A177-3AD203B41FA5}">
                      <a16:colId xmlns:a16="http://schemas.microsoft.com/office/drawing/2014/main" val="20005"/>
                    </a:ext>
                  </a:extLst>
                </a:gridCol>
                <a:gridCol w="983219">
                  <a:extLst>
                    <a:ext uri="{9D8B030D-6E8A-4147-A177-3AD203B41FA5}">
                      <a16:colId xmlns:a16="http://schemas.microsoft.com/office/drawing/2014/main" val="20006"/>
                    </a:ext>
                  </a:extLst>
                </a:gridCol>
                <a:gridCol w="997186">
                  <a:extLst>
                    <a:ext uri="{9D8B030D-6E8A-4147-A177-3AD203B41FA5}">
                      <a16:colId xmlns:a16="http://schemas.microsoft.com/office/drawing/2014/main" val="20007"/>
                    </a:ext>
                  </a:extLst>
                </a:gridCol>
              </a:tblGrid>
              <a:tr h="436695">
                <a:tc>
                  <a:txBody>
                    <a:bodyPr/>
                    <a:lstStyle/>
                    <a:p>
                      <a:pPr algn="l">
                        <a:lnSpc>
                          <a:spcPct val="107000"/>
                        </a:lnSpc>
                      </a:pPr>
                      <a:endParaRPr lang="en-US" sz="1400" dirty="0">
                        <a:effectLst/>
                        <a:latin typeface="Calibri" panose="020F0502020204030204" pitchFamily="34" charset="0"/>
                        <a:cs typeface="Arial" panose="020B0604020202020204" pitchFamily="34" charset="0"/>
                      </a:endParaRPr>
                    </a:p>
                  </a:txBody>
                  <a:tcPr marL="40691" marR="40691" marT="0" marB="0" anchor="b"/>
                </a:tc>
                <a:tc>
                  <a:txBody>
                    <a:bodyPr/>
                    <a:lstStyle/>
                    <a:p>
                      <a:pPr marL="0" marR="0" algn="r" rtl="1">
                        <a:lnSpc>
                          <a:spcPct val="107000"/>
                        </a:lnSpc>
                        <a:spcBef>
                          <a:spcPts val="0"/>
                        </a:spcBef>
                        <a:spcAft>
                          <a:spcPts val="0"/>
                        </a:spcAft>
                      </a:pPr>
                      <a:r>
                        <a:rPr lang="en-US" sz="1400" dirty="0">
                          <a:effectLst/>
                        </a:rPr>
                        <a:t>         6,630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gridSpan="5">
                  <a:txBody>
                    <a:bodyPr/>
                    <a:lstStyle/>
                    <a:p>
                      <a:pPr marL="0" marR="0" algn="r" rtl="1">
                        <a:lnSpc>
                          <a:spcPct val="107000"/>
                        </a:lnSpc>
                        <a:spcBef>
                          <a:spcPts val="0"/>
                        </a:spcBef>
                        <a:spcAft>
                          <a:spcPts val="0"/>
                        </a:spcAft>
                      </a:pPr>
                      <a:r>
                        <a:rPr lang="ar-SA" sz="1400">
                          <a:effectLst/>
                        </a:rPr>
                        <a:t>  موجودی کالای در جریان ساخت - دایره دوم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0691" marR="40691"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6695">
                <a:tc>
                  <a:txBody>
                    <a:bodyPr/>
                    <a:lstStyle/>
                    <a:p>
                      <a:pPr marL="0" marR="0" algn="r" rtl="1">
                        <a:lnSpc>
                          <a:spcPct val="107000"/>
                        </a:lnSpc>
                        <a:spcBef>
                          <a:spcPts val="0"/>
                        </a:spcBef>
                        <a:spcAft>
                          <a:spcPts val="0"/>
                        </a:spcAft>
                      </a:pPr>
                      <a:r>
                        <a:rPr lang="en-US" sz="1400" dirty="0">
                          <a:effectLst/>
                        </a:rPr>
                        <a:t>         6,630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gridSpan="5">
                  <a:txBody>
                    <a:bodyPr/>
                    <a:lstStyle/>
                    <a:p>
                      <a:pPr marL="0" marR="0" algn="ctr" rtl="1">
                        <a:lnSpc>
                          <a:spcPct val="107000"/>
                        </a:lnSpc>
                        <a:spcBef>
                          <a:spcPts val="0"/>
                        </a:spcBef>
                        <a:spcAft>
                          <a:spcPts val="0"/>
                        </a:spcAft>
                      </a:pPr>
                      <a:r>
                        <a:rPr lang="ar-SA" sz="1400" dirty="0">
                          <a:effectLst/>
                        </a:rPr>
                        <a:t>موجودی مواد اولیه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0691" marR="40691"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85276">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gridSpan="5">
                  <a:txBody>
                    <a:bodyPr/>
                    <a:lstStyle/>
                    <a:p>
                      <a:pPr marL="0" marR="0" algn="r" rtl="1">
                        <a:lnSpc>
                          <a:spcPct val="107000"/>
                        </a:lnSpc>
                        <a:spcBef>
                          <a:spcPts val="0"/>
                        </a:spcBef>
                        <a:spcAft>
                          <a:spcPts val="0"/>
                        </a:spcAft>
                      </a:pPr>
                      <a:r>
                        <a:rPr lang="ar-SA" sz="1400" dirty="0">
                          <a:effectLst/>
                        </a:rPr>
                        <a:t>  بابت مواد مستقیم مصرف شده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0691" marR="40691"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24083">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dirty="0">
                        <a:effectLst/>
                        <a:latin typeface="Calibri" panose="020F0502020204030204" pitchFamily="34" charset="0"/>
                        <a:cs typeface="Arial" panose="020B0604020202020204" pitchFamily="34" charset="0"/>
                      </a:endParaRPr>
                    </a:p>
                  </a:txBody>
                  <a:tcPr marL="40691" marR="40691" marT="0" marB="0" anchor="b"/>
                </a:tc>
                <a:extLst>
                  <a:ext uri="{0D108BD9-81ED-4DB2-BD59-A6C34878D82A}">
                    <a16:rowId xmlns:a16="http://schemas.microsoft.com/office/drawing/2014/main" val="10003"/>
                  </a:ext>
                </a:extLst>
              </a:tr>
              <a:tr h="317816">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marL="0" marR="0" algn="l">
                        <a:lnSpc>
                          <a:spcPct val="107000"/>
                        </a:lnSpc>
                        <a:spcBef>
                          <a:spcPts val="0"/>
                        </a:spcBef>
                        <a:spcAft>
                          <a:spcPts val="0"/>
                        </a:spcAft>
                      </a:pPr>
                      <a:r>
                        <a:rPr lang="en-US" sz="1400">
                          <a:effectLst/>
                        </a:rPr>
                        <a:t>      11,100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gridSpan="5">
                  <a:txBody>
                    <a:bodyPr/>
                    <a:lstStyle/>
                    <a:p>
                      <a:pPr marL="0" marR="0" algn="r" rtl="1">
                        <a:lnSpc>
                          <a:spcPct val="107000"/>
                        </a:lnSpc>
                        <a:spcBef>
                          <a:spcPts val="0"/>
                        </a:spcBef>
                        <a:spcAft>
                          <a:spcPts val="0"/>
                        </a:spcAft>
                      </a:pPr>
                      <a:r>
                        <a:rPr lang="ar-SA" sz="1400">
                          <a:effectLst/>
                        </a:rPr>
                        <a:t>  موجودی کالای در جریان ساخت - دایره دوم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0691" marR="40691"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17816">
                <a:tc>
                  <a:txBody>
                    <a:bodyPr/>
                    <a:lstStyle/>
                    <a:p>
                      <a:pPr marL="0" marR="0" algn="l">
                        <a:lnSpc>
                          <a:spcPct val="107000"/>
                        </a:lnSpc>
                        <a:spcBef>
                          <a:spcPts val="0"/>
                        </a:spcBef>
                        <a:spcAft>
                          <a:spcPts val="0"/>
                        </a:spcAft>
                      </a:pPr>
                      <a:r>
                        <a:rPr lang="en-US" sz="1400">
                          <a:effectLst/>
                        </a:rPr>
                        <a:t>      11,100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gridSpan="5">
                  <a:txBody>
                    <a:bodyPr/>
                    <a:lstStyle/>
                    <a:p>
                      <a:pPr marL="914400" marR="0" algn="r" rtl="1">
                        <a:lnSpc>
                          <a:spcPct val="107000"/>
                        </a:lnSpc>
                        <a:spcBef>
                          <a:spcPts val="0"/>
                        </a:spcBef>
                        <a:spcAft>
                          <a:spcPts val="0"/>
                        </a:spcAft>
                      </a:pPr>
                      <a:r>
                        <a:rPr lang="ar-SA" sz="1400" dirty="0">
                          <a:effectLst/>
                        </a:rPr>
                        <a:t>کنترل حقوق و دستمزد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0691" marR="40691"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32535">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gridSpan="5">
                  <a:txBody>
                    <a:bodyPr/>
                    <a:lstStyle/>
                    <a:p>
                      <a:pPr marL="822960" marR="0" algn="r" rtl="1">
                        <a:lnSpc>
                          <a:spcPct val="107000"/>
                        </a:lnSpc>
                        <a:spcBef>
                          <a:spcPts val="0"/>
                        </a:spcBef>
                        <a:spcAft>
                          <a:spcPts val="0"/>
                        </a:spcAft>
                      </a:pPr>
                      <a:r>
                        <a:rPr lang="ar-SA" sz="1400" dirty="0">
                          <a:effectLst/>
                        </a:rPr>
                        <a:t> بابت هزینه کار مستقیم فروردین ماه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0691" marR="40691"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32535">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gridSpan="5">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32535">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gridSpan="5">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17816">
                <a:tc>
                  <a:txBody>
                    <a:bodyPr/>
                    <a:lstStyle/>
                    <a:p>
                      <a:pPr algn="l">
                        <a:lnSpc>
                          <a:spcPct val="107000"/>
                        </a:lnSpc>
                      </a:pPr>
                      <a:endParaRPr lang="en-US" sz="1400" dirty="0">
                        <a:effectLst/>
                        <a:latin typeface="Calibri" panose="020F0502020204030204" pitchFamily="34" charset="0"/>
                        <a:cs typeface="Arial" panose="020B0604020202020204" pitchFamily="34" charset="0"/>
                      </a:endParaRPr>
                    </a:p>
                  </a:txBody>
                  <a:tcPr marL="40691" marR="40691" marT="0" marB="0" anchor="b"/>
                </a:tc>
                <a:tc>
                  <a:txBody>
                    <a:bodyPr/>
                    <a:lstStyle/>
                    <a:p>
                      <a:pPr marL="0" marR="0" algn="l">
                        <a:lnSpc>
                          <a:spcPct val="107000"/>
                        </a:lnSpc>
                        <a:spcBef>
                          <a:spcPts val="0"/>
                        </a:spcBef>
                        <a:spcAft>
                          <a:spcPts val="0"/>
                        </a:spcAft>
                      </a:pPr>
                      <a:r>
                        <a:rPr lang="en-US" sz="1400">
                          <a:effectLst/>
                        </a:rPr>
                        <a:t>      10,200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gridSpan="5">
                  <a:txBody>
                    <a:bodyPr/>
                    <a:lstStyle/>
                    <a:p>
                      <a:pPr marL="0" marR="0" algn="r" rtl="1">
                        <a:lnSpc>
                          <a:spcPct val="107000"/>
                        </a:lnSpc>
                        <a:spcBef>
                          <a:spcPts val="0"/>
                        </a:spcBef>
                        <a:spcAft>
                          <a:spcPts val="0"/>
                        </a:spcAft>
                      </a:pPr>
                      <a:r>
                        <a:rPr lang="ar-SA" sz="1400">
                          <a:effectLst/>
                        </a:rPr>
                        <a:t>  موجودی کالای در جریان ساخت - دایره دوم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0691" marR="40691"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317816">
                <a:tc>
                  <a:txBody>
                    <a:bodyPr/>
                    <a:lstStyle/>
                    <a:p>
                      <a:pPr marL="0" marR="0" algn="l">
                        <a:lnSpc>
                          <a:spcPct val="107000"/>
                        </a:lnSpc>
                        <a:spcBef>
                          <a:spcPts val="0"/>
                        </a:spcBef>
                        <a:spcAft>
                          <a:spcPts val="0"/>
                        </a:spcAft>
                      </a:pPr>
                      <a:r>
                        <a:rPr lang="en-US" sz="1400">
                          <a:effectLst/>
                        </a:rPr>
                        <a:t>      10,200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gridSpan="5">
                  <a:txBody>
                    <a:bodyPr/>
                    <a:lstStyle/>
                    <a:p>
                      <a:pPr marL="822960" marR="0" algn="r" rtl="1">
                        <a:lnSpc>
                          <a:spcPct val="107000"/>
                        </a:lnSpc>
                        <a:spcBef>
                          <a:spcPts val="0"/>
                        </a:spcBef>
                        <a:spcAft>
                          <a:spcPts val="0"/>
                        </a:spcAft>
                      </a:pPr>
                      <a:r>
                        <a:rPr lang="ar-SA" sz="1400" dirty="0">
                          <a:effectLst/>
                        </a:rPr>
                        <a:t> کنترل سربار کارخانه - دایره دوم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0691" marR="40691"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17816">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gridSpan="5">
                  <a:txBody>
                    <a:bodyPr/>
                    <a:lstStyle/>
                    <a:p>
                      <a:pPr marL="731520" marR="0" algn="ctr" rtl="1">
                        <a:lnSpc>
                          <a:spcPct val="107000"/>
                        </a:lnSpc>
                        <a:spcBef>
                          <a:spcPts val="0"/>
                        </a:spcBef>
                        <a:spcAft>
                          <a:spcPts val="0"/>
                        </a:spcAft>
                      </a:pPr>
                      <a:r>
                        <a:rPr lang="ar-SA" sz="1400" dirty="0">
                          <a:effectLst/>
                        </a:rPr>
                        <a:t>بابت انتقال سربارکارخانه به حساب موجودی کالای در جریان ساخت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0691" marR="40691"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232535">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gridSpan="5">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232535">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gridSpan="5">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317816">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marL="0" marR="0" algn="l">
                        <a:lnSpc>
                          <a:spcPct val="107000"/>
                        </a:lnSpc>
                        <a:spcBef>
                          <a:spcPts val="0"/>
                        </a:spcBef>
                        <a:spcAft>
                          <a:spcPts val="0"/>
                        </a:spcAft>
                      </a:pPr>
                      <a:r>
                        <a:rPr lang="en-US" sz="1400">
                          <a:effectLst/>
                        </a:rPr>
                        <a:t>      53,968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gridSpan="5">
                  <a:txBody>
                    <a:bodyPr/>
                    <a:lstStyle/>
                    <a:p>
                      <a:pPr marL="0" marR="0" algn="r" rtl="1">
                        <a:lnSpc>
                          <a:spcPct val="107000"/>
                        </a:lnSpc>
                        <a:spcBef>
                          <a:spcPts val="0"/>
                        </a:spcBef>
                        <a:spcAft>
                          <a:spcPts val="0"/>
                        </a:spcAft>
                      </a:pPr>
                      <a:r>
                        <a:rPr lang="ar-SA" sz="1400">
                          <a:effectLst/>
                        </a:rPr>
                        <a:t>  موجودی کالای ساخته شده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0691" marR="40691"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317816">
                <a:tc>
                  <a:txBody>
                    <a:bodyPr/>
                    <a:lstStyle/>
                    <a:p>
                      <a:pPr marL="0" marR="0" algn="l">
                        <a:lnSpc>
                          <a:spcPct val="107000"/>
                        </a:lnSpc>
                        <a:spcBef>
                          <a:spcPts val="0"/>
                        </a:spcBef>
                        <a:spcAft>
                          <a:spcPts val="0"/>
                        </a:spcAft>
                      </a:pPr>
                      <a:r>
                        <a:rPr lang="en-US" sz="1400">
                          <a:effectLst/>
                        </a:rPr>
                        <a:t>      53,968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gridSpan="5">
                  <a:txBody>
                    <a:bodyPr/>
                    <a:lstStyle/>
                    <a:p>
                      <a:pPr marL="822960" marR="0" algn="r" rtl="1">
                        <a:lnSpc>
                          <a:spcPct val="107000"/>
                        </a:lnSpc>
                        <a:spcBef>
                          <a:spcPts val="0"/>
                        </a:spcBef>
                        <a:spcAft>
                          <a:spcPts val="0"/>
                        </a:spcAft>
                      </a:pPr>
                      <a:r>
                        <a:rPr lang="ar-SA" sz="1400" dirty="0">
                          <a:effectLst/>
                        </a:rPr>
                        <a:t>موجودی کالای درجریان ساخت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0691" marR="4069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232535">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gridSpan="5">
                  <a:txBody>
                    <a:bodyPr/>
                    <a:lstStyle/>
                    <a:p>
                      <a:pPr marL="822960" marR="0" algn="r" rtl="1">
                        <a:lnSpc>
                          <a:spcPct val="107000"/>
                        </a:lnSpc>
                        <a:spcBef>
                          <a:spcPts val="0"/>
                        </a:spcBef>
                        <a:spcAft>
                          <a:spcPts val="0"/>
                        </a:spcAft>
                      </a:pPr>
                      <a:r>
                        <a:rPr lang="ar-SA" sz="1400" dirty="0">
                          <a:effectLst/>
                        </a:rPr>
                        <a:t>بابت اتقال واحدهای تکمیل شده انبار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0691" marR="4069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r h="232535">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a:txBody>
                    <a:bodyPr/>
                    <a:lstStyle/>
                    <a:p>
                      <a:pPr algn="l">
                        <a:lnSpc>
                          <a:spcPct val="107000"/>
                        </a:lnSpc>
                      </a:pPr>
                      <a:endParaRPr lang="en-US" sz="1400">
                        <a:effectLst/>
                        <a:latin typeface="Calibri" panose="020F0502020204030204" pitchFamily="34" charset="0"/>
                        <a:cs typeface="Arial" panose="020B0604020202020204" pitchFamily="34" charset="0"/>
                      </a:endParaRPr>
                    </a:p>
                  </a:txBody>
                  <a:tcPr marL="40691" marR="40691" marT="0" marB="0" anchor="b"/>
                </a:tc>
                <a:tc gridSpan="5">
                  <a:txBody>
                    <a:bodyPr/>
                    <a:lstStyle/>
                    <a:p>
                      <a:pPr algn="l">
                        <a:lnSpc>
                          <a:spcPct val="107000"/>
                        </a:lnSpc>
                      </a:pPr>
                      <a:endParaRPr lang="en-US" sz="1400" dirty="0">
                        <a:effectLst/>
                        <a:latin typeface="Calibri" panose="020F0502020204030204" pitchFamily="34" charset="0"/>
                        <a:cs typeface="Arial" panose="020B0604020202020204" pitchFamily="34" charset="0"/>
                      </a:endParaRPr>
                    </a:p>
                  </a:txBody>
                  <a:tcPr marL="40691" marR="40691"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7"/>
                  </a:ext>
                </a:extLst>
              </a:tr>
              <a:tr h="788608">
                <a:tc gridSpan="8">
                  <a:txBody>
                    <a:bodyPr/>
                    <a:lstStyle/>
                    <a:p>
                      <a:pPr marL="0" marR="0" algn="r" rtl="1">
                        <a:lnSpc>
                          <a:spcPct val="107000"/>
                        </a:lnSpc>
                        <a:spcBef>
                          <a:spcPts val="0"/>
                        </a:spcBef>
                        <a:spcAft>
                          <a:spcPts val="0"/>
                        </a:spcAft>
                      </a:pPr>
                      <a:r>
                        <a:rPr lang="ar-SA" sz="1400" dirty="0">
                          <a:effectLst/>
                        </a:rPr>
                        <a:t> بعد از ثبت های حسابداری فوق حساب موجودی کالای در جریان ساخت دایره دوم بصورت صفحه  بعد خواهد بود</a:t>
                      </a:r>
                      <a:endParaRPr lang="en-US" sz="1400" dirty="0">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8"/>
                  </a:ext>
                </a:extLst>
              </a:tr>
            </a:tbl>
          </a:graphicData>
        </a:graphic>
      </p:graphicFrame>
      <p:sp>
        <p:nvSpPr>
          <p:cNvPr id="5" name="TextBox 4"/>
          <p:cNvSpPr txBox="1"/>
          <p:nvPr/>
        </p:nvSpPr>
        <p:spPr>
          <a:xfrm>
            <a:off x="4134020" y="385953"/>
            <a:ext cx="5775158" cy="400110"/>
          </a:xfrm>
          <a:prstGeom prst="rect">
            <a:avLst/>
          </a:prstGeom>
          <a:noFill/>
        </p:spPr>
        <p:txBody>
          <a:bodyPr wrap="square" rtlCol="0">
            <a:spAutoFit/>
          </a:bodyPr>
          <a:lstStyle/>
          <a:p>
            <a:pPr algn="r" rtl="1"/>
            <a:r>
              <a:rPr lang="fa-IR" sz="2000">
                <a:cs typeface="B Nazanin" panose="00000400000000000000" pitchFamily="2" charset="-78"/>
              </a:rPr>
              <a:t>ثبت های حسابداری در دایره دوم: </a:t>
            </a:r>
            <a:endParaRPr lang="en-US" sz="2000" dirty="0">
              <a:cs typeface="B Nazanin" panose="00000400000000000000" pitchFamily="2" charset="-78"/>
            </a:endParaRPr>
          </a:p>
        </p:txBody>
      </p:sp>
    </p:spTree>
    <p:extLst>
      <p:ext uri="{BB962C8B-B14F-4D97-AF65-F5344CB8AC3E}">
        <p14:creationId xmlns:p14="http://schemas.microsoft.com/office/powerpoint/2010/main" val="1323643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6904" y="4026567"/>
            <a:ext cx="9304421" cy="2582780"/>
          </a:xfrm>
        </p:spPr>
        <p:txBody>
          <a:bodyPr>
            <a:noAutofit/>
          </a:bodyPr>
          <a:lstStyle/>
          <a:p>
            <a:pPr marL="0" indent="0" algn="r" rtl="1">
              <a:buNone/>
            </a:pPr>
            <a:r>
              <a:rPr lang="fa-IR" sz="2800" dirty="0">
                <a:cs typeface="B Zar" panose="00000400000000000000" pitchFamily="2" charset="-78"/>
              </a:rPr>
              <a:t>اولین صادره از اولین وارده :</a:t>
            </a:r>
            <a:endParaRPr lang="en-US" sz="2800" dirty="0">
              <a:cs typeface="B Zar" panose="00000400000000000000" pitchFamily="2" charset="-78"/>
            </a:endParaRPr>
          </a:p>
          <a:p>
            <a:pPr marL="0" indent="457200" algn="r" rtl="1">
              <a:buNone/>
            </a:pPr>
            <a:r>
              <a:rPr lang="fa-IR" sz="2400" dirty="0">
                <a:cs typeface="B Nazanin" panose="00000400000000000000" pitchFamily="2" charset="-78"/>
              </a:rPr>
              <a:t>در هزینه یابی اولین صادره از اولین وارده قیمت تمام شده واحد هائیکه از موجودی کالای در جریان ساخت اول دوره تکمیل میگردند از واحد هایی که طی دوره شروع و تکمیل میگردد تکمیل می شوند.قیمت تمام شده یک واحد از حاصل تقسیم هزینه های انجام یافته دردوره جاری</a:t>
            </a:r>
            <a:r>
              <a:rPr lang="en-US" sz="2400" dirty="0">
                <a:cs typeface="B Nazanin" panose="00000400000000000000" pitchFamily="2" charset="-78"/>
              </a:rPr>
              <a:t> </a:t>
            </a:r>
            <a:r>
              <a:rPr lang="fa-IR" sz="2400" dirty="0">
                <a:cs typeface="B Nazanin" panose="00000400000000000000" pitchFamily="2" charset="-78"/>
              </a:rPr>
              <a:t>برمعادل آحاد تکمیل شده به روش اولین صادره از اولین وارده بدست می آید.دراین روش فرض</a:t>
            </a:r>
            <a:r>
              <a:rPr lang="en-US" sz="2400" dirty="0">
                <a:cs typeface="B Nazanin" panose="00000400000000000000" pitchFamily="2" charset="-78"/>
              </a:rPr>
              <a:t> </a:t>
            </a:r>
            <a:r>
              <a:rPr lang="fa-IR" sz="2400" dirty="0">
                <a:cs typeface="B Nazanin" panose="00000400000000000000" pitchFamily="2" charset="-78"/>
              </a:rPr>
              <a:t>بر این است که ابتدا واحد های درجریان ساخت اول دوره تکمیل وبدایره بعدیا بع انبارمنتقل می</a:t>
            </a:r>
            <a:r>
              <a:rPr lang="en-US" sz="2400" dirty="0">
                <a:cs typeface="B Nazanin" panose="00000400000000000000" pitchFamily="2" charset="-78"/>
              </a:rPr>
              <a:t> </a:t>
            </a:r>
            <a:r>
              <a:rPr lang="fa-IR" sz="2400" dirty="0">
                <a:cs typeface="B Nazanin" panose="00000400000000000000" pitchFamily="2" charset="-78"/>
              </a:rPr>
              <a:t>شود</a:t>
            </a:r>
            <a:r>
              <a:rPr lang="en-US" sz="2400" dirty="0">
                <a:cs typeface="B Nazanin" panose="00000400000000000000" pitchFamily="2" charset="-78"/>
              </a:rPr>
              <a:t>.</a:t>
            </a:r>
          </a:p>
        </p:txBody>
      </p:sp>
      <p:graphicFrame>
        <p:nvGraphicFramePr>
          <p:cNvPr id="4" name="Table 3"/>
          <p:cNvGraphicFramePr>
            <a:graphicFrameLocks noGrp="1"/>
          </p:cNvGraphicFramePr>
          <p:nvPr>
            <p:extLst>
              <p:ext uri="{D42A27DB-BD31-4B8C-83A1-F6EECF244321}">
                <p14:modId xmlns:p14="http://schemas.microsoft.com/office/powerpoint/2010/main" val="1782738882"/>
              </p:ext>
            </p:extLst>
          </p:nvPr>
        </p:nvGraphicFramePr>
        <p:xfrm>
          <a:off x="1623517" y="825341"/>
          <a:ext cx="8271194" cy="3097435"/>
        </p:xfrm>
        <a:graphic>
          <a:graphicData uri="http://schemas.openxmlformats.org/drawingml/2006/table">
            <a:tbl>
              <a:tblPr firstRow="1" firstCol="1" bandRow="1">
                <a:tableStyleId>{2D5ABB26-0587-4C30-8999-92F81FD0307C}</a:tableStyleId>
              </a:tblPr>
              <a:tblGrid>
                <a:gridCol w="4135597">
                  <a:extLst>
                    <a:ext uri="{9D8B030D-6E8A-4147-A177-3AD203B41FA5}">
                      <a16:colId xmlns:a16="http://schemas.microsoft.com/office/drawing/2014/main" val="20000"/>
                    </a:ext>
                  </a:extLst>
                </a:gridCol>
                <a:gridCol w="4135597">
                  <a:extLst>
                    <a:ext uri="{9D8B030D-6E8A-4147-A177-3AD203B41FA5}">
                      <a16:colId xmlns:a16="http://schemas.microsoft.com/office/drawing/2014/main" val="20001"/>
                    </a:ext>
                  </a:extLst>
                </a:gridCol>
              </a:tblGrid>
              <a:tr h="420956">
                <a:tc gridSpan="2">
                  <a:txBody>
                    <a:bodyPr/>
                    <a:lstStyle/>
                    <a:p>
                      <a:pPr marL="0" marR="0" algn="ctr">
                        <a:lnSpc>
                          <a:spcPct val="107000"/>
                        </a:lnSpc>
                        <a:spcBef>
                          <a:spcPts val="0"/>
                        </a:spcBef>
                        <a:spcAft>
                          <a:spcPts val="0"/>
                        </a:spcAft>
                      </a:pPr>
                      <a:r>
                        <a:rPr lang="fa-IR" sz="1800" dirty="0">
                          <a:effectLst/>
                          <a:cs typeface="B Nazanin" panose="00000400000000000000" pitchFamily="2" charset="-78"/>
                        </a:rPr>
                        <a:t>موجودي كالاي در جريان ساخت-دايره دوم</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308076">
                <a:tc>
                  <a:txBody>
                    <a:bodyPr/>
                    <a:lstStyle/>
                    <a:p>
                      <a:pPr marL="0" marR="0" algn="r" rtl="1">
                        <a:lnSpc>
                          <a:spcPct val="107000"/>
                        </a:lnSpc>
                        <a:spcBef>
                          <a:spcPts val="0"/>
                        </a:spcBef>
                        <a:spcAft>
                          <a:spcPts val="0"/>
                        </a:spcAft>
                      </a:pPr>
                      <a:r>
                        <a:rPr lang="ar-SA" sz="1800" dirty="0">
                          <a:effectLst/>
                          <a:cs typeface="B Nazanin" panose="00000400000000000000" pitchFamily="2" charset="-78"/>
                        </a:rPr>
                        <a:t>8-تكميل شده و انتقال يافته به انبار         53,968</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ar-SA" sz="1800" dirty="0">
                          <a:effectLst/>
                          <a:cs typeface="B Nazanin" panose="00000400000000000000" pitchFamily="2" charset="-78"/>
                        </a:rPr>
                        <a:t>موجودي اول دوره     </a:t>
                      </a:r>
                      <a:r>
                        <a:rPr lang="fa-IR" sz="1800" dirty="0">
                          <a:effectLst/>
                          <a:cs typeface="B Nazanin" panose="00000400000000000000" pitchFamily="2" charset="-78"/>
                        </a:rPr>
                        <a:t>                           </a:t>
                      </a:r>
                      <a:r>
                        <a:rPr lang="ar-SA" sz="1800" dirty="0">
                          <a:effectLst/>
                          <a:cs typeface="B Nazanin" panose="00000400000000000000" pitchFamily="2" charset="-78"/>
                        </a:rPr>
                        <a:t>  4,236</a:t>
                      </a:r>
                      <a:endParaRPr lang="en-US" sz="1800" dirty="0">
                        <a:effectLst/>
                        <a:cs typeface="B Nazanin" panose="00000400000000000000" pitchFamily="2" charset="-78"/>
                      </a:endParaRPr>
                    </a:p>
                    <a:p>
                      <a:pPr marL="0" marR="0" algn="r">
                        <a:lnSpc>
                          <a:spcPct val="107000"/>
                        </a:lnSpc>
                        <a:spcBef>
                          <a:spcPts val="0"/>
                        </a:spcBef>
                        <a:spcAft>
                          <a:spcPts val="0"/>
                        </a:spcAft>
                      </a:pPr>
                      <a:r>
                        <a:rPr lang="ar-SA" sz="1800" dirty="0">
                          <a:effectLst/>
                          <a:cs typeface="B Nazanin" panose="00000400000000000000" pitchFamily="2" charset="-78"/>
                        </a:rPr>
                        <a:t>4-هزينه هاي انتقال</a:t>
                      </a:r>
                      <a:endParaRPr lang="en-US" sz="1800" dirty="0">
                        <a:effectLst/>
                        <a:cs typeface="B Nazanin" panose="00000400000000000000" pitchFamily="2" charset="-78"/>
                      </a:endParaRPr>
                    </a:p>
                    <a:p>
                      <a:pPr marL="0" marR="274320" algn="r">
                        <a:lnSpc>
                          <a:spcPct val="107000"/>
                        </a:lnSpc>
                        <a:spcBef>
                          <a:spcPts val="0"/>
                        </a:spcBef>
                        <a:spcAft>
                          <a:spcPts val="0"/>
                        </a:spcAft>
                      </a:pPr>
                      <a:r>
                        <a:rPr lang="ar-SA" sz="1800" dirty="0">
                          <a:effectLst/>
                          <a:cs typeface="B Nazanin" panose="00000400000000000000" pitchFamily="2" charset="-78"/>
                        </a:rPr>
                        <a:t>از دايره اول  </a:t>
                      </a:r>
                      <a:r>
                        <a:rPr lang="fa-IR" sz="1800" baseline="0" dirty="0">
                          <a:effectLst/>
                          <a:cs typeface="B Nazanin" panose="00000400000000000000" pitchFamily="2" charset="-78"/>
                        </a:rPr>
                        <a:t>   </a:t>
                      </a:r>
                      <a:r>
                        <a:rPr lang="fa-IR" sz="1800" dirty="0">
                          <a:effectLst/>
                          <a:cs typeface="B Nazanin" panose="00000400000000000000" pitchFamily="2" charset="-78"/>
                        </a:rPr>
                        <a:t>                            </a:t>
                      </a:r>
                      <a:r>
                        <a:rPr lang="ar-SA" sz="1800" dirty="0">
                          <a:effectLst/>
                          <a:cs typeface="B Nazanin" panose="00000400000000000000" pitchFamily="2" charset="-78"/>
                        </a:rPr>
                        <a:t>    35,839</a:t>
                      </a:r>
                      <a:endParaRPr lang="en-US" sz="1800" dirty="0">
                        <a:effectLst/>
                        <a:cs typeface="B Nazanin" panose="00000400000000000000" pitchFamily="2" charset="-78"/>
                      </a:endParaRPr>
                    </a:p>
                    <a:p>
                      <a:pPr marL="0" marR="0" algn="r" rtl="1">
                        <a:lnSpc>
                          <a:spcPct val="107000"/>
                        </a:lnSpc>
                        <a:spcBef>
                          <a:spcPts val="0"/>
                        </a:spcBef>
                        <a:spcAft>
                          <a:spcPts val="0"/>
                        </a:spcAft>
                      </a:pPr>
                      <a:r>
                        <a:rPr lang="ar-SA" sz="1800" dirty="0">
                          <a:effectLst/>
                          <a:cs typeface="B Nazanin" panose="00000400000000000000" pitchFamily="2" charset="-78"/>
                        </a:rPr>
                        <a:t>5-مواد مستقيم   </a:t>
                      </a:r>
                      <a:r>
                        <a:rPr lang="fa-IR" sz="1800" dirty="0">
                          <a:effectLst/>
                          <a:cs typeface="B Nazanin" panose="00000400000000000000" pitchFamily="2" charset="-78"/>
                        </a:rPr>
                        <a:t>             </a:t>
                      </a:r>
                      <a:r>
                        <a:rPr lang="fa-IR" sz="1800" baseline="0" dirty="0">
                          <a:effectLst/>
                          <a:cs typeface="B Nazanin" panose="00000400000000000000" pitchFamily="2" charset="-78"/>
                        </a:rPr>
                        <a:t> </a:t>
                      </a:r>
                      <a:r>
                        <a:rPr lang="fa-IR" sz="1800" dirty="0">
                          <a:effectLst/>
                          <a:cs typeface="B Nazanin" panose="00000400000000000000" pitchFamily="2" charset="-78"/>
                        </a:rPr>
                        <a:t>            </a:t>
                      </a:r>
                      <a:r>
                        <a:rPr lang="ar-SA" sz="1800" dirty="0">
                          <a:effectLst/>
                          <a:cs typeface="B Nazanin" panose="00000400000000000000" pitchFamily="2" charset="-78"/>
                        </a:rPr>
                        <a:t>       6,630</a:t>
                      </a:r>
                      <a:endParaRPr lang="en-US" sz="1800" dirty="0">
                        <a:effectLst/>
                        <a:cs typeface="B Nazanin" panose="00000400000000000000" pitchFamily="2" charset="-78"/>
                      </a:endParaRPr>
                    </a:p>
                    <a:p>
                      <a:pPr marL="0" marR="0" algn="r" rtl="1">
                        <a:lnSpc>
                          <a:spcPct val="107000"/>
                        </a:lnSpc>
                        <a:spcBef>
                          <a:spcPts val="0"/>
                        </a:spcBef>
                        <a:spcAft>
                          <a:spcPts val="0"/>
                        </a:spcAft>
                      </a:pPr>
                      <a:r>
                        <a:rPr lang="ar-SA" sz="1800" dirty="0">
                          <a:effectLst/>
                          <a:cs typeface="B Nazanin" panose="00000400000000000000" pitchFamily="2" charset="-78"/>
                        </a:rPr>
                        <a:t>6-كار مستقيم        </a:t>
                      </a:r>
                      <a:r>
                        <a:rPr lang="fa-IR" sz="1800" dirty="0">
                          <a:effectLst/>
                          <a:cs typeface="B Nazanin" panose="00000400000000000000" pitchFamily="2" charset="-78"/>
                        </a:rPr>
                        <a:t>                         </a:t>
                      </a:r>
                      <a:r>
                        <a:rPr lang="ar-SA" sz="1800" dirty="0">
                          <a:effectLst/>
                          <a:cs typeface="B Nazanin" panose="00000400000000000000" pitchFamily="2" charset="-78"/>
                        </a:rPr>
                        <a:t> </a:t>
                      </a:r>
                      <a:r>
                        <a:rPr lang="fa-IR" sz="1800" dirty="0">
                          <a:effectLst/>
                          <a:cs typeface="B Nazanin" panose="00000400000000000000" pitchFamily="2" charset="-78"/>
                        </a:rPr>
                        <a:t> </a:t>
                      </a:r>
                      <a:r>
                        <a:rPr lang="ar-SA" sz="1800" dirty="0">
                          <a:effectLst/>
                          <a:cs typeface="B Nazanin" panose="00000400000000000000" pitchFamily="2" charset="-78"/>
                        </a:rPr>
                        <a:t>  11,100</a:t>
                      </a:r>
                      <a:endParaRPr lang="en-US" sz="1800" dirty="0">
                        <a:effectLst/>
                        <a:cs typeface="B Nazanin" panose="00000400000000000000" pitchFamily="2" charset="-78"/>
                      </a:endParaRPr>
                    </a:p>
                    <a:p>
                      <a:pPr marL="0" marR="0" algn="r" rtl="1">
                        <a:lnSpc>
                          <a:spcPct val="107000"/>
                        </a:lnSpc>
                        <a:spcBef>
                          <a:spcPts val="0"/>
                        </a:spcBef>
                        <a:spcAft>
                          <a:spcPts val="0"/>
                        </a:spcAft>
                      </a:pPr>
                      <a:r>
                        <a:rPr lang="ar-SA" sz="1800" dirty="0">
                          <a:effectLst/>
                          <a:cs typeface="B Nazanin" panose="00000400000000000000" pitchFamily="2" charset="-78"/>
                        </a:rPr>
                        <a:t>7-سرباركارخانه     </a:t>
                      </a:r>
                      <a:r>
                        <a:rPr lang="fa-IR" sz="1800" dirty="0">
                          <a:effectLst/>
                          <a:cs typeface="B Nazanin" panose="00000400000000000000" pitchFamily="2" charset="-78"/>
                        </a:rPr>
                        <a:t>                  </a:t>
                      </a:r>
                      <a:r>
                        <a:rPr lang="ar-SA" sz="1800" dirty="0">
                          <a:effectLst/>
                          <a:cs typeface="B Nazanin" panose="00000400000000000000" pitchFamily="2" charset="-78"/>
                        </a:rPr>
                        <a:t>     </a:t>
                      </a:r>
                      <a:r>
                        <a:rPr lang="fa-IR" sz="1800" dirty="0">
                          <a:effectLst/>
                          <a:cs typeface="B Nazanin" panose="00000400000000000000" pitchFamily="2" charset="-78"/>
                        </a:rPr>
                        <a:t>    </a:t>
                      </a:r>
                      <a:r>
                        <a:rPr lang="ar-SA" sz="1800" dirty="0">
                          <a:effectLst/>
                          <a:cs typeface="B Nazanin" panose="00000400000000000000" pitchFamily="2" charset="-78"/>
                        </a:rPr>
                        <a:t>   10,200</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8403">
                <a:tc>
                  <a:txBody>
                    <a:bodyPr/>
                    <a:lstStyle/>
                    <a:p>
                      <a:pPr marL="0" marR="0" algn="r">
                        <a:lnSpc>
                          <a:spcPct val="107000"/>
                        </a:lnSpc>
                        <a:spcBef>
                          <a:spcPts val="0"/>
                        </a:spcBef>
                        <a:spcAft>
                          <a:spcPts val="0"/>
                        </a:spcAft>
                      </a:pPr>
                      <a:r>
                        <a:rPr lang="en-US" sz="1800" dirty="0">
                          <a:effectLst/>
                          <a:cs typeface="B Nazanin" panose="00000400000000000000" pitchFamily="2" charset="-78"/>
                        </a:rPr>
                        <a:t> </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r">
                        <a:lnSpc>
                          <a:spcPct val="107000"/>
                        </a:lnSpc>
                        <a:spcBef>
                          <a:spcPts val="0"/>
                        </a:spcBef>
                        <a:spcAft>
                          <a:spcPts val="0"/>
                        </a:spcAft>
                      </a:pPr>
                      <a:r>
                        <a:rPr lang="ar-SA" sz="1800" dirty="0">
                          <a:effectLst/>
                          <a:cs typeface="B Nazanin" panose="00000400000000000000" pitchFamily="2" charset="-78"/>
                        </a:rPr>
                        <a:t>موجودي پايان دوره    </a:t>
                      </a:r>
                      <a:r>
                        <a:rPr lang="fa-IR" sz="1800" dirty="0">
                          <a:effectLst/>
                          <a:cs typeface="B Nazanin" panose="00000400000000000000" pitchFamily="2" charset="-78"/>
                        </a:rPr>
                        <a:t>                 </a:t>
                      </a:r>
                      <a:r>
                        <a:rPr lang="ar-SA" sz="1800" dirty="0">
                          <a:effectLst/>
                          <a:cs typeface="B Nazanin" panose="00000400000000000000" pitchFamily="2" charset="-78"/>
                        </a:rPr>
                        <a:t>     </a:t>
                      </a:r>
                      <a:r>
                        <a:rPr lang="fa-IR" sz="1800" dirty="0">
                          <a:effectLst/>
                          <a:cs typeface="B Nazanin" panose="00000400000000000000" pitchFamily="2" charset="-78"/>
                        </a:rPr>
                        <a:t>   </a:t>
                      </a:r>
                      <a:r>
                        <a:rPr lang="ar-SA" sz="1800" dirty="0">
                          <a:effectLst/>
                          <a:cs typeface="B Nazanin" panose="00000400000000000000" pitchFamily="2" charset="-78"/>
                        </a:rPr>
                        <a:t>  14,037</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34301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sz="3200" dirty="0">
                <a:cs typeface="B Zar" panose="00000400000000000000" pitchFamily="2" charset="-78"/>
              </a:rPr>
              <a:t> محاسبات مربوط به تهیه گزارش هزینه تولید دایره اول در روش اولین صادره از اولین وارده:</a:t>
            </a:r>
            <a:endParaRPr lang="en-US" sz="3200" dirty="0">
              <a:cs typeface="B Zar" panose="00000400000000000000" pitchFamily="2" charset="-78"/>
            </a:endParaRPr>
          </a:p>
        </p:txBody>
      </p:sp>
      <p:sp>
        <p:nvSpPr>
          <p:cNvPr id="3" name="Content Placeholder 2"/>
          <p:cNvSpPr>
            <a:spLocks noGrp="1"/>
          </p:cNvSpPr>
          <p:nvPr>
            <p:ph idx="1"/>
          </p:nvPr>
        </p:nvSpPr>
        <p:spPr/>
        <p:txBody>
          <a:bodyPr>
            <a:normAutofit/>
          </a:bodyPr>
          <a:lstStyle/>
          <a:p>
            <a:pPr algn="r" rtl="1"/>
            <a:r>
              <a:rPr lang="ar-SA" sz="2400" dirty="0">
                <a:effectLst>
                  <a:outerShdw blurRad="38100" dist="19050" dir="2700000" algn="tl">
                    <a:schemeClr val="dk1">
                      <a:alpha val="40000"/>
                    </a:schemeClr>
                  </a:outerShdw>
                </a:effectLst>
                <a:cs typeface="B Nazanin" panose="00000400000000000000" pitchFamily="2" charset="-78"/>
              </a:rPr>
              <a:t>با توجه به توضیحات فوق یک قیمت تمام شده یک واحد بشرح زیر</a:t>
            </a:r>
            <a:r>
              <a:rPr lang="fa-IR" sz="2400" dirty="0">
                <a:effectLst>
                  <a:outerShdw blurRad="38100" dist="19050" dir="2700000" algn="tl">
                    <a:schemeClr val="dk1">
                      <a:alpha val="40000"/>
                    </a:schemeClr>
                  </a:outerShdw>
                </a:effectLst>
                <a:cs typeface="B Nazanin" panose="00000400000000000000" pitchFamily="2" charset="-78"/>
              </a:rPr>
              <a:t>محاسبه مي گردد:</a:t>
            </a:r>
            <a:endParaRPr lang="en-US" sz="2400" dirty="0">
              <a:cs typeface="B Nazanin"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1679056323"/>
              </p:ext>
            </p:extLst>
          </p:nvPr>
        </p:nvGraphicFramePr>
        <p:xfrm>
          <a:off x="646111" y="2630410"/>
          <a:ext cx="9403742" cy="880491"/>
        </p:xfrm>
        <a:graphic>
          <a:graphicData uri="http://schemas.openxmlformats.org/drawingml/2006/table">
            <a:tbl>
              <a:tblPr firstRow="1" firstCol="1" bandRow="1">
                <a:tableStyleId>{2D5ABB26-0587-4C30-8999-92F81FD0307C}</a:tableStyleId>
              </a:tblPr>
              <a:tblGrid>
                <a:gridCol w="3358479">
                  <a:extLst>
                    <a:ext uri="{9D8B030D-6E8A-4147-A177-3AD203B41FA5}">
                      <a16:colId xmlns:a16="http://schemas.microsoft.com/office/drawing/2014/main" val="20000"/>
                    </a:ext>
                  </a:extLst>
                </a:gridCol>
                <a:gridCol w="671696">
                  <a:extLst>
                    <a:ext uri="{9D8B030D-6E8A-4147-A177-3AD203B41FA5}">
                      <a16:colId xmlns:a16="http://schemas.microsoft.com/office/drawing/2014/main" val="20001"/>
                    </a:ext>
                  </a:extLst>
                </a:gridCol>
                <a:gridCol w="671696">
                  <a:extLst>
                    <a:ext uri="{9D8B030D-6E8A-4147-A177-3AD203B41FA5}">
                      <a16:colId xmlns:a16="http://schemas.microsoft.com/office/drawing/2014/main" val="20002"/>
                    </a:ext>
                  </a:extLst>
                </a:gridCol>
                <a:gridCol w="671696">
                  <a:extLst>
                    <a:ext uri="{9D8B030D-6E8A-4147-A177-3AD203B41FA5}">
                      <a16:colId xmlns:a16="http://schemas.microsoft.com/office/drawing/2014/main" val="20003"/>
                    </a:ext>
                  </a:extLst>
                </a:gridCol>
                <a:gridCol w="671696">
                  <a:extLst>
                    <a:ext uri="{9D8B030D-6E8A-4147-A177-3AD203B41FA5}">
                      <a16:colId xmlns:a16="http://schemas.microsoft.com/office/drawing/2014/main" val="20004"/>
                    </a:ext>
                  </a:extLst>
                </a:gridCol>
                <a:gridCol w="3358479">
                  <a:extLst>
                    <a:ext uri="{9D8B030D-6E8A-4147-A177-3AD203B41FA5}">
                      <a16:colId xmlns:a16="http://schemas.microsoft.com/office/drawing/2014/main" val="20005"/>
                    </a:ext>
                  </a:extLst>
                </a:gridCol>
              </a:tblGrid>
              <a:tr h="266700">
                <a:tc>
                  <a:txBody>
                    <a:bodyPr/>
                    <a:lstStyle/>
                    <a:p>
                      <a:pPr algn="l">
                        <a:lnSpc>
                          <a:spcPct val="107000"/>
                        </a:lnSpc>
                      </a:pPr>
                      <a:endParaRPr lang="en-US" sz="1800" dirty="0">
                        <a:effectLst/>
                        <a:latin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ctr"/>
                </a:tc>
                <a:tc rowSpan="2">
                  <a:txBody>
                    <a:bodyPr/>
                    <a:lstStyle/>
                    <a:p>
                      <a:pPr marL="0" marR="0" algn="ctr" rtl="1">
                        <a:lnSpc>
                          <a:spcPct val="107000"/>
                        </a:lnSpc>
                        <a:spcBef>
                          <a:spcPts val="0"/>
                        </a:spcBef>
                        <a:spcAft>
                          <a:spcPts val="0"/>
                        </a:spcAft>
                      </a:pPr>
                      <a:r>
                        <a:rPr lang="ar-SA" sz="1800">
                          <a:effectLst/>
                        </a:rPr>
                        <a:t>هزینه کار مستقیم در دوره جاری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0">
                <a:tc rowSpan="2" gridSpan="5">
                  <a:txBody>
                    <a:bodyPr/>
                    <a:lstStyle/>
                    <a:p>
                      <a:pPr marL="0" marR="0" algn="ctr" rtl="1">
                        <a:lnSpc>
                          <a:spcPct val="107000"/>
                        </a:lnSpc>
                        <a:spcBef>
                          <a:spcPts val="0"/>
                        </a:spcBef>
                        <a:spcAft>
                          <a:spcPts val="0"/>
                        </a:spcAft>
                      </a:pPr>
                      <a:r>
                        <a:rPr lang="en-US" sz="1800">
                          <a:effectLst/>
                        </a:rPr>
                        <a:t>    =</a:t>
                      </a:r>
                      <a:r>
                        <a:rPr lang="ar-SA" sz="1800">
                          <a:effectLst/>
                        </a:rPr>
                        <a:t>قیمت تمام شده یک واحد کار  مستقیم</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0">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a:txBody>
                    <a:bodyPr/>
                    <a:lstStyle/>
                    <a:p>
                      <a:pPr marL="0" marR="0" algn="ctr" rtl="1">
                        <a:lnSpc>
                          <a:spcPct val="107000"/>
                        </a:lnSpc>
                        <a:spcBef>
                          <a:spcPts val="0"/>
                        </a:spcBef>
                        <a:spcAft>
                          <a:spcPts val="0"/>
                        </a:spcAft>
                      </a:pPr>
                      <a:r>
                        <a:rPr lang="ar-SA" sz="1800" dirty="0">
                          <a:effectLst/>
                        </a:rPr>
                        <a:t>معادل آحاد تکمیل شده از لحاظ کار مستقیم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266700">
                <a:tc>
                  <a:txBody>
                    <a:bodyPr/>
                    <a:lstStyle/>
                    <a:p>
                      <a:pPr algn="l">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pPr>
                      <a:endParaRPr lang="en-US" sz="1800" dirty="0">
                        <a:effectLst/>
                        <a:latin typeface="Calibri" panose="020F0502020204030204" pitchFamily="34" charset="0"/>
                        <a:cs typeface="Arial" panose="020B0604020202020204" pitchFamily="34"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10003"/>
                  </a:ext>
                </a:extLst>
              </a:tr>
            </a:tbl>
          </a:graphicData>
        </a:graphic>
      </p:graphicFrame>
      <p:cxnSp>
        <p:nvCxnSpPr>
          <p:cNvPr id="7" name="Straight Connector 6"/>
          <p:cNvCxnSpPr>
            <a:stCxn id="5" idx="3"/>
          </p:cNvCxnSpPr>
          <p:nvPr/>
        </p:nvCxnSpPr>
        <p:spPr>
          <a:xfrm flipH="1">
            <a:off x="5823285" y="3070655"/>
            <a:ext cx="4226568" cy="9429"/>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3279425374"/>
              </p:ext>
            </p:extLst>
          </p:nvPr>
        </p:nvGraphicFramePr>
        <p:xfrm>
          <a:off x="646112" y="3688556"/>
          <a:ext cx="9403740" cy="1173988"/>
        </p:xfrm>
        <a:graphic>
          <a:graphicData uri="http://schemas.openxmlformats.org/drawingml/2006/table">
            <a:tbl>
              <a:tblPr firstRow="1" firstCol="1" bandRow="1">
                <a:tableStyleId>{2D5ABB26-0587-4C30-8999-92F81FD0307C}</a:tableStyleId>
              </a:tblPr>
              <a:tblGrid>
                <a:gridCol w="3134580">
                  <a:extLst>
                    <a:ext uri="{9D8B030D-6E8A-4147-A177-3AD203B41FA5}">
                      <a16:colId xmlns:a16="http://schemas.microsoft.com/office/drawing/2014/main" val="20000"/>
                    </a:ext>
                  </a:extLst>
                </a:gridCol>
                <a:gridCol w="626916">
                  <a:extLst>
                    <a:ext uri="{9D8B030D-6E8A-4147-A177-3AD203B41FA5}">
                      <a16:colId xmlns:a16="http://schemas.microsoft.com/office/drawing/2014/main" val="20001"/>
                    </a:ext>
                  </a:extLst>
                </a:gridCol>
                <a:gridCol w="626916">
                  <a:extLst>
                    <a:ext uri="{9D8B030D-6E8A-4147-A177-3AD203B41FA5}">
                      <a16:colId xmlns:a16="http://schemas.microsoft.com/office/drawing/2014/main" val="20002"/>
                    </a:ext>
                  </a:extLst>
                </a:gridCol>
                <a:gridCol w="626916">
                  <a:extLst>
                    <a:ext uri="{9D8B030D-6E8A-4147-A177-3AD203B41FA5}">
                      <a16:colId xmlns:a16="http://schemas.microsoft.com/office/drawing/2014/main" val="20003"/>
                    </a:ext>
                  </a:extLst>
                </a:gridCol>
                <a:gridCol w="482686">
                  <a:extLst>
                    <a:ext uri="{9D8B030D-6E8A-4147-A177-3AD203B41FA5}">
                      <a16:colId xmlns:a16="http://schemas.microsoft.com/office/drawing/2014/main" val="20004"/>
                    </a:ext>
                  </a:extLst>
                </a:gridCol>
                <a:gridCol w="3737811">
                  <a:extLst>
                    <a:ext uri="{9D8B030D-6E8A-4147-A177-3AD203B41FA5}">
                      <a16:colId xmlns:a16="http://schemas.microsoft.com/office/drawing/2014/main" val="20005"/>
                    </a:ext>
                  </a:extLst>
                </a:gridCol>
                <a:gridCol w="167915">
                  <a:extLst>
                    <a:ext uri="{9D8B030D-6E8A-4147-A177-3AD203B41FA5}">
                      <a16:colId xmlns:a16="http://schemas.microsoft.com/office/drawing/2014/main" val="20006"/>
                    </a:ext>
                  </a:extLst>
                </a:gridCol>
              </a:tblGrid>
              <a:tr h="266700">
                <a:tc>
                  <a:txBody>
                    <a:bodyPr/>
                    <a:lstStyle/>
                    <a:p>
                      <a:pPr algn="l">
                        <a:lnSpc>
                          <a:spcPct val="107000"/>
                        </a:lnSpc>
                      </a:pPr>
                      <a:endParaRPr lang="en-US" sz="1800" dirty="0">
                        <a:effectLst/>
                        <a:latin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ctr"/>
                </a:tc>
                <a:tc rowSpan="2">
                  <a:txBody>
                    <a:bodyPr/>
                    <a:lstStyle/>
                    <a:p>
                      <a:pPr marL="0" marR="0" algn="ctr" rtl="1">
                        <a:lnSpc>
                          <a:spcPct val="107000"/>
                        </a:lnSpc>
                        <a:spcBef>
                          <a:spcPts val="0"/>
                        </a:spcBef>
                        <a:spcAft>
                          <a:spcPts val="0"/>
                        </a:spcAft>
                      </a:pPr>
                      <a:r>
                        <a:rPr lang="ar-SA" sz="1800" dirty="0">
                          <a:effectLst/>
                        </a:rPr>
                        <a:t>هزینه مواد مستقیم در دوره جاری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pPr>
                      <a:endParaRPr lang="en-US" sz="1800" dirty="0">
                        <a:effectLst/>
                        <a:latin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0000"/>
                  </a:ext>
                </a:extLst>
              </a:tr>
              <a:tr h="200025">
                <a:tc rowSpan="2" gridSpan="5">
                  <a:txBody>
                    <a:bodyPr/>
                    <a:lstStyle/>
                    <a:p>
                      <a:pPr marL="0" marR="0" algn="ctr" rtl="1">
                        <a:lnSpc>
                          <a:spcPct val="107000"/>
                        </a:lnSpc>
                        <a:spcBef>
                          <a:spcPts val="0"/>
                        </a:spcBef>
                        <a:spcAft>
                          <a:spcPts val="0"/>
                        </a:spcAft>
                      </a:pPr>
                      <a:r>
                        <a:rPr lang="ar-SA" sz="1800" dirty="0">
                          <a:effectLst/>
                        </a:rPr>
                        <a:t> =   قیمت تمام شده یک واحد مواد مستقیم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a:txBody>
                    <a:bodyPr/>
                    <a:lstStyle/>
                    <a:p>
                      <a:pPr algn="l">
                        <a:lnSpc>
                          <a:spcPct val="107000"/>
                        </a:lnSpc>
                      </a:pPr>
                      <a:endParaRPr lang="en-US" sz="1800" dirty="0">
                        <a:effectLst/>
                        <a:latin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0001"/>
                  </a:ext>
                </a:extLst>
              </a:tr>
              <a:tr h="190500">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a:txBody>
                    <a:bodyPr/>
                    <a:lstStyle/>
                    <a:p>
                      <a:pPr marL="0" marR="0" algn="ctr" rtl="1">
                        <a:lnSpc>
                          <a:spcPct val="107000"/>
                        </a:lnSpc>
                        <a:spcBef>
                          <a:spcPts val="0"/>
                        </a:spcBef>
                        <a:spcAft>
                          <a:spcPts val="0"/>
                        </a:spcAft>
                      </a:pPr>
                      <a:r>
                        <a:rPr lang="ar-SA" sz="1800" dirty="0">
                          <a:effectLst/>
                        </a:rPr>
                        <a:t>معادل آحاد تکمیل شده از لحاظ مواد مستقیم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pPr>
                      <a:endParaRPr lang="en-US" sz="1800" dirty="0">
                        <a:effectLst/>
                        <a:latin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0002"/>
                  </a:ext>
                </a:extLst>
              </a:tr>
              <a:tr h="266700">
                <a:tc>
                  <a:txBody>
                    <a:bodyPr/>
                    <a:lstStyle/>
                    <a:p>
                      <a:pPr algn="l">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ctr"/>
                </a:tc>
                <a:tc vMerge="1">
                  <a:txBody>
                    <a:bodyPr/>
                    <a:lstStyle/>
                    <a:p>
                      <a:endParaRPr lang="en-US"/>
                    </a:p>
                  </a:txBody>
                  <a:tcPr/>
                </a:tc>
                <a:tc>
                  <a:txBody>
                    <a:bodyPr/>
                    <a:lstStyle/>
                    <a:p>
                      <a:pPr algn="l">
                        <a:lnSpc>
                          <a:spcPct val="107000"/>
                        </a:lnSpc>
                      </a:pPr>
                      <a:endParaRPr lang="en-US" sz="1800" dirty="0">
                        <a:effectLst/>
                        <a:latin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0003"/>
                  </a:ext>
                </a:extLst>
              </a:tr>
            </a:tbl>
          </a:graphicData>
        </a:graphic>
      </p:graphicFrame>
      <p:cxnSp>
        <p:nvCxnSpPr>
          <p:cNvPr id="14" name="Straight Connector 13"/>
          <p:cNvCxnSpPr>
            <a:stCxn id="12" idx="3"/>
          </p:cNvCxnSpPr>
          <p:nvPr/>
        </p:nvCxnSpPr>
        <p:spPr>
          <a:xfrm flipH="1">
            <a:off x="5823285" y="4275550"/>
            <a:ext cx="4226567" cy="23734"/>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3179704576"/>
              </p:ext>
            </p:extLst>
          </p:nvPr>
        </p:nvGraphicFramePr>
        <p:xfrm>
          <a:off x="1103312" y="4957011"/>
          <a:ext cx="8951592" cy="1091894"/>
        </p:xfrm>
        <a:graphic>
          <a:graphicData uri="http://schemas.openxmlformats.org/drawingml/2006/table">
            <a:tbl>
              <a:tblPr firstRow="1" firstCol="1" bandRow="1">
                <a:tableStyleId>{2D5ABB26-0587-4C30-8999-92F81FD0307C}</a:tableStyleId>
              </a:tblPr>
              <a:tblGrid>
                <a:gridCol w="3195192">
                  <a:extLst>
                    <a:ext uri="{9D8B030D-6E8A-4147-A177-3AD203B41FA5}">
                      <a16:colId xmlns:a16="http://schemas.microsoft.com/office/drawing/2014/main" val="20000"/>
                    </a:ext>
                  </a:extLst>
                </a:gridCol>
                <a:gridCol w="639039">
                  <a:extLst>
                    <a:ext uri="{9D8B030D-6E8A-4147-A177-3AD203B41FA5}">
                      <a16:colId xmlns:a16="http://schemas.microsoft.com/office/drawing/2014/main" val="20001"/>
                    </a:ext>
                  </a:extLst>
                </a:gridCol>
                <a:gridCol w="639039">
                  <a:extLst>
                    <a:ext uri="{9D8B030D-6E8A-4147-A177-3AD203B41FA5}">
                      <a16:colId xmlns:a16="http://schemas.microsoft.com/office/drawing/2014/main" val="20002"/>
                    </a:ext>
                  </a:extLst>
                </a:gridCol>
                <a:gridCol w="639039">
                  <a:extLst>
                    <a:ext uri="{9D8B030D-6E8A-4147-A177-3AD203B41FA5}">
                      <a16:colId xmlns:a16="http://schemas.microsoft.com/office/drawing/2014/main" val="20003"/>
                    </a:ext>
                  </a:extLst>
                </a:gridCol>
                <a:gridCol w="93980">
                  <a:extLst>
                    <a:ext uri="{9D8B030D-6E8A-4147-A177-3AD203B41FA5}">
                      <a16:colId xmlns:a16="http://schemas.microsoft.com/office/drawing/2014/main" val="20004"/>
                    </a:ext>
                  </a:extLst>
                </a:gridCol>
                <a:gridCol w="460169">
                  <a:extLst>
                    <a:ext uri="{9D8B030D-6E8A-4147-A177-3AD203B41FA5}">
                      <a16:colId xmlns:a16="http://schemas.microsoft.com/office/drawing/2014/main" val="20005"/>
                    </a:ext>
                  </a:extLst>
                </a:gridCol>
                <a:gridCol w="3285134">
                  <a:extLst>
                    <a:ext uri="{9D8B030D-6E8A-4147-A177-3AD203B41FA5}">
                      <a16:colId xmlns:a16="http://schemas.microsoft.com/office/drawing/2014/main" val="20006"/>
                    </a:ext>
                  </a:extLst>
                </a:gridCol>
              </a:tblGrid>
              <a:tr h="391734">
                <a:tc>
                  <a:txBody>
                    <a:bodyPr/>
                    <a:lstStyle/>
                    <a:p>
                      <a:pPr>
                        <a:lnSpc>
                          <a:spcPct val="107000"/>
                        </a:lnSpc>
                      </a:pPr>
                      <a:endParaRPr lang="en-US" sz="1800" dirty="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pPr>
                      <a:endParaRPr lang="en-US" sz="1800" dirty="0">
                        <a:effectLst/>
                        <a:latin typeface="Calibri" panose="020F0502020204030204" pitchFamily="34" charset="0"/>
                        <a:cs typeface="Arial" panose="020B0604020202020204" pitchFamily="34" charset="0"/>
                      </a:endParaRPr>
                    </a:p>
                  </a:txBody>
                  <a:tcPr marL="68580" marR="68580" marT="0" marB="0" anchor="ctr"/>
                </a:tc>
                <a:tc gridSpan="2">
                  <a:txBody>
                    <a:bodyPr/>
                    <a:lstStyle/>
                    <a:p>
                      <a:pPr>
                        <a:lnSpc>
                          <a:spcPct val="107000"/>
                        </a:lnSpc>
                      </a:pPr>
                      <a:endParaRPr lang="en-US" sz="1800" dirty="0">
                        <a:effectLst/>
                        <a:latin typeface="Calibri" panose="020F0502020204030204" pitchFamily="34" charset="0"/>
                        <a:cs typeface="Arial" panose="020B0604020202020204" pitchFamily="34" charset="0"/>
                      </a:endParaRPr>
                    </a:p>
                  </a:txBody>
                  <a:tcPr marL="68580" marR="68580" marT="0" marB="0" anchor="ctr"/>
                </a:tc>
                <a:tc hMerge="1">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ctr"/>
                </a:tc>
                <a:tc>
                  <a:txBody>
                    <a:bodyPr/>
                    <a:lstStyle/>
                    <a:p>
                      <a:endParaRPr lang="en-US"/>
                    </a:p>
                  </a:txBody>
                  <a:tcPr marL="68580" marR="68580" marT="0" marB="0" anchor="ctr"/>
                </a:tc>
                <a:tc rowSpan="2">
                  <a:txBody>
                    <a:bodyPr/>
                    <a:lstStyle/>
                    <a:p>
                      <a:pPr marL="0" marR="0" algn="ctr" rtl="1">
                        <a:lnSpc>
                          <a:spcPct val="107000"/>
                        </a:lnSpc>
                        <a:spcBef>
                          <a:spcPts val="0"/>
                        </a:spcBef>
                        <a:spcAft>
                          <a:spcPts val="0"/>
                        </a:spcAft>
                      </a:pPr>
                      <a:r>
                        <a:rPr lang="ar-SA" sz="1800">
                          <a:effectLst/>
                        </a:rPr>
                        <a:t>هزینه سربار کارخانه  در دوره جاری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145213">
                <a:tc rowSpan="2" gridSpan="6">
                  <a:txBody>
                    <a:bodyPr/>
                    <a:lstStyle/>
                    <a:p>
                      <a:pPr marL="0" marR="0" algn="ctr" rtl="1">
                        <a:lnSpc>
                          <a:spcPct val="107000"/>
                        </a:lnSpc>
                        <a:spcBef>
                          <a:spcPts val="0"/>
                        </a:spcBef>
                        <a:spcAft>
                          <a:spcPts val="0"/>
                        </a:spcAft>
                      </a:pPr>
                      <a:r>
                        <a:rPr lang="en-US" sz="1800">
                          <a:effectLst/>
                        </a:rPr>
                        <a:t>     =</a:t>
                      </a:r>
                      <a:r>
                        <a:rPr lang="ar-SA" sz="1800">
                          <a:effectLst/>
                        </a:rPr>
                        <a:t>قیمت تمام شده یک واحد سربار کارخانه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0">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a:txBody>
                    <a:bodyPr/>
                    <a:lstStyle/>
                    <a:p>
                      <a:pPr marL="0" marR="0" algn="ctr" rtl="1">
                        <a:lnSpc>
                          <a:spcPct val="107000"/>
                        </a:lnSpc>
                        <a:spcBef>
                          <a:spcPts val="0"/>
                        </a:spcBef>
                        <a:spcAft>
                          <a:spcPts val="0"/>
                        </a:spcAft>
                      </a:pPr>
                      <a:r>
                        <a:rPr lang="ar-SA" sz="1800" dirty="0">
                          <a:effectLst/>
                        </a:rPr>
                        <a:t>معادل آحاد تکمیل شده از سربار کارخانه </a:t>
                      </a:r>
                      <a:endParaRPr lang="en-US" sz="1800" dirty="0">
                        <a:effectLst/>
                      </a:endParaRPr>
                    </a:p>
                  </a:txBody>
                  <a:tcPr marL="68580" marR="68580" marT="0" marB="0" anchor="ctr"/>
                </a:tc>
                <a:extLst>
                  <a:ext uri="{0D108BD9-81ED-4DB2-BD59-A6C34878D82A}">
                    <a16:rowId xmlns:a16="http://schemas.microsoft.com/office/drawing/2014/main" val="10002"/>
                  </a:ext>
                </a:extLst>
              </a:tr>
              <a:tr h="406663">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0" marB="0" anchor="ctr"/>
                </a:tc>
                <a:tc gridSpan="2">
                  <a:txBody>
                    <a:bodyPr/>
                    <a:lstStyle/>
                    <a:p>
                      <a:pPr>
                        <a:lnSpc>
                          <a:spcPct val="107000"/>
                        </a:lnSpc>
                      </a:pPr>
                      <a:endParaRPr lang="en-US" sz="1800" dirty="0">
                        <a:effectLst/>
                        <a:latin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bl>
          </a:graphicData>
        </a:graphic>
      </p:graphicFrame>
      <p:cxnSp>
        <p:nvCxnSpPr>
          <p:cNvPr id="19" name="Straight Connector 18"/>
          <p:cNvCxnSpPr/>
          <p:nvPr/>
        </p:nvCxnSpPr>
        <p:spPr>
          <a:xfrm flipH="1">
            <a:off x="5967663" y="5502958"/>
            <a:ext cx="408218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2387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a:cs typeface="B Zar" panose="00000400000000000000" pitchFamily="2" charset="-78"/>
              </a:rPr>
              <a:t>مراحل تهیه </a:t>
            </a:r>
            <a:r>
              <a:rPr lang="fa-IR" sz="3200" dirty="0">
                <a:cs typeface="B Zar" panose="00000400000000000000" pitchFamily="2" charset="-78"/>
              </a:rPr>
              <a:t>گزارش هزینه تولید</a:t>
            </a:r>
            <a:endParaRPr lang="en-US" sz="3200" dirty="0">
              <a:cs typeface="B Zar" panose="00000400000000000000" pitchFamily="2" charset="-78"/>
            </a:endParaRPr>
          </a:p>
        </p:txBody>
      </p:sp>
      <p:sp>
        <p:nvSpPr>
          <p:cNvPr id="3" name="Content Placeholder 2"/>
          <p:cNvSpPr>
            <a:spLocks noGrp="1"/>
          </p:cNvSpPr>
          <p:nvPr>
            <p:ph idx="1"/>
          </p:nvPr>
        </p:nvSpPr>
        <p:spPr/>
        <p:txBody>
          <a:bodyPr/>
          <a:lstStyle/>
          <a:p>
            <a:pPr marL="274320" algn="r" rtl="1"/>
            <a:r>
              <a:rPr lang="fa-IR" sz="2400" dirty="0">
                <a:cs typeface="B Nazanin" panose="00000400000000000000" pitchFamily="2" charset="-78"/>
              </a:rPr>
              <a:t>تهیه جدول مقدار تولید</a:t>
            </a:r>
          </a:p>
          <a:p>
            <a:pPr marL="274320" algn="r" rtl="1"/>
            <a:r>
              <a:rPr lang="fa-IR" sz="2400" dirty="0">
                <a:cs typeface="B Nazanin" panose="00000400000000000000" pitchFamily="2" charset="-78"/>
              </a:rPr>
              <a:t>محاسبه مقدار تولید بر حسب معادل آحاد تکمیل شده</a:t>
            </a:r>
          </a:p>
          <a:p>
            <a:pPr marL="274320" algn="r" rtl="1"/>
            <a:r>
              <a:rPr lang="fa-IR" sz="2400" dirty="0">
                <a:cs typeface="B Nazanin" panose="00000400000000000000" pitchFamily="2" charset="-78"/>
              </a:rPr>
              <a:t>خلاصه کردن جمع هزینه های قابل تخصیص که شامل قیمت تمام شده موجودی کالای در جریان ساخت اول دوره و هزینه های انجام یافته در طی دوره (مواد مستقیم،کار مستقیم و سربار کارخانه) میباشد.</a:t>
            </a:r>
            <a:endParaRPr lang="en-US" sz="2400" dirty="0">
              <a:cs typeface="B Nazanin" panose="00000400000000000000" pitchFamily="2" charset="-78"/>
            </a:endParaRPr>
          </a:p>
          <a:p>
            <a:pPr marL="274320" algn="r" rtl="1"/>
            <a:r>
              <a:rPr lang="fa-IR" sz="2400" dirty="0">
                <a:cs typeface="B Nazanin" panose="00000400000000000000" pitchFamily="2" charset="-78"/>
              </a:rPr>
              <a:t>محاسبه قیمت تمام شده یک واحد</a:t>
            </a:r>
            <a:endParaRPr lang="en-US" sz="2400" dirty="0">
              <a:cs typeface="B Nazanin" panose="00000400000000000000" pitchFamily="2" charset="-78"/>
            </a:endParaRPr>
          </a:p>
          <a:p>
            <a:pPr marL="274320" algn="r" rtl="1"/>
            <a:r>
              <a:rPr lang="fa-IR" sz="2400" dirty="0">
                <a:cs typeface="B Nazanin" panose="00000400000000000000" pitchFamily="2" charset="-78"/>
              </a:rPr>
              <a:t>محاسبه قیمت تمام شده واحد های تکمیل شده و قیمت تمام شده موجودی کالای در جریان ساخت پایان دوره.</a:t>
            </a:r>
            <a:endParaRPr lang="en-US" sz="2400" dirty="0">
              <a:cs typeface="B Nazanin" panose="00000400000000000000" pitchFamily="2" charset="-78"/>
            </a:endParaRPr>
          </a:p>
          <a:p>
            <a:pPr marL="274320" algn="r" rtl="1"/>
            <a:endParaRPr lang="en-US" dirty="0">
              <a:cs typeface="B Nazanin" panose="00000400000000000000" pitchFamily="2" charset="-78"/>
            </a:endParaRPr>
          </a:p>
        </p:txBody>
      </p:sp>
    </p:spTree>
    <p:extLst>
      <p:ext uri="{BB962C8B-B14F-4D97-AF65-F5344CB8AC3E}">
        <p14:creationId xmlns:p14="http://schemas.microsoft.com/office/powerpoint/2010/main" val="3879598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26903"/>
          </a:xfrm>
        </p:spPr>
        <p:txBody>
          <a:bodyPr/>
          <a:lstStyle/>
          <a:p>
            <a:pPr algn="r" rtl="1"/>
            <a:r>
              <a:rPr lang="fa-IR" sz="3200" dirty="0">
                <a:effectLst>
                  <a:outerShdw blurRad="38100" dist="19050" dir="2700000" algn="tl">
                    <a:schemeClr val="dk1">
                      <a:alpha val="40000"/>
                    </a:schemeClr>
                  </a:outerShdw>
                </a:effectLst>
                <a:cs typeface="B Zar" panose="00000400000000000000" pitchFamily="2" charset="-78"/>
              </a:rPr>
              <a:t>در دایره اول قیمت تمام شده یک واحد بقرار زیر محاسبه می گردد :</a:t>
            </a:r>
            <a:endParaRPr lang="en-US" sz="3200" dirty="0">
              <a:cs typeface="B Zar" panose="00000400000000000000" pitchFamily="2" charset="-78"/>
            </a:endParaRPr>
          </a:p>
        </p:txBody>
      </p:sp>
      <p:sp>
        <p:nvSpPr>
          <p:cNvPr id="3" name="Content Placeholder 2"/>
          <p:cNvSpPr>
            <a:spLocks noGrp="1"/>
          </p:cNvSpPr>
          <p:nvPr>
            <p:ph idx="1"/>
          </p:nvPr>
        </p:nvSpPr>
        <p:spPr>
          <a:xfrm>
            <a:off x="1103312" y="3352799"/>
            <a:ext cx="8946541" cy="3237781"/>
          </a:xfrm>
        </p:spPr>
        <p:txBody>
          <a:bodyPr>
            <a:normAutofit fontScale="92500"/>
          </a:bodyPr>
          <a:lstStyle/>
          <a:p>
            <a:pPr marL="0" indent="0" algn="r" rtl="1">
              <a:buNone/>
            </a:pPr>
            <a:r>
              <a:rPr lang="ar-SA" sz="2400" dirty="0">
                <a:effectLst>
                  <a:outerShdw blurRad="38100" dist="19050" dir="2700000" algn="tl">
                    <a:schemeClr val="dk1">
                      <a:alpha val="40000"/>
                    </a:schemeClr>
                  </a:outerShdw>
                </a:effectLst>
                <a:cs typeface="B Nazanin" panose="00000400000000000000" pitchFamily="2" charset="-78"/>
              </a:rPr>
              <a:t>معادل آحاد تکمیل شده در روش اولین صادره</a:t>
            </a:r>
            <a:r>
              <a:rPr lang="fa-IR" sz="2400" dirty="0">
                <a:effectLst>
                  <a:outerShdw blurRad="38100" dist="19050" dir="2700000" algn="tl">
                    <a:schemeClr val="dk1">
                      <a:alpha val="40000"/>
                    </a:schemeClr>
                  </a:outerShdw>
                </a:effectLst>
                <a:cs typeface="B Nazanin" panose="00000400000000000000" pitchFamily="2" charset="-78"/>
              </a:rPr>
              <a:t> از</a:t>
            </a:r>
            <a:r>
              <a:rPr lang="ar-SA" sz="2400" dirty="0">
                <a:effectLst>
                  <a:outerShdw blurRad="38100" dist="19050" dir="2700000" algn="tl">
                    <a:schemeClr val="dk1">
                      <a:alpha val="40000"/>
                    </a:schemeClr>
                  </a:outerShdw>
                </a:effectLst>
                <a:cs typeface="B Nazanin" panose="00000400000000000000" pitchFamily="2" charset="-78"/>
              </a:rPr>
              <a:t> اوالین وارده با استفاده از فرمول زیردست می</a:t>
            </a:r>
            <a:r>
              <a:rPr lang="fa-IR" sz="2400" dirty="0">
                <a:effectLst>
                  <a:outerShdw blurRad="38100" dist="19050" dir="2700000" algn="tl">
                    <a:schemeClr val="dk1">
                      <a:alpha val="40000"/>
                    </a:schemeClr>
                  </a:outerShdw>
                </a:effectLst>
                <a:cs typeface="B Nazanin" panose="00000400000000000000" pitchFamily="2" charset="-78"/>
              </a:rPr>
              <a:t> </a:t>
            </a:r>
            <a:r>
              <a:rPr lang="ar-SA" sz="2400" dirty="0">
                <a:effectLst>
                  <a:outerShdw blurRad="38100" dist="19050" dir="2700000" algn="tl">
                    <a:schemeClr val="dk1">
                      <a:alpha val="40000"/>
                    </a:schemeClr>
                  </a:outerShdw>
                </a:effectLst>
                <a:cs typeface="B Nazanin" panose="00000400000000000000" pitchFamily="2" charset="-78"/>
              </a:rPr>
              <a:t>آید:</a:t>
            </a:r>
            <a:endParaRPr lang="fa-IR" sz="2400" dirty="0">
              <a:effectLst>
                <a:outerShdw blurRad="38100" dist="19050" dir="2700000" algn="tl">
                  <a:schemeClr val="dk1">
                    <a:alpha val="40000"/>
                  </a:schemeClr>
                </a:outerShdw>
              </a:effectLst>
              <a:cs typeface="B Nazanin" panose="00000400000000000000" pitchFamily="2" charset="-78"/>
            </a:endParaRPr>
          </a:p>
          <a:p>
            <a:pPr marL="0" indent="0" algn="r" rtl="1">
              <a:buNone/>
            </a:pPr>
            <a:endParaRPr lang="fa-IR" sz="2400" dirty="0">
              <a:effectLst>
                <a:outerShdw blurRad="38100" dist="19050" dir="2700000" algn="tl">
                  <a:schemeClr val="dk1">
                    <a:alpha val="40000"/>
                  </a:schemeClr>
                </a:outerShdw>
              </a:effectLst>
              <a:cs typeface="B Nazanin" panose="00000400000000000000" pitchFamily="2" charset="-78"/>
            </a:endParaRPr>
          </a:p>
          <a:p>
            <a:pPr marL="0" indent="0" algn="r" rtl="1">
              <a:buNone/>
            </a:pPr>
            <a:endParaRPr lang="fa-IR" sz="2400" dirty="0">
              <a:effectLst>
                <a:outerShdw blurRad="38100" dist="19050" dir="2700000" algn="tl">
                  <a:schemeClr val="dk1">
                    <a:alpha val="40000"/>
                  </a:schemeClr>
                </a:outerShdw>
              </a:effectLst>
              <a:cs typeface="B Nazanin" panose="00000400000000000000" pitchFamily="2" charset="-78"/>
            </a:endParaRPr>
          </a:p>
          <a:p>
            <a:pPr marL="0" indent="0" algn="r" rtl="1">
              <a:buNone/>
            </a:pPr>
            <a:endParaRPr lang="fa-IR" sz="2400" dirty="0">
              <a:effectLst>
                <a:outerShdw blurRad="38100" dist="19050" dir="2700000" algn="tl">
                  <a:schemeClr val="dk1">
                    <a:alpha val="40000"/>
                  </a:schemeClr>
                </a:outerShdw>
              </a:effectLst>
              <a:cs typeface="B Nazanin" panose="00000400000000000000" pitchFamily="2" charset="-78"/>
            </a:endParaRPr>
          </a:p>
          <a:p>
            <a:pPr marL="0" indent="0" algn="r" rtl="1">
              <a:buNone/>
            </a:pPr>
            <a:endParaRPr lang="fa-IR" sz="2400" dirty="0">
              <a:effectLst>
                <a:outerShdw blurRad="38100" dist="19050" dir="2700000" algn="tl">
                  <a:schemeClr val="dk1">
                    <a:alpha val="40000"/>
                  </a:schemeClr>
                </a:outerShdw>
              </a:effectLst>
              <a:cs typeface="B Nazanin" panose="00000400000000000000" pitchFamily="2" charset="-78"/>
            </a:endParaRPr>
          </a:p>
          <a:p>
            <a:pPr marL="0" indent="0" algn="ctr" rtl="1">
              <a:buNone/>
            </a:pPr>
            <a:endParaRPr lang="fa-IR" sz="2400" dirty="0">
              <a:effectLst>
                <a:outerShdw blurRad="38100" dist="19050" dir="2700000" algn="tl">
                  <a:schemeClr val="dk1">
                    <a:alpha val="40000"/>
                  </a:schemeClr>
                </a:outerShdw>
              </a:effectLst>
              <a:cs typeface="B Nazanin" panose="00000400000000000000" pitchFamily="2" charset="-78"/>
            </a:endParaRPr>
          </a:p>
          <a:p>
            <a:pPr marL="0" indent="0" algn="ctr" rtl="1">
              <a:buNone/>
            </a:pPr>
            <a:r>
              <a:rPr lang="fa-IR" sz="2400" dirty="0">
                <a:effectLst>
                  <a:outerShdw blurRad="38100" dist="19050" dir="2700000" algn="tl">
                    <a:schemeClr val="dk1">
                      <a:alpha val="40000"/>
                    </a:schemeClr>
                  </a:outerShdw>
                </a:effectLst>
                <a:cs typeface="B Nazanin" panose="00000400000000000000" pitchFamily="2" charset="-78"/>
              </a:rPr>
              <a:t>كار انجام يافته در دوره جاري</a:t>
            </a:r>
            <a:endParaRPr lang="en-US" sz="2400" dirty="0">
              <a:cs typeface="B Nazanin" panose="00000400000000000000"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018951083"/>
              </p:ext>
            </p:extLst>
          </p:nvPr>
        </p:nvGraphicFramePr>
        <p:xfrm>
          <a:off x="1103313" y="1379620"/>
          <a:ext cx="8946540" cy="1684421"/>
        </p:xfrm>
        <a:graphic>
          <a:graphicData uri="http://schemas.openxmlformats.org/drawingml/2006/table">
            <a:tbl>
              <a:tblPr firstRow="1" firstCol="1" bandRow="1">
                <a:tableStyleId>{2D5ABB26-0587-4C30-8999-92F81FD0307C}</a:tableStyleId>
              </a:tblPr>
              <a:tblGrid>
                <a:gridCol w="1625381">
                  <a:extLst>
                    <a:ext uri="{9D8B030D-6E8A-4147-A177-3AD203B41FA5}">
                      <a16:colId xmlns:a16="http://schemas.microsoft.com/office/drawing/2014/main" val="20000"/>
                    </a:ext>
                  </a:extLst>
                </a:gridCol>
                <a:gridCol w="812690">
                  <a:extLst>
                    <a:ext uri="{9D8B030D-6E8A-4147-A177-3AD203B41FA5}">
                      <a16:colId xmlns:a16="http://schemas.microsoft.com/office/drawing/2014/main" val="20001"/>
                    </a:ext>
                  </a:extLst>
                </a:gridCol>
                <a:gridCol w="1626373">
                  <a:extLst>
                    <a:ext uri="{9D8B030D-6E8A-4147-A177-3AD203B41FA5}">
                      <a16:colId xmlns:a16="http://schemas.microsoft.com/office/drawing/2014/main" val="20002"/>
                    </a:ext>
                  </a:extLst>
                </a:gridCol>
                <a:gridCol w="813682">
                  <a:extLst>
                    <a:ext uri="{9D8B030D-6E8A-4147-A177-3AD203B41FA5}">
                      <a16:colId xmlns:a16="http://schemas.microsoft.com/office/drawing/2014/main" val="20003"/>
                    </a:ext>
                  </a:extLst>
                </a:gridCol>
                <a:gridCol w="1627366">
                  <a:extLst>
                    <a:ext uri="{9D8B030D-6E8A-4147-A177-3AD203B41FA5}">
                      <a16:colId xmlns:a16="http://schemas.microsoft.com/office/drawing/2014/main" val="20004"/>
                    </a:ext>
                  </a:extLst>
                </a:gridCol>
                <a:gridCol w="813682">
                  <a:extLst>
                    <a:ext uri="{9D8B030D-6E8A-4147-A177-3AD203B41FA5}">
                      <a16:colId xmlns:a16="http://schemas.microsoft.com/office/drawing/2014/main" val="20005"/>
                    </a:ext>
                  </a:extLst>
                </a:gridCol>
                <a:gridCol w="1627366">
                  <a:extLst>
                    <a:ext uri="{9D8B030D-6E8A-4147-A177-3AD203B41FA5}">
                      <a16:colId xmlns:a16="http://schemas.microsoft.com/office/drawing/2014/main" val="20006"/>
                    </a:ext>
                  </a:extLst>
                </a:gridCol>
              </a:tblGrid>
              <a:tr h="1684421">
                <a:tc>
                  <a:txBody>
                    <a:bodyPr/>
                    <a:lstStyle/>
                    <a:p>
                      <a:pPr marL="0" marR="0" algn="ctr">
                        <a:lnSpc>
                          <a:spcPct val="107000"/>
                        </a:lnSpc>
                        <a:spcBef>
                          <a:spcPts val="0"/>
                        </a:spcBef>
                        <a:spcAft>
                          <a:spcPts val="0"/>
                        </a:spcAft>
                      </a:pPr>
                      <a:r>
                        <a:rPr lang="ar-SA" sz="1600" dirty="0">
                          <a:effectLst/>
                          <a:cs typeface="B Nazanin" panose="00000400000000000000" pitchFamily="2" charset="-78"/>
                        </a:rPr>
                        <a:t>قیمت تمام شده یک</a:t>
                      </a:r>
                      <a:r>
                        <a:rPr lang="fa-IR" sz="1600" baseline="0" dirty="0">
                          <a:effectLst/>
                          <a:cs typeface="B Nazanin" panose="00000400000000000000" pitchFamily="2" charset="-78"/>
                        </a:rPr>
                        <a:t> </a:t>
                      </a:r>
                      <a:r>
                        <a:rPr lang="ar-SA" sz="1600" dirty="0">
                          <a:effectLst/>
                          <a:cs typeface="B Nazanin" panose="00000400000000000000" pitchFamily="2" charset="-78"/>
                        </a:rPr>
                        <a:t>واح</a:t>
                      </a:r>
                      <a:r>
                        <a:rPr lang="fa-IR" sz="1600" dirty="0">
                          <a:effectLst/>
                          <a:cs typeface="B Nazanin" panose="00000400000000000000" pitchFamily="2" charset="-78"/>
                        </a:rPr>
                        <a:t>د</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fa-IR" sz="2000" dirty="0">
                          <a:ln>
                            <a:noFill/>
                          </a:ln>
                          <a:effectLst>
                            <a:outerShdw blurRad="38100" dist="19050" dir="2700000" algn="tl">
                              <a:schemeClr val="dk1">
                                <a:alpha val="40000"/>
                              </a:schemeClr>
                            </a:outerShdw>
                          </a:effectLst>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ar-SA" sz="1600" dirty="0">
                          <a:effectLst/>
                          <a:cs typeface="B Nazanin" panose="00000400000000000000" pitchFamily="2" charset="-78"/>
                        </a:rPr>
                        <a:t>قیمت تمام شده یک واحد مواد مستقیم</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fa-IR" sz="2000" dirty="0">
                          <a:ln>
                            <a:noFill/>
                          </a:ln>
                          <a:effectLst>
                            <a:outerShdw blurRad="38100" dist="19050" dir="2700000" algn="tl">
                              <a:schemeClr val="dk1">
                                <a:alpha val="40000"/>
                              </a:schemeClr>
                            </a:outerShdw>
                          </a:effectLst>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ar-SA" sz="1600" dirty="0">
                          <a:effectLst/>
                          <a:cs typeface="B Nazanin" panose="00000400000000000000" pitchFamily="2" charset="-78"/>
                        </a:rPr>
                        <a:t>قیمت تمام شده یک واحد كار مستقیم</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fa-IR" sz="2000" dirty="0">
                          <a:ln>
                            <a:noFill/>
                          </a:ln>
                          <a:effectLst>
                            <a:outerShdw blurRad="38100" dist="19050" dir="2700000" algn="tl">
                              <a:schemeClr val="dk1">
                                <a:alpha val="40000"/>
                              </a:schemeClr>
                            </a:outerShdw>
                          </a:effectLst>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fa-IR" sz="1600" dirty="0">
                          <a:effectLst/>
                          <a:cs typeface="B Nazanin" panose="00000400000000000000" pitchFamily="2" charset="-78"/>
                        </a:rPr>
                        <a:t>قيمت تمام شده يك وا</a:t>
                      </a:r>
                      <a:r>
                        <a:rPr lang="ar-SA" sz="1600" dirty="0">
                          <a:effectLst/>
                          <a:cs typeface="B Nazanin" panose="00000400000000000000" pitchFamily="2" charset="-78"/>
                        </a:rPr>
                        <a:t>ح</a:t>
                      </a:r>
                      <a:r>
                        <a:rPr lang="fa-IR" sz="1600" dirty="0">
                          <a:effectLst/>
                          <a:cs typeface="B Nazanin" panose="00000400000000000000" pitchFamily="2" charset="-78"/>
                        </a:rPr>
                        <a:t>د سربار كارخانه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98951945"/>
              </p:ext>
            </p:extLst>
          </p:nvPr>
        </p:nvGraphicFramePr>
        <p:xfrm>
          <a:off x="874711" y="4274267"/>
          <a:ext cx="9403741" cy="1565530"/>
        </p:xfrm>
        <a:graphic>
          <a:graphicData uri="http://schemas.openxmlformats.org/drawingml/2006/table">
            <a:tbl>
              <a:tblPr firstRow="1" firstCol="1" bandRow="1">
                <a:tableStyleId>{2D5ABB26-0587-4C30-8999-92F81FD0307C}</a:tableStyleId>
              </a:tblPr>
              <a:tblGrid>
                <a:gridCol w="1844329">
                  <a:extLst>
                    <a:ext uri="{9D8B030D-6E8A-4147-A177-3AD203B41FA5}">
                      <a16:colId xmlns:a16="http://schemas.microsoft.com/office/drawing/2014/main" val="20000"/>
                    </a:ext>
                  </a:extLst>
                </a:gridCol>
                <a:gridCol w="722790">
                  <a:extLst>
                    <a:ext uri="{9D8B030D-6E8A-4147-A177-3AD203B41FA5}">
                      <a16:colId xmlns:a16="http://schemas.microsoft.com/office/drawing/2014/main" val="20001"/>
                    </a:ext>
                  </a:extLst>
                </a:gridCol>
                <a:gridCol w="1472662">
                  <a:extLst>
                    <a:ext uri="{9D8B030D-6E8A-4147-A177-3AD203B41FA5}">
                      <a16:colId xmlns:a16="http://schemas.microsoft.com/office/drawing/2014/main" val="20002"/>
                    </a:ext>
                  </a:extLst>
                </a:gridCol>
                <a:gridCol w="723723">
                  <a:extLst>
                    <a:ext uri="{9D8B030D-6E8A-4147-A177-3AD203B41FA5}">
                      <a16:colId xmlns:a16="http://schemas.microsoft.com/office/drawing/2014/main" val="20003"/>
                    </a:ext>
                  </a:extLst>
                </a:gridCol>
                <a:gridCol w="1958257">
                  <a:extLst>
                    <a:ext uri="{9D8B030D-6E8A-4147-A177-3AD203B41FA5}">
                      <a16:colId xmlns:a16="http://schemas.microsoft.com/office/drawing/2014/main" val="20004"/>
                    </a:ext>
                  </a:extLst>
                </a:gridCol>
                <a:gridCol w="723723">
                  <a:extLst>
                    <a:ext uri="{9D8B030D-6E8A-4147-A177-3AD203B41FA5}">
                      <a16:colId xmlns:a16="http://schemas.microsoft.com/office/drawing/2014/main" val="20005"/>
                    </a:ext>
                  </a:extLst>
                </a:gridCol>
                <a:gridCol w="1958257">
                  <a:extLst>
                    <a:ext uri="{9D8B030D-6E8A-4147-A177-3AD203B41FA5}">
                      <a16:colId xmlns:a16="http://schemas.microsoft.com/office/drawing/2014/main" val="20006"/>
                    </a:ext>
                  </a:extLst>
                </a:gridCol>
              </a:tblGrid>
              <a:tr h="378460">
                <a:tc rowSpan="3">
                  <a:txBody>
                    <a:bodyPr/>
                    <a:lstStyle/>
                    <a:p>
                      <a:pPr marL="0" marR="0" algn="ctr">
                        <a:lnSpc>
                          <a:spcPct val="107000"/>
                        </a:lnSpc>
                        <a:spcBef>
                          <a:spcPts val="0"/>
                        </a:spcBef>
                        <a:spcAft>
                          <a:spcPts val="0"/>
                        </a:spcAft>
                      </a:pPr>
                      <a:r>
                        <a:rPr lang="fa-IR" sz="1600" dirty="0">
                          <a:effectLst/>
                        </a:rPr>
                        <a:t>معادل آحاد</a:t>
                      </a:r>
                      <a:endParaRPr lang="en-US" sz="1600" dirty="0">
                        <a:effectLst/>
                      </a:endParaRPr>
                    </a:p>
                    <a:p>
                      <a:pPr marL="0" marR="0" algn="ctr">
                        <a:lnSpc>
                          <a:spcPct val="107000"/>
                        </a:lnSpc>
                        <a:spcBef>
                          <a:spcPts val="0"/>
                        </a:spcBef>
                        <a:spcAft>
                          <a:spcPts val="0"/>
                        </a:spcAft>
                      </a:pPr>
                      <a:r>
                        <a:rPr lang="fa-IR" sz="1600" dirty="0">
                          <a:effectLst/>
                        </a:rPr>
                        <a:t>تكميل شده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rowSpan="3">
                  <a:txBody>
                    <a:bodyPr/>
                    <a:lstStyle/>
                    <a:p>
                      <a:pPr marL="0" marR="0" algn="ctr" rtl="1">
                        <a:lnSpc>
                          <a:spcPct val="107000"/>
                        </a:lnSpc>
                        <a:spcBef>
                          <a:spcPts val="0"/>
                        </a:spcBef>
                        <a:spcAft>
                          <a:spcPts val="0"/>
                        </a:spcAft>
                      </a:pPr>
                      <a:r>
                        <a:rPr lang="fa-IR" sz="1600">
                          <a:effectLst/>
                        </a:rPr>
                        <a:t>=</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fa-IR" sz="1600" dirty="0">
                          <a:effectLst/>
                        </a:rPr>
                        <a:t>موجودي كالاي در جريان ساخت اول دوره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rowSpan="3">
                  <a:txBody>
                    <a:bodyPr/>
                    <a:lstStyle/>
                    <a:p>
                      <a:pPr marL="0" marR="0" algn="ctr" rtl="1">
                        <a:lnSpc>
                          <a:spcPct val="107000"/>
                        </a:lnSpc>
                        <a:spcBef>
                          <a:spcPts val="0"/>
                        </a:spcBef>
                        <a:spcAft>
                          <a:spcPts val="0"/>
                        </a:spcAft>
                      </a:pPr>
                      <a:r>
                        <a:rPr lang="fa-IR" sz="1600">
                          <a:effectLst/>
                        </a:rPr>
                        <a:t>+</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fa-IR" sz="1600" dirty="0">
                          <a:effectLst/>
                        </a:rPr>
                        <a:t>واحد هايي كه طي دوره شروع و تكميل شده اند</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rowSpan="3">
                  <a:txBody>
                    <a:bodyPr/>
                    <a:lstStyle/>
                    <a:p>
                      <a:pPr marL="0" marR="0" algn="ctr" rtl="1">
                        <a:lnSpc>
                          <a:spcPct val="107000"/>
                        </a:lnSpc>
                        <a:spcBef>
                          <a:spcPts val="0"/>
                        </a:spcBef>
                        <a:spcAft>
                          <a:spcPts val="0"/>
                        </a:spcAft>
                      </a:pPr>
                      <a:r>
                        <a:rPr lang="fa-IR" sz="1600">
                          <a:effectLst/>
                        </a:rPr>
                        <a:t>+</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fa-IR" sz="1600">
                          <a:effectLst/>
                        </a:rPr>
                        <a:t>موجودي كالاي در جريان ساخت پايان دوره</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0"/>
                  </a:ext>
                </a:extLst>
              </a:tr>
              <a:tr h="0">
                <a:tc vMerge="1">
                  <a:txBody>
                    <a:bodyPr/>
                    <a:lstStyle/>
                    <a:p>
                      <a:endParaRPr lang="en-US"/>
                    </a:p>
                  </a:txBody>
                  <a:tcPr/>
                </a:tc>
                <a:tc vMerge="1">
                  <a:txBody>
                    <a:bodyPr/>
                    <a:lstStyle/>
                    <a:p>
                      <a:endParaRPr lang="en-US"/>
                    </a:p>
                  </a:txBody>
                  <a:tcPr/>
                </a:tc>
                <a:tc>
                  <a:txBody>
                    <a:bodyPr/>
                    <a:lstStyle/>
                    <a:p>
                      <a:pPr marL="0" marR="0" algn="ctr" rtl="1">
                        <a:lnSpc>
                          <a:spcPct val="107000"/>
                        </a:lnSpc>
                        <a:spcBef>
                          <a:spcPts val="0"/>
                        </a:spcBef>
                        <a:spcAft>
                          <a:spcPts val="0"/>
                        </a:spcAft>
                      </a:pPr>
                      <a:r>
                        <a:rPr lang="fa-IR" sz="1600">
                          <a:effectLst/>
                        </a:rPr>
                        <a:t>×</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vMerge="1">
                  <a:txBody>
                    <a:bodyPr/>
                    <a:lstStyle/>
                    <a:p>
                      <a:endParaRPr lang="en-US"/>
                    </a:p>
                  </a:txBody>
                  <a:tcPr/>
                </a:tc>
                <a:tc>
                  <a:txBody>
                    <a:bodyPr/>
                    <a:lstStyle/>
                    <a:p>
                      <a:pPr marL="0" marR="0" algn="ctr" rtl="1">
                        <a:lnSpc>
                          <a:spcPct val="107000"/>
                        </a:lnSpc>
                        <a:spcBef>
                          <a:spcPts val="0"/>
                        </a:spcBef>
                        <a:spcAft>
                          <a:spcPts val="0"/>
                        </a:spcAft>
                      </a:pPr>
                      <a:r>
                        <a:rPr lang="fa-IR" sz="1600" dirty="0">
                          <a:effectLst/>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vMerge="1">
                  <a:txBody>
                    <a:bodyPr/>
                    <a:lstStyle/>
                    <a:p>
                      <a:endParaRPr lang="en-US"/>
                    </a:p>
                  </a:txBody>
                  <a:tcPr/>
                </a:tc>
                <a:tc>
                  <a:txBody>
                    <a:bodyPr/>
                    <a:lstStyle/>
                    <a:p>
                      <a:pPr marL="0" marR="0" algn="ctr" rtl="1">
                        <a:lnSpc>
                          <a:spcPct val="107000"/>
                        </a:lnSpc>
                        <a:spcBef>
                          <a:spcPts val="0"/>
                        </a:spcBef>
                        <a:spcAft>
                          <a:spcPts val="0"/>
                        </a:spcAft>
                      </a:pPr>
                      <a:r>
                        <a:rPr lang="fa-IR" sz="1600">
                          <a:effectLst/>
                        </a:rPr>
                        <a:t>×</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1"/>
                  </a:ext>
                </a:extLst>
              </a:tr>
              <a:tr h="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fa-IR" sz="1600">
                          <a:effectLst/>
                        </a:rPr>
                        <a:t>درصد تكميل شده در دوره جاري</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vMerge="1">
                  <a:txBody>
                    <a:bodyPr/>
                    <a:lstStyle/>
                    <a:p>
                      <a:endParaRPr lang="en-US"/>
                    </a:p>
                  </a:txBody>
                  <a:tcPr/>
                </a:tc>
                <a:tc>
                  <a:txBody>
                    <a:bodyPr/>
                    <a:lstStyle/>
                    <a:p>
                      <a:pPr marL="0" marR="0" algn="ctr" rtl="1">
                        <a:lnSpc>
                          <a:spcPct val="107000"/>
                        </a:lnSpc>
                        <a:spcBef>
                          <a:spcPts val="0"/>
                        </a:spcBef>
                        <a:spcAft>
                          <a:spcPts val="0"/>
                        </a:spcAft>
                      </a:pPr>
                      <a:r>
                        <a:rPr lang="fa-IR" sz="1600">
                          <a:effectLst/>
                        </a:rPr>
                        <a:t>100%</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fa-IR" sz="1600" dirty="0">
                          <a:effectLst/>
                        </a:rPr>
                        <a:t>درصد تكميل</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2"/>
                  </a:ext>
                </a:extLst>
              </a:tr>
            </a:tbl>
          </a:graphicData>
        </a:graphic>
      </p:graphicFrame>
      <p:sp>
        <p:nvSpPr>
          <p:cNvPr id="9" name="Right Brace 8"/>
          <p:cNvSpPr/>
          <p:nvPr/>
        </p:nvSpPr>
        <p:spPr>
          <a:xfrm rot="5400000">
            <a:off x="6765923" y="2575097"/>
            <a:ext cx="313547" cy="6927012"/>
          </a:xfrm>
          <a:prstGeom prst="rightBrace">
            <a:avLst>
              <a:gd name="adj1" fmla="val 8333"/>
              <a:gd name="adj2" fmla="val 6843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19524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0059" y="1171770"/>
            <a:ext cx="8946541" cy="1970442"/>
          </a:xfrm>
        </p:spPr>
        <p:txBody>
          <a:bodyPr>
            <a:normAutofit/>
          </a:bodyPr>
          <a:lstStyle/>
          <a:p>
            <a:pPr marL="0" indent="0" algn="r" rtl="1">
              <a:buNone/>
            </a:pPr>
            <a:r>
              <a:rPr lang="fa-IR" sz="2400" dirty="0">
                <a:cs typeface="B Nazanin" panose="00000400000000000000" pitchFamily="2" charset="-78"/>
              </a:rPr>
              <a:t>معادل آحاد تکمیل شده در روش اولین صادره از اولین وارده فقط مربوط به کار انجام یافته در دوره جاری میباشد. </a:t>
            </a:r>
            <a:endParaRPr lang="en-US" sz="2400" dirty="0">
              <a:cs typeface="B Nazanin" panose="00000400000000000000" pitchFamily="2" charset="-78"/>
            </a:endParaRPr>
          </a:p>
          <a:p>
            <a:pPr marL="0" indent="0" algn="r" rtl="1">
              <a:buNone/>
            </a:pPr>
            <a:r>
              <a:rPr lang="fa-IR" sz="2400" dirty="0">
                <a:cs typeface="B Nazanin" panose="00000400000000000000" pitchFamily="2" charset="-78"/>
              </a:rPr>
              <a:t>قیمت تمام شده واحد های تکمیل شده در روش اولین صادره از اولین وارده از فرمول های صفحه بعد بدست می اید .</a:t>
            </a:r>
            <a:endParaRPr lang="en-US" sz="2400" dirty="0">
              <a:cs typeface="B Nazanin" panose="00000400000000000000" pitchFamily="2" charset="-78"/>
            </a:endParaRPr>
          </a:p>
        </p:txBody>
      </p:sp>
      <p:sp>
        <p:nvSpPr>
          <p:cNvPr id="4" name="Title 1"/>
          <p:cNvSpPr>
            <a:spLocks noGrp="1"/>
          </p:cNvSpPr>
          <p:nvPr>
            <p:ph type="title"/>
          </p:nvPr>
        </p:nvSpPr>
        <p:spPr>
          <a:xfrm>
            <a:off x="840969" y="3561678"/>
            <a:ext cx="9404723" cy="1400530"/>
          </a:xfrm>
        </p:spPr>
        <p:txBody>
          <a:bodyPr/>
          <a:lstStyle/>
          <a:p>
            <a:pPr algn="r" rtl="1"/>
            <a:r>
              <a:rPr lang="fa-IR" sz="3200" dirty="0">
                <a:cs typeface="B Zar" panose="00000400000000000000" pitchFamily="2" charset="-78"/>
              </a:rPr>
              <a:t>از کالای در جریان ساخت اول دوره:</a:t>
            </a:r>
            <a:br>
              <a:rPr lang="en-US" sz="2400" dirty="0">
                <a:cs typeface="B Nazanin" panose="00000400000000000000" pitchFamily="2" charset="-78"/>
              </a:rPr>
            </a:br>
            <a:r>
              <a:rPr lang="fa-IR" sz="2400" dirty="0">
                <a:cs typeface="B Nazanin" panose="00000400000000000000" pitchFamily="2" charset="-78"/>
              </a:rPr>
              <a:t>1.قیمت تمام شده موجودی اول دوره</a:t>
            </a:r>
            <a:br>
              <a:rPr lang="en-US" sz="2400" dirty="0">
                <a:cs typeface="B Nazanin" panose="00000400000000000000" pitchFamily="2" charset="-78"/>
              </a:rPr>
            </a:br>
            <a:r>
              <a:rPr lang="fa-IR" sz="2400" dirty="0">
                <a:cs typeface="B Nazanin" panose="00000400000000000000" pitchFamily="2" charset="-78"/>
              </a:rPr>
              <a:t>2.هزینه های انجام یافته در دوره جاری برای تکمیل موجودی کالای در جریان ساخت اول دوره</a:t>
            </a:r>
            <a:endParaRPr lang="en-US" sz="2400" dirty="0">
              <a:cs typeface="B Nazanin" panose="00000400000000000000" pitchFamily="2" charset="-78"/>
            </a:endParaRPr>
          </a:p>
        </p:txBody>
      </p:sp>
    </p:spTree>
    <p:extLst>
      <p:ext uri="{BB962C8B-B14F-4D97-AF65-F5344CB8AC3E}">
        <p14:creationId xmlns:p14="http://schemas.microsoft.com/office/powerpoint/2010/main" val="1072704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61382709"/>
              </p:ext>
            </p:extLst>
          </p:nvPr>
        </p:nvGraphicFramePr>
        <p:xfrm>
          <a:off x="695988" y="1254732"/>
          <a:ext cx="9404722" cy="1174053"/>
        </p:xfrm>
        <a:graphic>
          <a:graphicData uri="http://schemas.openxmlformats.org/drawingml/2006/table">
            <a:tbl>
              <a:tblPr firstRow="1" firstCol="1" bandRow="1">
                <a:tableStyleId>{2D5ABB26-0587-4C30-8999-92F81FD0307C}</a:tableStyleId>
              </a:tblPr>
              <a:tblGrid>
                <a:gridCol w="9404722">
                  <a:extLst>
                    <a:ext uri="{9D8B030D-6E8A-4147-A177-3AD203B41FA5}">
                      <a16:colId xmlns:a16="http://schemas.microsoft.com/office/drawing/2014/main" val="20000"/>
                    </a:ext>
                  </a:extLst>
                </a:gridCol>
              </a:tblGrid>
              <a:tr h="274320">
                <a:tc>
                  <a:txBody>
                    <a:bodyPr/>
                    <a:lstStyle/>
                    <a:p>
                      <a:pPr marL="0" marR="0" algn="ctr" rtl="1">
                        <a:lnSpc>
                          <a:spcPct val="107000"/>
                        </a:lnSpc>
                        <a:spcBef>
                          <a:spcPts val="0"/>
                        </a:spcBef>
                        <a:spcAft>
                          <a:spcPts val="0"/>
                        </a:spcAft>
                      </a:pPr>
                      <a:r>
                        <a:rPr lang="fa-IR" sz="2400" dirty="0">
                          <a:effectLst/>
                          <a:cs typeface="B Nazanin" panose="00000400000000000000" pitchFamily="2" charset="-78"/>
                        </a:rPr>
                        <a:t>                    واحد های در جریان           درصد تکمیل شده        قیمت تمام شده یك</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0"/>
                  </a:ext>
                </a:extLst>
              </a:tr>
              <a:tr h="274320">
                <a:tc>
                  <a:txBody>
                    <a:bodyPr/>
                    <a:lstStyle/>
                    <a:p>
                      <a:pPr marL="0" marR="0" algn="r">
                        <a:lnSpc>
                          <a:spcPct val="107000"/>
                        </a:lnSpc>
                        <a:spcBef>
                          <a:spcPts val="0"/>
                        </a:spcBef>
                        <a:spcAft>
                          <a:spcPts val="0"/>
                        </a:spcAft>
                      </a:pPr>
                      <a:r>
                        <a:rPr lang="fa-IR" sz="2400" dirty="0">
                          <a:effectLst/>
                          <a:cs typeface="B Nazanin" panose="00000400000000000000" pitchFamily="2" charset="-78"/>
                        </a:rPr>
                        <a:t>مواد مستقیم    =                                  ×                               ×</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1"/>
                  </a:ext>
                </a:extLst>
              </a:tr>
              <a:tr h="274320">
                <a:tc>
                  <a:txBody>
                    <a:bodyPr/>
                    <a:lstStyle/>
                    <a:p>
                      <a:pPr marL="0" marR="0" algn="ctr">
                        <a:lnSpc>
                          <a:spcPct val="107000"/>
                        </a:lnSpc>
                        <a:spcBef>
                          <a:spcPts val="0"/>
                        </a:spcBef>
                        <a:spcAft>
                          <a:spcPts val="0"/>
                        </a:spcAft>
                      </a:pPr>
                      <a:r>
                        <a:rPr lang="fa-IR" sz="2400" dirty="0">
                          <a:effectLst/>
                          <a:cs typeface="B Nazanin" panose="00000400000000000000" pitchFamily="2" charset="-78"/>
                        </a:rPr>
                        <a:t>                   ساخت اول دوره               در دوره جاری                واحد کار مستقیم</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2646173743"/>
              </p:ext>
            </p:extLst>
          </p:nvPr>
        </p:nvGraphicFramePr>
        <p:xfrm>
          <a:off x="695988" y="2802795"/>
          <a:ext cx="9404722" cy="1174053"/>
        </p:xfrm>
        <a:graphic>
          <a:graphicData uri="http://schemas.openxmlformats.org/drawingml/2006/table">
            <a:tbl>
              <a:tblPr firstRow="1" firstCol="1" bandRow="1">
                <a:tableStyleId>{2D5ABB26-0587-4C30-8999-92F81FD0307C}</a:tableStyleId>
              </a:tblPr>
              <a:tblGrid>
                <a:gridCol w="9404722">
                  <a:extLst>
                    <a:ext uri="{9D8B030D-6E8A-4147-A177-3AD203B41FA5}">
                      <a16:colId xmlns:a16="http://schemas.microsoft.com/office/drawing/2014/main" val="20000"/>
                    </a:ext>
                  </a:extLst>
                </a:gridCol>
              </a:tblGrid>
              <a:tr h="274320">
                <a:tc>
                  <a:txBody>
                    <a:bodyPr/>
                    <a:lstStyle/>
                    <a:p>
                      <a:pPr marL="0" marR="0" algn="ctr" rtl="1">
                        <a:lnSpc>
                          <a:spcPct val="107000"/>
                        </a:lnSpc>
                        <a:spcBef>
                          <a:spcPts val="0"/>
                        </a:spcBef>
                        <a:spcAft>
                          <a:spcPts val="0"/>
                        </a:spcAft>
                      </a:pPr>
                      <a:r>
                        <a:rPr lang="fa-IR" sz="2400" dirty="0">
                          <a:effectLst/>
                          <a:cs typeface="B Nazanin" panose="00000400000000000000" pitchFamily="2" charset="-78"/>
                        </a:rPr>
                        <a:t>                    واحد های در جریان           درصد تکمیل شده        قیمت تمام شده یك</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0"/>
                  </a:ext>
                </a:extLst>
              </a:tr>
              <a:tr h="274320">
                <a:tc>
                  <a:txBody>
                    <a:bodyPr/>
                    <a:lstStyle/>
                    <a:p>
                      <a:pPr marL="0" marR="0" algn="r">
                        <a:lnSpc>
                          <a:spcPct val="107000"/>
                        </a:lnSpc>
                        <a:spcBef>
                          <a:spcPts val="0"/>
                        </a:spcBef>
                        <a:spcAft>
                          <a:spcPts val="0"/>
                        </a:spcAft>
                      </a:pPr>
                      <a:r>
                        <a:rPr lang="fa-IR" sz="2400" dirty="0">
                          <a:effectLst/>
                          <a:cs typeface="B Nazanin" panose="00000400000000000000" pitchFamily="2" charset="-78"/>
                        </a:rPr>
                        <a:t>كار مستقیم    =                                   ×                               ×</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1"/>
                  </a:ext>
                </a:extLst>
              </a:tr>
              <a:tr h="274320">
                <a:tc>
                  <a:txBody>
                    <a:bodyPr/>
                    <a:lstStyle/>
                    <a:p>
                      <a:pPr marL="0" marR="0" algn="ctr">
                        <a:lnSpc>
                          <a:spcPct val="107000"/>
                        </a:lnSpc>
                        <a:spcBef>
                          <a:spcPts val="0"/>
                        </a:spcBef>
                        <a:spcAft>
                          <a:spcPts val="0"/>
                        </a:spcAft>
                      </a:pPr>
                      <a:r>
                        <a:rPr lang="fa-IR" sz="2400" dirty="0">
                          <a:effectLst/>
                          <a:cs typeface="B Nazanin" panose="00000400000000000000" pitchFamily="2" charset="-78"/>
                        </a:rPr>
                        <a:t>                   ساخت اول دوره               در دوره جاری                واحد مواد مستقیم</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810094620"/>
              </p:ext>
            </p:extLst>
          </p:nvPr>
        </p:nvGraphicFramePr>
        <p:xfrm>
          <a:off x="695988" y="4350858"/>
          <a:ext cx="9404722" cy="1174053"/>
        </p:xfrm>
        <a:graphic>
          <a:graphicData uri="http://schemas.openxmlformats.org/drawingml/2006/table">
            <a:tbl>
              <a:tblPr firstRow="1" firstCol="1" bandRow="1">
                <a:tableStyleId>{2D5ABB26-0587-4C30-8999-92F81FD0307C}</a:tableStyleId>
              </a:tblPr>
              <a:tblGrid>
                <a:gridCol w="9404722">
                  <a:extLst>
                    <a:ext uri="{9D8B030D-6E8A-4147-A177-3AD203B41FA5}">
                      <a16:colId xmlns:a16="http://schemas.microsoft.com/office/drawing/2014/main" val="20000"/>
                    </a:ext>
                  </a:extLst>
                </a:gridCol>
              </a:tblGrid>
              <a:tr h="0">
                <a:tc>
                  <a:txBody>
                    <a:bodyPr/>
                    <a:lstStyle/>
                    <a:p>
                      <a:pPr marL="0" marR="0" algn="ctr" rtl="1">
                        <a:lnSpc>
                          <a:spcPct val="107000"/>
                        </a:lnSpc>
                        <a:spcBef>
                          <a:spcPts val="0"/>
                        </a:spcBef>
                        <a:spcAft>
                          <a:spcPts val="0"/>
                        </a:spcAft>
                      </a:pPr>
                      <a:r>
                        <a:rPr lang="fa-IR" sz="2400" dirty="0">
                          <a:effectLst/>
                          <a:cs typeface="B Nazanin" panose="00000400000000000000" pitchFamily="2" charset="-78"/>
                        </a:rPr>
                        <a:t>                      واحد های در جریان          درصد تکمیل شده           قیمت تمام شده یك</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0"/>
                  </a:ext>
                </a:extLst>
              </a:tr>
              <a:tr h="274320">
                <a:tc>
                  <a:txBody>
                    <a:bodyPr/>
                    <a:lstStyle/>
                    <a:p>
                      <a:pPr marL="0" marR="0" algn="r">
                        <a:lnSpc>
                          <a:spcPct val="107000"/>
                        </a:lnSpc>
                        <a:spcBef>
                          <a:spcPts val="0"/>
                        </a:spcBef>
                        <a:spcAft>
                          <a:spcPts val="0"/>
                        </a:spcAft>
                      </a:pPr>
                      <a:r>
                        <a:rPr lang="fa-IR" sz="2400" dirty="0">
                          <a:effectLst/>
                          <a:cs typeface="B Nazanin" panose="00000400000000000000" pitchFamily="2" charset="-78"/>
                        </a:rPr>
                        <a:t>سربار</a:t>
                      </a:r>
                      <a:r>
                        <a:rPr lang="fa-IR" sz="2400" baseline="0" dirty="0">
                          <a:effectLst/>
                          <a:cs typeface="B Nazanin" panose="00000400000000000000" pitchFamily="2" charset="-78"/>
                        </a:rPr>
                        <a:t> كارخانه</a:t>
                      </a:r>
                      <a:r>
                        <a:rPr lang="fa-IR" sz="2400" dirty="0">
                          <a:effectLst/>
                          <a:cs typeface="B Nazanin" panose="00000400000000000000" pitchFamily="2" charset="-78"/>
                        </a:rPr>
                        <a:t>    =                                ×                               ×</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1"/>
                  </a:ext>
                </a:extLst>
              </a:tr>
              <a:tr h="274320">
                <a:tc>
                  <a:txBody>
                    <a:bodyPr/>
                    <a:lstStyle/>
                    <a:p>
                      <a:pPr marL="0" marR="0" algn="ctr">
                        <a:lnSpc>
                          <a:spcPct val="107000"/>
                        </a:lnSpc>
                        <a:spcBef>
                          <a:spcPts val="0"/>
                        </a:spcBef>
                        <a:spcAft>
                          <a:spcPts val="0"/>
                        </a:spcAft>
                      </a:pPr>
                      <a:r>
                        <a:rPr lang="fa-IR" sz="2400" dirty="0">
                          <a:effectLst/>
                          <a:cs typeface="B Nazanin" panose="00000400000000000000" pitchFamily="2" charset="-78"/>
                        </a:rPr>
                        <a:t>                      ساخت اول دوره               در دوره جاری               واحد سربار كارخانه</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66559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600" dirty="0">
                <a:cs typeface="B Zar" panose="00000400000000000000" pitchFamily="2" charset="-78"/>
              </a:rPr>
              <a:t>شروع و تكميل شده</a:t>
            </a:r>
            <a:br>
              <a:rPr lang="fa-IR" sz="3600" dirty="0">
                <a:cs typeface="B Zar" panose="00000400000000000000" pitchFamily="2" charset="-78"/>
              </a:rPr>
            </a:br>
            <a:r>
              <a:rPr lang="fa-IR" sz="3600" dirty="0">
                <a:cs typeface="B Zar" panose="00000400000000000000" pitchFamily="2" charset="-78"/>
              </a:rPr>
              <a:t>3.</a:t>
            </a:r>
            <a:r>
              <a:rPr lang="fa-IR" sz="3600" dirty="0"/>
              <a:t>                    </a:t>
            </a:r>
            <a:r>
              <a:rPr lang="fa-IR" sz="2400" dirty="0">
                <a:cs typeface="B Nazanin" panose="00000400000000000000" pitchFamily="2" charset="-78"/>
              </a:rPr>
              <a:t>واحد هایی که طی دوره شروع و تکمیل شده اند × قیمت تمام شده واحد</a:t>
            </a:r>
            <a:endParaRPr lang="en-US" sz="2400"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r" rtl="1">
              <a:buNone/>
            </a:pPr>
            <a:r>
              <a:rPr lang="fa-IR" sz="2400" dirty="0">
                <a:cs typeface="B Nazanin" panose="00000400000000000000" pitchFamily="2" charset="-78"/>
              </a:rPr>
              <a:t>قیمت تمام شده موجودی کالای در جریان ساخت پایان دوره از محاسبات زیر بدست می آید:</a:t>
            </a:r>
            <a:endParaRPr lang="en-US" sz="2400" dirty="0">
              <a:cs typeface="B Nazanin" panose="00000400000000000000" pitchFamily="2" charset="-78"/>
            </a:endParaRPr>
          </a:p>
          <a:p>
            <a:pPr marL="0" indent="0" algn="r" rtl="1">
              <a:buNone/>
            </a:pPr>
            <a:endParaRPr lang="en-US" sz="2400" dirty="0">
              <a:cs typeface="B Nazanin"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1371974657"/>
              </p:ext>
            </p:extLst>
          </p:nvPr>
        </p:nvGraphicFramePr>
        <p:xfrm>
          <a:off x="1103311" y="2878069"/>
          <a:ext cx="8946541" cy="684848"/>
        </p:xfrm>
        <a:graphic>
          <a:graphicData uri="http://schemas.openxmlformats.org/drawingml/2006/table">
            <a:tbl>
              <a:tblPr firstRow="1" firstCol="1" bandRow="1">
                <a:tableStyleId>{2D5ABB26-0587-4C30-8999-92F81FD0307C}</a:tableStyleId>
              </a:tblPr>
              <a:tblGrid>
                <a:gridCol w="8946541">
                  <a:extLst>
                    <a:ext uri="{9D8B030D-6E8A-4147-A177-3AD203B41FA5}">
                      <a16:colId xmlns:a16="http://schemas.microsoft.com/office/drawing/2014/main" val="20000"/>
                    </a:ext>
                  </a:extLst>
                </a:gridCol>
              </a:tblGrid>
              <a:tr h="0">
                <a:tc>
                  <a:txBody>
                    <a:bodyPr/>
                    <a:lstStyle/>
                    <a:p>
                      <a:pPr marL="0" marR="0" algn="ctr">
                        <a:lnSpc>
                          <a:spcPct val="107000"/>
                        </a:lnSpc>
                        <a:spcBef>
                          <a:spcPts val="0"/>
                        </a:spcBef>
                        <a:spcAft>
                          <a:spcPts val="0"/>
                        </a:spcAft>
                      </a:pPr>
                      <a:r>
                        <a:rPr lang="fa-IR" sz="1400" dirty="0">
                          <a:effectLst/>
                        </a:rPr>
                        <a:t>قیمت تمام شده یک            معادل آحاد تکمیل شده موجودی کالای در جریان</a:t>
                      </a:r>
                      <a:endParaRPr lang="en-US" sz="1400" dirty="0">
                        <a:effectLst/>
                      </a:endParaRPr>
                    </a:p>
                    <a:p>
                      <a:pPr marL="0" marR="0">
                        <a:lnSpc>
                          <a:spcPct val="107000"/>
                        </a:lnSpc>
                        <a:spcBef>
                          <a:spcPts val="0"/>
                        </a:spcBef>
                        <a:spcAft>
                          <a:spcPts val="0"/>
                        </a:spcAft>
                      </a:pPr>
                      <a:r>
                        <a:rPr lang="fa-IR" sz="1400" dirty="0">
                          <a:effectLst/>
                        </a:rPr>
                        <a:t>                             ×                         </a:t>
                      </a:r>
                      <a:r>
                        <a:rPr lang="fa-IR" sz="1400" baseline="0" dirty="0">
                          <a:effectLst/>
                        </a:rPr>
                        <a:t>            </a:t>
                      </a:r>
                      <a:r>
                        <a:rPr lang="fa-IR" sz="1400" dirty="0">
                          <a:effectLst/>
                        </a:rPr>
                        <a:t>                                                    = مواد مستقیم</a:t>
                      </a:r>
                      <a:endParaRPr lang="en-US" sz="1400" dirty="0">
                        <a:effectLst/>
                      </a:endParaRPr>
                    </a:p>
                    <a:p>
                      <a:pPr marL="0" marR="0" algn="ctr">
                        <a:lnSpc>
                          <a:spcPct val="107000"/>
                        </a:lnSpc>
                        <a:spcBef>
                          <a:spcPts val="0"/>
                        </a:spcBef>
                        <a:spcAft>
                          <a:spcPts val="0"/>
                        </a:spcAft>
                      </a:pPr>
                      <a:r>
                        <a:rPr lang="fa-IR" sz="1400" dirty="0">
                          <a:effectLst/>
                        </a:rPr>
                        <a:t>واحد مواد مستقیم              درجریان ساخت پایان دوره از لحاظ مواد  مستقیم</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75822096"/>
              </p:ext>
            </p:extLst>
          </p:nvPr>
        </p:nvGraphicFramePr>
        <p:xfrm>
          <a:off x="1103311" y="3890021"/>
          <a:ext cx="8946541" cy="684848"/>
        </p:xfrm>
        <a:graphic>
          <a:graphicData uri="http://schemas.openxmlformats.org/drawingml/2006/table">
            <a:tbl>
              <a:tblPr firstRow="1" firstCol="1" bandRow="1">
                <a:tableStyleId>{2D5ABB26-0587-4C30-8999-92F81FD0307C}</a:tableStyleId>
              </a:tblPr>
              <a:tblGrid>
                <a:gridCol w="8946541">
                  <a:extLst>
                    <a:ext uri="{9D8B030D-6E8A-4147-A177-3AD203B41FA5}">
                      <a16:colId xmlns:a16="http://schemas.microsoft.com/office/drawing/2014/main" val="20000"/>
                    </a:ext>
                  </a:extLst>
                </a:gridCol>
              </a:tblGrid>
              <a:tr h="0">
                <a:tc>
                  <a:txBody>
                    <a:bodyPr/>
                    <a:lstStyle/>
                    <a:p>
                      <a:pPr marL="0" marR="0" algn="ctr">
                        <a:lnSpc>
                          <a:spcPct val="107000"/>
                        </a:lnSpc>
                        <a:spcBef>
                          <a:spcPts val="0"/>
                        </a:spcBef>
                        <a:spcAft>
                          <a:spcPts val="0"/>
                        </a:spcAft>
                      </a:pPr>
                      <a:r>
                        <a:rPr lang="fa-IR" sz="1400" dirty="0">
                          <a:effectLst/>
                        </a:rPr>
                        <a:t>قیمت تمام شده یک            معادل آحاد تکمیل شده موجودی کالای در جریان</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p>
                      <a:pPr marL="0" marR="0">
                        <a:lnSpc>
                          <a:spcPct val="107000"/>
                        </a:lnSpc>
                        <a:spcBef>
                          <a:spcPts val="0"/>
                        </a:spcBef>
                        <a:spcAft>
                          <a:spcPts val="0"/>
                        </a:spcAft>
                      </a:pPr>
                      <a:r>
                        <a:rPr lang="fa-IR" sz="1400" dirty="0">
                          <a:effectLst/>
                        </a:rPr>
                        <a:t>                          ×                                                                                         = کار  مستقیم</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p>
                      <a:pPr marL="0" marR="0" algn="ctr">
                        <a:lnSpc>
                          <a:spcPct val="107000"/>
                        </a:lnSpc>
                        <a:spcBef>
                          <a:spcPts val="0"/>
                        </a:spcBef>
                        <a:spcAft>
                          <a:spcPts val="0"/>
                        </a:spcAft>
                      </a:pPr>
                      <a:r>
                        <a:rPr lang="fa-IR" sz="1400" dirty="0">
                          <a:effectLst/>
                        </a:rPr>
                        <a:t>        واحد کار مستقیم                درجریان ساخت پایان دوره از لحاظ کار مستقیم  مستقیم</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44991887"/>
              </p:ext>
            </p:extLst>
          </p:nvPr>
        </p:nvGraphicFramePr>
        <p:xfrm>
          <a:off x="923026" y="4808573"/>
          <a:ext cx="9126826" cy="684848"/>
        </p:xfrm>
        <a:graphic>
          <a:graphicData uri="http://schemas.openxmlformats.org/drawingml/2006/table">
            <a:tbl>
              <a:tblPr firstRow="1" firstCol="1" bandRow="1">
                <a:tableStyleId>{2D5ABB26-0587-4C30-8999-92F81FD0307C}</a:tableStyleId>
              </a:tblPr>
              <a:tblGrid>
                <a:gridCol w="9126826">
                  <a:extLst>
                    <a:ext uri="{9D8B030D-6E8A-4147-A177-3AD203B41FA5}">
                      <a16:colId xmlns:a16="http://schemas.microsoft.com/office/drawing/2014/main" val="20000"/>
                    </a:ext>
                  </a:extLst>
                </a:gridCol>
              </a:tblGrid>
              <a:tr h="0">
                <a:tc>
                  <a:txBody>
                    <a:bodyPr/>
                    <a:lstStyle/>
                    <a:p>
                      <a:pPr marL="0" marR="0" algn="ctr">
                        <a:lnSpc>
                          <a:spcPct val="107000"/>
                        </a:lnSpc>
                        <a:spcBef>
                          <a:spcPts val="0"/>
                        </a:spcBef>
                        <a:spcAft>
                          <a:spcPts val="0"/>
                        </a:spcAft>
                      </a:pPr>
                      <a:r>
                        <a:rPr lang="fa-IR" sz="1400" dirty="0">
                          <a:effectLst/>
                        </a:rPr>
                        <a:t>   قیمت تمام شده یک               معادل آحاد تکمیل شده موجودی کالای در جریان</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p>
                      <a:pPr marL="0" marR="0">
                        <a:lnSpc>
                          <a:spcPct val="107000"/>
                        </a:lnSpc>
                        <a:spcBef>
                          <a:spcPts val="0"/>
                        </a:spcBef>
                        <a:spcAft>
                          <a:spcPts val="0"/>
                        </a:spcAft>
                      </a:pPr>
                      <a:r>
                        <a:rPr lang="fa-IR" sz="1400" dirty="0">
                          <a:effectLst/>
                        </a:rPr>
                        <a:t>                          ×                                                                                      = سربار کارخانه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p>
                      <a:pPr marL="0" marR="0" algn="ctr">
                        <a:lnSpc>
                          <a:spcPct val="107000"/>
                        </a:lnSpc>
                        <a:spcBef>
                          <a:spcPts val="0"/>
                        </a:spcBef>
                        <a:spcAft>
                          <a:spcPts val="0"/>
                        </a:spcAft>
                      </a:pPr>
                      <a:r>
                        <a:rPr lang="fa-IR" sz="1400" dirty="0">
                          <a:effectLst/>
                        </a:rPr>
                        <a:t>      واحد سربار کارخانه             درجریان ساخت پایان دوره از لحاظ سربار کارخانه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0"/>
                  </a:ext>
                </a:extLst>
              </a:tr>
            </a:tbl>
          </a:graphicData>
        </a:graphic>
      </p:graphicFrame>
      <p:cxnSp>
        <p:nvCxnSpPr>
          <p:cNvPr id="9" name="Straight Connector 8"/>
          <p:cNvCxnSpPr/>
          <p:nvPr/>
        </p:nvCxnSpPr>
        <p:spPr>
          <a:xfrm flipV="1">
            <a:off x="828136" y="5408762"/>
            <a:ext cx="1440611" cy="8627"/>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828136" y="5481927"/>
            <a:ext cx="1440611"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388189" y="5564038"/>
            <a:ext cx="2329132" cy="1015663"/>
          </a:xfrm>
          <a:prstGeom prst="rect">
            <a:avLst/>
          </a:prstGeom>
          <a:noFill/>
        </p:spPr>
        <p:txBody>
          <a:bodyPr wrap="square" rtlCol="0">
            <a:spAutoFit/>
          </a:bodyPr>
          <a:lstStyle/>
          <a:p>
            <a:pPr algn="ctr" rtl="1"/>
            <a:r>
              <a:rPr lang="fa-IR" sz="2000" dirty="0">
                <a:cs typeface="B Nazanin" panose="00000400000000000000" pitchFamily="2" charset="-78"/>
              </a:rPr>
              <a:t>قيمت تمام شده موجودي كالاي در جريان ساخت پايان دوره</a:t>
            </a:r>
            <a:endParaRPr lang="en-US" sz="2000" dirty="0">
              <a:cs typeface="B Nazanin" panose="00000400000000000000" pitchFamily="2" charset="-78"/>
            </a:endParaRPr>
          </a:p>
        </p:txBody>
      </p:sp>
    </p:spTree>
    <p:extLst>
      <p:ext uri="{BB962C8B-B14F-4D97-AF65-F5344CB8AC3E}">
        <p14:creationId xmlns:p14="http://schemas.microsoft.com/office/powerpoint/2010/main" val="480518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200" dirty="0">
                <a:cs typeface="B Zar" panose="00000400000000000000" pitchFamily="2" charset="-78"/>
              </a:rPr>
              <a:t>محاسبات مربوط به تهیه گزارش هزینه تولید دایره دوم در روش اولین صادره از اولین وارده</a:t>
            </a:r>
            <a:endParaRPr lang="en-US" sz="3200" dirty="0">
              <a:cs typeface="B Zar" panose="00000400000000000000" pitchFamily="2" charset="-78"/>
            </a:endParaRPr>
          </a:p>
        </p:txBody>
      </p:sp>
      <p:sp>
        <p:nvSpPr>
          <p:cNvPr id="3" name="Content Placeholder 2"/>
          <p:cNvSpPr>
            <a:spLocks noGrp="1"/>
          </p:cNvSpPr>
          <p:nvPr>
            <p:ph idx="1"/>
          </p:nvPr>
        </p:nvSpPr>
        <p:spPr>
          <a:xfrm>
            <a:off x="994610" y="2052918"/>
            <a:ext cx="9055243" cy="4195481"/>
          </a:xfrm>
        </p:spPr>
        <p:txBody>
          <a:bodyPr>
            <a:normAutofit/>
          </a:bodyPr>
          <a:lstStyle/>
          <a:p>
            <a:pPr marL="0" indent="457200" algn="r" rtl="1">
              <a:buNone/>
            </a:pPr>
            <a:r>
              <a:rPr lang="fa-IR" sz="2400" dirty="0">
                <a:effectLst>
                  <a:outerShdw blurRad="38100" dist="19050" dir="2700000" algn="tl">
                    <a:schemeClr val="dk1">
                      <a:alpha val="40000"/>
                    </a:schemeClr>
                  </a:outerShdw>
                </a:effectLst>
                <a:cs typeface="B Nazanin" panose="00000400000000000000" pitchFamily="2" charset="-78"/>
              </a:rPr>
              <a:t>در دایره دوم یا هر دایره ای که واحد های تکمیل شده دایره اول به آن دایره منتقل میشود قیمت تمام شده یک واحد برای مواد مستقیم کار مستقیم و سربار کارخانه دقیقا مانند دایره اول محاسبه میگردد . قیمت تمام شده یک واحد هزنه های انتقالی با استفاده از فرمول زیر محاسبه میگردد :</a:t>
            </a:r>
            <a:endParaRPr lang="en-US" sz="2400" dirty="0">
              <a:cs typeface="B Nazanin"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1312201327"/>
              </p:ext>
            </p:extLst>
          </p:nvPr>
        </p:nvGraphicFramePr>
        <p:xfrm>
          <a:off x="994609" y="3882189"/>
          <a:ext cx="9055243" cy="733806"/>
        </p:xfrm>
        <a:graphic>
          <a:graphicData uri="http://schemas.openxmlformats.org/drawingml/2006/table">
            <a:tbl>
              <a:tblPr firstRow="1" firstCol="1" bandRow="1">
                <a:tableStyleId>{2D5ABB26-0587-4C30-8999-92F81FD0307C}</a:tableStyleId>
              </a:tblPr>
              <a:tblGrid>
                <a:gridCol w="9055243">
                  <a:extLst>
                    <a:ext uri="{9D8B030D-6E8A-4147-A177-3AD203B41FA5}">
                      <a16:colId xmlns:a16="http://schemas.microsoft.com/office/drawing/2014/main" val="20000"/>
                    </a:ext>
                  </a:extLst>
                </a:gridCol>
              </a:tblGrid>
              <a:tr h="110087">
                <a:tc>
                  <a:txBody>
                    <a:bodyPr/>
                    <a:lstStyle/>
                    <a:p>
                      <a:pPr marL="0" marR="0" algn="justLow">
                        <a:lnSpc>
                          <a:spcPct val="107000"/>
                        </a:lnSpc>
                        <a:spcBef>
                          <a:spcPts val="0"/>
                        </a:spcBef>
                        <a:spcAft>
                          <a:spcPts val="0"/>
                        </a:spcAft>
                        <a:tabLst>
                          <a:tab pos="864870" algn="l"/>
                        </a:tabLst>
                      </a:pPr>
                      <a:r>
                        <a:rPr lang="fa-IR" sz="1500" dirty="0">
                          <a:ln>
                            <a:noFill/>
                          </a:ln>
                          <a:effectLst>
                            <a:outerShdw blurRad="38100" dist="19050" dir="2700000" algn="tl">
                              <a:schemeClr val="dk1">
                                <a:alpha val="40000"/>
                              </a:schemeClr>
                            </a:outerShdw>
                          </a:effectLst>
                          <a:cs typeface="B Nazanin" panose="00000400000000000000" pitchFamily="2" charset="-78"/>
                        </a:rPr>
                        <a:t>هزینه های انتقالی در دوره جاری                                                                                                          </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p>
                      <a:pPr marL="0" marR="0" lvl="0" indent="0" algn="l" defTabSz="457200" rtl="0" eaLnBrk="1" fontAlgn="auto" latinLnBrk="0" hangingPunct="1">
                        <a:lnSpc>
                          <a:spcPct val="107000"/>
                        </a:lnSpc>
                        <a:spcBef>
                          <a:spcPts val="0"/>
                        </a:spcBef>
                        <a:spcAft>
                          <a:spcPts val="0"/>
                        </a:spcAft>
                        <a:buClrTx/>
                        <a:buSzTx/>
                        <a:buFontTx/>
                        <a:buNone/>
                        <a:tabLst>
                          <a:tab pos="864870" algn="l"/>
                        </a:tabLst>
                        <a:defRPr/>
                      </a:pPr>
                      <a:r>
                        <a:rPr lang="fa-IR" sz="1500" dirty="0">
                          <a:ln>
                            <a:noFill/>
                          </a:ln>
                          <a:effectLst>
                            <a:outerShdw blurRad="38100" dist="19050" dir="2700000" algn="tl">
                              <a:schemeClr val="dk1">
                                <a:alpha val="40000"/>
                              </a:schemeClr>
                            </a:outerShdw>
                          </a:effectLst>
                          <a:cs typeface="B Nazanin" panose="00000400000000000000" pitchFamily="2" charset="-78"/>
                        </a:rPr>
                        <a:t>=            قیمت تمام شده یک واحد هزینه های انتقالی  </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p>
                      <a:pPr marL="0" marR="0">
                        <a:lnSpc>
                          <a:spcPct val="107000"/>
                        </a:lnSpc>
                        <a:spcBef>
                          <a:spcPts val="0"/>
                        </a:spcBef>
                        <a:spcAft>
                          <a:spcPts val="0"/>
                        </a:spcAft>
                        <a:tabLst>
                          <a:tab pos="864870" algn="l"/>
                        </a:tabLst>
                      </a:pPr>
                      <a:r>
                        <a:rPr lang="fa-IR" sz="1500" dirty="0">
                          <a:ln>
                            <a:noFill/>
                          </a:ln>
                          <a:effectLst>
                            <a:outerShdw blurRad="38100" dist="19050" dir="2700000" algn="tl">
                              <a:schemeClr val="dk1">
                                <a:alpha val="40000"/>
                              </a:schemeClr>
                            </a:outerShdw>
                          </a:effectLst>
                          <a:cs typeface="B Nazanin" panose="00000400000000000000" pitchFamily="2" charset="-78"/>
                        </a:rPr>
                        <a:t> واحد های اضافه شده  + واحد های انتقال یافته به دایره در دوره جاری                                                                                       </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0"/>
                  </a:ext>
                </a:extLst>
              </a:tr>
            </a:tbl>
          </a:graphicData>
        </a:graphic>
      </p:graphicFrame>
      <p:cxnSp>
        <p:nvCxnSpPr>
          <p:cNvPr id="6" name="Straight Connector 5"/>
          <p:cNvCxnSpPr/>
          <p:nvPr/>
        </p:nvCxnSpPr>
        <p:spPr>
          <a:xfrm flipH="1">
            <a:off x="4844716" y="4299284"/>
            <a:ext cx="4411579" cy="16042"/>
          </a:xfrm>
          <a:prstGeom prst="line">
            <a:avLst/>
          </a:prstGeom>
        </p:spPr>
        <p:style>
          <a:lnRef idx="1">
            <a:schemeClr val="dk1"/>
          </a:lnRef>
          <a:fillRef idx="0">
            <a:schemeClr val="dk1"/>
          </a:fillRef>
          <a:effectRef idx="0">
            <a:schemeClr val="dk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3437092835"/>
              </p:ext>
            </p:extLst>
          </p:nvPr>
        </p:nvGraphicFramePr>
        <p:xfrm>
          <a:off x="1122945" y="5501584"/>
          <a:ext cx="9055243" cy="733806"/>
        </p:xfrm>
        <a:graphic>
          <a:graphicData uri="http://schemas.openxmlformats.org/drawingml/2006/table">
            <a:tbl>
              <a:tblPr firstRow="1" firstCol="1" bandRow="1">
                <a:tableStyleId>{2D5ABB26-0587-4C30-8999-92F81FD0307C}</a:tableStyleId>
              </a:tblPr>
              <a:tblGrid>
                <a:gridCol w="9055243">
                  <a:extLst>
                    <a:ext uri="{9D8B030D-6E8A-4147-A177-3AD203B41FA5}">
                      <a16:colId xmlns:a16="http://schemas.microsoft.com/office/drawing/2014/main" val="20000"/>
                    </a:ext>
                  </a:extLst>
                </a:gridCol>
              </a:tblGrid>
              <a:tr h="110087">
                <a:tc>
                  <a:txBody>
                    <a:bodyPr/>
                    <a:lstStyle/>
                    <a:p>
                      <a:pPr marL="0" marR="0" algn="justLow">
                        <a:lnSpc>
                          <a:spcPct val="107000"/>
                        </a:lnSpc>
                        <a:spcBef>
                          <a:spcPts val="0"/>
                        </a:spcBef>
                        <a:spcAft>
                          <a:spcPts val="0"/>
                        </a:spcAft>
                        <a:tabLst>
                          <a:tab pos="864870" algn="l"/>
                        </a:tabLst>
                      </a:pPr>
                      <a:r>
                        <a:rPr lang="fa-IR" sz="1500" dirty="0">
                          <a:ln>
                            <a:noFill/>
                          </a:ln>
                          <a:effectLst>
                            <a:outerShdw blurRad="38100" dist="19050" dir="2700000" algn="tl">
                              <a:schemeClr val="dk1">
                                <a:alpha val="40000"/>
                              </a:schemeClr>
                            </a:outerShdw>
                          </a:effectLst>
                          <a:cs typeface="B Nazanin" panose="00000400000000000000" pitchFamily="2" charset="-78"/>
                        </a:rPr>
                        <a:t>هزینه های انتقالی در دوره جاری                                                                                                          </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p>
                      <a:pPr marL="0" marR="0" lvl="0" indent="0" algn="l" defTabSz="457200" rtl="0" eaLnBrk="1" fontAlgn="auto" latinLnBrk="0" hangingPunct="1">
                        <a:lnSpc>
                          <a:spcPct val="107000"/>
                        </a:lnSpc>
                        <a:spcBef>
                          <a:spcPts val="0"/>
                        </a:spcBef>
                        <a:spcAft>
                          <a:spcPts val="0"/>
                        </a:spcAft>
                        <a:buClrTx/>
                        <a:buSzTx/>
                        <a:buFontTx/>
                        <a:buNone/>
                        <a:tabLst>
                          <a:tab pos="864870" algn="l"/>
                        </a:tabLst>
                        <a:defRPr/>
                      </a:pPr>
                      <a:r>
                        <a:rPr lang="fa-IR" sz="1500" dirty="0">
                          <a:ln>
                            <a:noFill/>
                          </a:ln>
                          <a:effectLst>
                            <a:outerShdw blurRad="38100" dist="19050" dir="2700000" algn="tl">
                              <a:schemeClr val="dk1">
                                <a:alpha val="40000"/>
                              </a:schemeClr>
                            </a:outerShdw>
                          </a:effectLst>
                          <a:cs typeface="B Nazanin" panose="00000400000000000000" pitchFamily="2" charset="-78"/>
                        </a:rPr>
                        <a:t>=            قیمت تمام شده یک واحد هزینه های انتقالی  </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p>
                      <a:pPr marL="0" marR="0" algn="ctr">
                        <a:lnSpc>
                          <a:spcPct val="107000"/>
                        </a:lnSpc>
                        <a:spcBef>
                          <a:spcPts val="0"/>
                        </a:spcBef>
                        <a:spcAft>
                          <a:spcPts val="0"/>
                        </a:spcAft>
                        <a:tabLst>
                          <a:tab pos="864870" algn="l"/>
                        </a:tabLst>
                      </a:pPr>
                      <a:r>
                        <a:rPr lang="fa-IR" sz="1500" dirty="0">
                          <a:ln>
                            <a:noFill/>
                          </a:ln>
                          <a:effectLst>
                            <a:outerShdw blurRad="38100" dist="19050" dir="2700000" algn="tl">
                              <a:schemeClr val="dk1">
                                <a:alpha val="40000"/>
                              </a:schemeClr>
                            </a:outerShdw>
                          </a:effectLst>
                          <a:cs typeface="B Nazanin" panose="00000400000000000000" pitchFamily="2" charset="-78"/>
                        </a:rPr>
                        <a:t> واحد های</a:t>
                      </a:r>
                      <a:r>
                        <a:rPr lang="fa-IR" sz="1500" baseline="0" dirty="0">
                          <a:ln>
                            <a:noFill/>
                          </a:ln>
                          <a:effectLst>
                            <a:outerShdw blurRad="38100" dist="19050" dir="2700000" algn="tl">
                              <a:schemeClr val="dk1">
                                <a:alpha val="40000"/>
                              </a:schemeClr>
                            </a:outerShdw>
                          </a:effectLst>
                          <a:cs typeface="B Nazanin" panose="00000400000000000000" pitchFamily="2" charset="-78"/>
                        </a:rPr>
                        <a:t> در جريان ساخت</a:t>
                      </a:r>
                      <a:r>
                        <a:rPr lang="fa-IR" sz="1500" dirty="0">
                          <a:ln>
                            <a:noFill/>
                          </a:ln>
                          <a:effectLst>
                            <a:outerShdw blurRad="38100" dist="19050" dir="2700000" algn="tl">
                              <a:schemeClr val="dk1">
                                <a:alpha val="40000"/>
                              </a:schemeClr>
                            </a:outerShdw>
                          </a:effectLst>
                          <a:cs typeface="B Nazanin" panose="00000400000000000000" pitchFamily="2" charset="-78"/>
                        </a:rPr>
                        <a:t> پايان دوره + واحد های</a:t>
                      </a:r>
                      <a:r>
                        <a:rPr lang="fa-IR" sz="1500" baseline="0" dirty="0">
                          <a:ln>
                            <a:noFill/>
                          </a:ln>
                          <a:effectLst>
                            <a:outerShdw blurRad="38100" dist="19050" dir="2700000" algn="tl">
                              <a:schemeClr val="dk1">
                                <a:alpha val="40000"/>
                              </a:schemeClr>
                            </a:outerShdw>
                          </a:effectLst>
                          <a:cs typeface="B Nazanin" panose="00000400000000000000" pitchFamily="2" charset="-78"/>
                        </a:rPr>
                        <a:t> شروع و تكميل شده                                                                 </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0"/>
                  </a:ext>
                </a:extLst>
              </a:tr>
            </a:tbl>
          </a:graphicData>
        </a:graphic>
      </p:graphicFrame>
      <p:cxnSp>
        <p:nvCxnSpPr>
          <p:cNvPr id="9" name="Straight Connector 8"/>
          <p:cNvCxnSpPr/>
          <p:nvPr/>
        </p:nvCxnSpPr>
        <p:spPr>
          <a:xfrm flipH="1">
            <a:off x="4844716" y="5868487"/>
            <a:ext cx="4684295"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3513221" y="4615995"/>
            <a:ext cx="1219200" cy="584775"/>
          </a:xfrm>
          <a:prstGeom prst="rect">
            <a:avLst/>
          </a:prstGeom>
          <a:noFill/>
        </p:spPr>
        <p:txBody>
          <a:bodyPr wrap="square" rtlCol="0">
            <a:spAutoFit/>
          </a:bodyPr>
          <a:lstStyle/>
          <a:p>
            <a:pPr algn="ctr" rtl="1"/>
            <a:r>
              <a:rPr lang="fa-IR" sz="3200" dirty="0">
                <a:solidFill>
                  <a:schemeClr val="bg1"/>
                </a:solidFill>
                <a:cs typeface="B Zar" panose="00000400000000000000" pitchFamily="2" charset="-78"/>
              </a:rPr>
              <a:t>يا</a:t>
            </a:r>
            <a:endParaRPr lang="en-US" sz="3200" dirty="0">
              <a:solidFill>
                <a:schemeClr val="bg1"/>
              </a:solidFill>
              <a:cs typeface="B Zar" panose="00000400000000000000" pitchFamily="2" charset="-78"/>
            </a:endParaRPr>
          </a:p>
        </p:txBody>
      </p:sp>
    </p:spTree>
    <p:extLst>
      <p:ext uri="{BB962C8B-B14F-4D97-AF65-F5344CB8AC3E}">
        <p14:creationId xmlns:p14="http://schemas.microsoft.com/office/powerpoint/2010/main" val="2917303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200" dirty="0">
                <a:cs typeface="B Zar" panose="00000400000000000000" pitchFamily="2" charset="-78"/>
              </a:rPr>
              <a:t>در دایره دوم قیمت تمام شده یک واحد بقرار زیر محاسبه میشود :</a:t>
            </a:r>
            <a:endParaRPr lang="en-US" sz="3200" dirty="0">
              <a:cs typeface="B Zar" panose="00000400000000000000" pitchFamily="2" charset="-78"/>
            </a:endParaRPr>
          </a:p>
        </p:txBody>
      </p:sp>
      <p:sp>
        <p:nvSpPr>
          <p:cNvPr id="3" name="Content Placeholder 2"/>
          <p:cNvSpPr>
            <a:spLocks noGrp="1"/>
          </p:cNvSpPr>
          <p:nvPr>
            <p:ph idx="1"/>
          </p:nvPr>
        </p:nvSpPr>
        <p:spPr>
          <a:xfrm>
            <a:off x="1103312" y="4515465"/>
            <a:ext cx="8946541" cy="1403683"/>
          </a:xfrm>
        </p:spPr>
        <p:txBody>
          <a:bodyPr>
            <a:normAutofit/>
          </a:bodyPr>
          <a:lstStyle/>
          <a:p>
            <a:pPr marL="0" indent="0" algn="r" rtl="1">
              <a:buNone/>
            </a:pPr>
            <a:r>
              <a:rPr lang="fa-IR" sz="2400" dirty="0">
                <a:cs typeface="B Nazanin" panose="00000400000000000000" pitchFamily="2" charset="-78"/>
              </a:rPr>
              <a:t>قیمت تمام شده واحد های تکمیل شده در دایره دوم نیز مانند دایره اول محاسبه می گردد .     در دایره دوم قیمت تمام شده موجودی کالای در جریان ساخت پایان دوره مانند دایره اول محاسبه می گردد ولی دارای هزینه های انتقالی نیز میباشد .</a:t>
            </a:r>
            <a:endParaRPr lang="en-US" sz="2400" dirty="0">
              <a:cs typeface="B Nazanin"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706211797"/>
              </p:ext>
            </p:extLst>
          </p:nvPr>
        </p:nvGraphicFramePr>
        <p:xfrm>
          <a:off x="1103312" y="2181725"/>
          <a:ext cx="8946541" cy="2005263"/>
        </p:xfrm>
        <a:graphic>
          <a:graphicData uri="http://schemas.openxmlformats.org/drawingml/2006/table">
            <a:tbl>
              <a:tblPr firstRow="1" firstCol="1" bandRow="1">
                <a:tableStyleId>{2D5ABB26-0587-4C30-8999-92F81FD0307C}</a:tableStyleId>
              </a:tblPr>
              <a:tblGrid>
                <a:gridCol w="1278077">
                  <a:extLst>
                    <a:ext uri="{9D8B030D-6E8A-4147-A177-3AD203B41FA5}">
                      <a16:colId xmlns:a16="http://schemas.microsoft.com/office/drawing/2014/main" val="20000"/>
                    </a:ext>
                  </a:extLst>
                </a:gridCol>
                <a:gridCol w="639039">
                  <a:extLst>
                    <a:ext uri="{9D8B030D-6E8A-4147-A177-3AD203B41FA5}">
                      <a16:colId xmlns:a16="http://schemas.microsoft.com/office/drawing/2014/main" val="20001"/>
                    </a:ext>
                  </a:extLst>
                </a:gridCol>
                <a:gridCol w="1278077">
                  <a:extLst>
                    <a:ext uri="{9D8B030D-6E8A-4147-A177-3AD203B41FA5}">
                      <a16:colId xmlns:a16="http://schemas.microsoft.com/office/drawing/2014/main" val="20002"/>
                    </a:ext>
                  </a:extLst>
                </a:gridCol>
                <a:gridCol w="639039">
                  <a:extLst>
                    <a:ext uri="{9D8B030D-6E8A-4147-A177-3AD203B41FA5}">
                      <a16:colId xmlns:a16="http://schemas.microsoft.com/office/drawing/2014/main" val="20003"/>
                    </a:ext>
                  </a:extLst>
                </a:gridCol>
                <a:gridCol w="1278077">
                  <a:extLst>
                    <a:ext uri="{9D8B030D-6E8A-4147-A177-3AD203B41FA5}">
                      <a16:colId xmlns:a16="http://schemas.microsoft.com/office/drawing/2014/main" val="20004"/>
                    </a:ext>
                  </a:extLst>
                </a:gridCol>
                <a:gridCol w="639039">
                  <a:extLst>
                    <a:ext uri="{9D8B030D-6E8A-4147-A177-3AD203B41FA5}">
                      <a16:colId xmlns:a16="http://schemas.microsoft.com/office/drawing/2014/main" val="20005"/>
                    </a:ext>
                  </a:extLst>
                </a:gridCol>
                <a:gridCol w="1278077">
                  <a:extLst>
                    <a:ext uri="{9D8B030D-6E8A-4147-A177-3AD203B41FA5}">
                      <a16:colId xmlns:a16="http://schemas.microsoft.com/office/drawing/2014/main" val="20006"/>
                    </a:ext>
                  </a:extLst>
                </a:gridCol>
                <a:gridCol w="639039">
                  <a:extLst>
                    <a:ext uri="{9D8B030D-6E8A-4147-A177-3AD203B41FA5}">
                      <a16:colId xmlns:a16="http://schemas.microsoft.com/office/drawing/2014/main" val="20007"/>
                    </a:ext>
                  </a:extLst>
                </a:gridCol>
                <a:gridCol w="1278077">
                  <a:extLst>
                    <a:ext uri="{9D8B030D-6E8A-4147-A177-3AD203B41FA5}">
                      <a16:colId xmlns:a16="http://schemas.microsoft.com/office/drawing/2014/main" val="20008"/>
                    </a:ext>
                  </a:extLst>
                </a:gridCol>
              </a:tblGrid>
              <a:tr h="2005263">
                <a:tc>
                  <a:txBody>
                    <a:bodyPr/>
                    <a:lstStyle/>
                    <a:p>
                      <a:pPr marL="0" marR="0" algn="ctr">
                        <a:lnSpc>
                          <a:spcPct val="107000"/>
                        </a:lnSpc>
                        <a:spcBef>
                          <a:spcPts val="0"/>
                        </a:spcBef>
                        <a:spcAft>
                          <a:spcPts val="0"/>
                        </a:spcAft>
                        <a:tabLst>
                          <a:tab pos="864870" algn="l"/>
                        </a:tabLst>
                      </a:pPr>
                      <a:r>
                        <a:rPr lang="fa-IR" sz="2000" dirty="0">
                          <a:effectLst/>
                          <a:cs typeface="B Nazanin" panose="00000400000000000000" pitchFamily="2" charset="-78"/>
                        </a:rPr>
                        <a:t>قيمت تمام شده يك واحد</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tabLst>
                          <a:tab pos="864870" algn="l"/>
                        </a:tabLst>
                      </a:pPr>
                      <a:r>
                        <a:rPr lang="fa-IR" sz="2000">
                          <a:effectLst/>
                          <a:cs typeface="B Nazanin" panose="00000400000000000000" pitchFamily="2" charset="-78"/>
                        </a:rPr>
                        <a:t>=</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tabLst>
                          <a:tab pos="864870" algn="l"/>
                        </a:tabLst>
                      </a:pPr>
                      <a:r>
                        <a:rPr lang="fa-IR" sz="2000">
                          <a:effectLst/>
                          <a:cs typeface="B Nazanin" panose="00000400000000000000" pitchFamily="2" charset="-78"/>
                        </a:rPr>
                        <a:t>قيمت تمام شده يك واحد هزينه هاي انتقالي</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tabLst>
                          <a:tab pos="864870" algn="l"/>
                        </a:tabLst>
                      </a:pPr>
                      <a:r>
                        <a:rPr lang="fa-IR" sz="2000">
                          <a:effectLst/>
                          <a:cs typeface="B Nazanin" panose="00000400000000000000" pitchFamily="2" charset="-78"/>
                        </a:rPr>
                        <a:t>+</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tabLst>
                          <a:tab pos="864870" algn="l"/>
                        </a:tabLst>
                      </a:pPr>
                      <a:r>
                        <a:rPr lang="fa-IR" sz="2000" dirty="0">
                          <a:effectLst/>
                          <a:cs typeface="B Nazanin" panose="00000400000000000000" pitchFamily="2" charset="-78"/>
                        </a:rPr>
                        <a:t>قيمت تمام شده يك واحد مواد مستقيم</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tabLst>
                          <a:tab pos="864870" algn="l"/>
                        </a:tabLst>
                      </a:pPr>
                      <a:r>
                        <a:rPr lang="fa-IR" sz="2000">
                          <a:effectLst/>
                          <a:cs typeface="B Nazanin" panose="00000400000000000000" pitchFamily="2" charset="-78"/>
                        </a:rPr>
                        <a:t>+</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tabLst>
                          <a:tab pos="864870" algn="l"/>
                        </a:tabLst>
                      </a:pPr>
                      <a:r>
                        <a:rPr lang="fa-IR" sz="2000">
                          <a:effectLst/>
                          <a:cs typeface="B Nazanin" panose="00000400000000000000" pitchFamily="2" charset="-78"/>
                        </a:rPr>
                        <a:t>قيمت تمام شده يك واحد كار مستقيم</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tabLst>
                          <a:tab pos="864870" algn="l"/>
                        </a:tabLst>
                      </a:pPr>
                      <a:r>
                        <a:rPr lang="fa-IR" sz="2000">
                          <a:effectLst/>
                          <a:cs typeface="B Nazanin" panose="00000400000000000000" pitchFamily="2" charset="-78"/>
                        </a:rPr>
                        <a:t>+</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tabLst>
                          <a:tab pos="864870" algn="l"/>
                        </a:tabLst>
                      </a:pPr>
                      <a:r>
                        <a:rPr lang="fa-IR" sz="2000" dirty="0">
                          <a:effectLst/>
                          <a:cs typeface="B Nazanin" panose="00000400000000000000" pitchFamily="2" charset="-78"/>
                        </a:rPr>
                        <a:t>قيمت تمام شده يك واحد سربار كارخانه</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49047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64966106"/>
              </p:ext>
            </p:extLst>
          </p:nvPr>
        </p:nvGraphicFramePr>
        <p:xfrm>
          <a:off x="1103311" y="4732422"/>
          <a:ext cx="8946541" cy="844127"/>
        </p:xfrm>
        <a:graphic>
          <a:graphicData uri="http://schemas.openxmlformats.org/drawingml/2006/table">
            <a:tbl>
              <a:tblPr firstRow="1" firstCol="1" bandRow="1">
                <a:tableStyleId>{2D5ABB26-0587-4C30-8999-92F81FD0307C}</a:tableStyleId>
              </a:tblPr>
              <a:tblGrid>
                <a:gridCol w="8946541">
                  <a:extLst>
                    <a:ext uri="{9D8B030D-6E8A-4147-A177-3AD203B41FA5}">
                      <a16:colId xmlns:a16="http://schemas.microsoft.com/office/drawing/2014/main" val="20000"/>
                    </a:ext>
                  </a:extLst>
                </a:gridCol>
              </a:tblGrid>
              <a:tr h="844127">
                <a:tc>
                  <a:txBody>
                    <a:bodyPr/>
                    <a:lstStyle/>
                    <a:p>
                      <a:pPr marL="0" marR="0" algn="ctr">
                        <a:lnSpc>
                          <a:spcPct val="107000"/>
                        </a:lnSpc>
                        <a:spcBef>
                          <a:spcPts val="0"/>
                        </a:spcBef>
                        <a:spcAft>
                          <a:spcPts val="0"/>
                        </a:spcAft>
                      </a:pPr>
                      <a:r>
                        <a:rPr lang="en-US" sz="1600" dirty="0">
                          <a:effectLst/>
                        </a:rPr>
                        <a:t> </a:t>
                      </a:r>
                      <a:r>
                        <a:rPr lang="en-US" sz="1600" baseline="0" dirty="0">
                          <a:effectLst/>
                        </a:rPr>
                        <a:t> </a:t>
                      </a:r>
                      <a:r>
                        <a:rPr lang="fa-IR" sz="1600" dirty="0">
                          <a:effectLst/>
                        </a:rPr>
                        <a:t> قیمت تمام شده یک            معادل آحاد تکمیل شده موجودی کالای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p>
                      <a:pPr marL="0" marR="0">
                        <a:lnSpc>
                          <a:spcPct val="107000"/>
                        </a:lnSpc>
                        <a:spcBef>
                          <a:spcPts val="0"/>
                        </a:spcBef>
                        <a:spcAft>
                          <a:spcPts val="0"/>
                        </a:spcAft>
                      </a:pPr>
                      <a:r>
                        <a:rPr lang="fa-IR" sz="1600" dirty="0">
                          <a:effectLst/>
                        </a:rPr>
                        <a:t>                          ×                                                                       = </a:t>
                      </a:r>
                      <a:r>
                        <a:rPr lang="fa-IR" sz="1600" baseline="0" dirty="0">
                          <a:effectLst/>
                        </a:rPr>
                        <a:t>  سربار كارخانه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p>
                      <a:pPr marL="0" marR="0" algn="ctr">
                        <a:lnSpc>
                          <a:spcPct val="107000"/>
                        </a:lnSpc>
                        <a:spcBef>
                          <a:spcPts val="0"/>
                        </a:spcBef>
                        <a:spcAft>
                          <a:spcPts val="0"/>
                        </a:spcAft>
                      </a:pPr>
                      <a:r>
                        <a:rPr lang="fa-IR" sz="1600" dirty="0">
                          <a:effectLst/>
                        </a:rPr>
                        <a:t>                   واحد کار مستقیم           درجریان ساخت پایان دوره از لحاظ سربار كارخانه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76491567"/>
              </p:ext>
            </p:extLst>
          </p:nvPr>
        </p:nvGraphicFramePr>
        <p:xfrm>
          <a:off x="1103311" y="3530787"/>
          <a:ext cx="8946541" cy="782765"/>
        </p:xfrm>
        <a:graphic>
          <a:graphicData uri="http://schemas.openxmlformats.org/drawingml/2006/table">
            <a:tbl>
              <a:tblPr firstRow="1" firstCol="1" bandRow="1">
                <a:tableStyleId>{2D5ABB26-0587-4C30-8999-92F81FD0307C}</a:tableStyleId>
              </a:tblPr>
              <a:tblGrid>
                <a:gridCol w="8946541">
                  <a:extLst>
                    <a:ext uri="{9D8B030D-6E8A-4147-A177-3AD203B41FA5}">
                      <a16:colId xmlns:a16="http://schemas.microsoft.com/office/drawing/2014/main" val="20000"/>
                    </a:ext>
                  </a:extLst>
                </a:gridCol>
              </a:tblGrid>
              <a:tr h="0">
                <a:tc>
                  <a:txBody>
                    <a:bodyPr/>
                    <a:lstStyle/>
                    <a:p>
                      <a:pPr marL="0" marR="0" algn="ctr">
                        <a:lnSpc>
                          <a:spcPct val="107000"/>
                        </a:lnSpc>
                        <a:spcBef>
                          <a:spcPts val="0"/>
                        </a:spcBef>
                        <a:spcAft>
                          <a:spcPts val="0"/>
                        </a:spcAft>
                      </a:pPr>
                      <a:r>
                        <a:rPr lang="fa-IR" sz="1600" dirty="0">
                          <a:effectLst/>
                        </a:rPr>
                        <a:t>قیمت تمام شده یک            معادل آحاد تکمیل شده موجودی کالای در جریان</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p>
                      <a:pPr marL="0" marR="0">
                        <a:lnSpc>
                          <a:spcPct val="107000"/>
                        </a:lnSpc>
                        <a:spcBef>
                          <a:spcPts val="0"/>
                        </a:spcBef>
                        <a:spcAft>
                          <a:spcPts val="0"/>
                        </a:spcAft>
                      </a:pPr>
                      <a:r>
                        <a:rPr lang="fa-IR" sz="1600" dirty="0">
                          <a:effectLst/>
                        </a:rPr>
                        <a:t>                          ×                                                                        =       کار  مستقیم</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p>
                      <a:pPr marL="0" marR="0" algn="ctr">
                        <a:lnSpc>
                          <a:spcPct val="107000"/>
                        </a:lnSpc>
                        <a:spcBef>
                          <a:spcPts val="0"/>
                        </a:spcBef>
                        <a:spcAft>
                          <a:spcPts val="0"/>
                        </a:spcAft>
                      </a:pPr>
                      <a:r>
                        <a:rPr lang="fa-IR" sz="1600" dirty="0">
                          <a:effectLst/>
                        </a:rPr>
                        <a:t>        واحد کار مستقیم                درجریان ساخت پایان دوره از لحاظ کار مستقیم</a:t>
                      </a:r>
                      <a:r>
                        <a:rPr lang="fa-IR" sz="1600" baseline="0" dirty="0">
                          <a:effectLst/>
                        </a:rPr>
                        <a:t>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05617991"/>
              </p:ext>
            </p:extLst>
          </p:nvPr>
        </p:nvGraphicFramePr>
        <p:xfrm>
          <a:off x="1103311" y="2254583"/>
          <a:ext cx="8946541" cy="782765"/>
        </p:xfrm>
        <a:graphic>
          <a:graphicData uri="http://schemas.openxmlformats.org/drawingml/2006/table">
            <a:tbl>
              <a:tblPr firstRow="1" firstCol="1" bandRow="1">
                <a:tableStyleId>{2D5ABB26-0587-4C30-8999-92F81FD0307C}</a:tableStyleId>
              </a:tblPr>
              <a:tblGrid>
                <a:gridCol w="8946541">
                  <a:extLst>
                    <a:ext uri="{9D8B030D-6E8A-4147-A177-3AD203B41FA5}">
                      <a16:colId xmlns:a16="http://schemas.microsoft.com/office/drawing/2014/main" val="20000"/>
                    </a:ext>
                  </a:extLst>
                </a:gridCol>
              </a:tblGrid>
              <a:tr h="0">
                <a:tc>
                  <a:txBody>
                    <a:bodyPr/>
                    <a:lstStyle/>
                    <a:p>
                      <a:pPr marL="0" marR="0" algn="ctr">
                        <a:lnSpc>
                          <a:spcPct val="107000"/>
                        </a:lnSpc>
                        <a:spcBef>
                          <a:spcPts val="0"/>
                        </a:spcBef>
                        <a:spcAft>
                          <a:spcPts val="0"/>
                        </a:spcAft>
                      </a:pPr>
                      <a:r>
                        <a:rPr lang="fa-IR" sz="1600" dirty="0">
                          <a:effectLst/>
                        </a:rPr>
                        <a:t>قیمت تمام شده یک            معادل آحاد تکمیل شده موجودی کالای در جریان</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p>
                      <a:pPr marL="0" marR="0">
                        <a:lnSpc>
                          <a:spcPct val="107000"/>
                        </a:lnSpc>
                        <a:spcBef>
                          <a:spcPts val="0"/>
                        </a:spcBef>
                        <a:spcAft>
                          <a:spcPts val="0"/>
                        </a:spcAft>
                      </a:pPr>
                      <a:r>
                        <a:rPr lang="fa-IR" sz="1600" dirty="0">
                          <a:effectLst/>
                        </a:rPr>
                        <a:t>                          ×                                                                      =       مواد  مستقیم</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p>
                      <a:pPr marL="0" marR="0" algn="ctr">
                        <a:lnSpc>
                          <a:spcPct val="107000"/>
                        </a:lnSpc>
                        <a:spcBef>
                          <a:spcPts val="0"/>
                        </a:spcBef>
                        <a:spcAft>
                          <a:spcPts val="0"/>
                        </a:spcAft>
                      </a:pPr>
                      <a:r>
                        <a:rPr lang="fa-IR" sz="1600" dirty="0">
                          <a:effectLst/>
                        </a:rPr>
                        <a:t>        واحد کار مستقیم                درجریان ساخت پایان دوره از لحاظ مواد مستقیم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262239513"/>
              </p:ext>
            </p:extLst>
          </p:nvPr>
        </p:nvGraphicFramePr>
        <p:xfrm>
          <a:off x="1103311" y="978379"/>
          <a:ext cx="8946541" cy="782765"/>
        </p:xfrm>
        <a:graphic>
          <a:graphicData uri="http://schemas.openxmlformats.org/drawingml/2006/table">
            <a:tbl>
              <a:tblPr firstRow="1" firstCol="1" bandRow="1">
                <a:tableStyleId>{2D5ABB26-0587-4C30-8999-92F81FD0307C}</a:tableStyleId>
              </a:tblPr>
              <a:tblGrid>
                <a:gridCol w="8946541">
                  <a:extLst>
                    <a:ext uri="{9D8B030D-6E8A-4147-A177-3AD203B41FA5}">
                      <a16:colId xmlns:a16="http://schemas.microsoft.com/office/drawing/2014/main" val="20000"/>
                    </a:ext>
                  </a:extLst>
                </a:gridCol>
              </a:tblGrid>
              <a:tr h="0">
                <a:tc>
                  <a:txBody>
                    <a:bodyPr/>
                    <a:lstStyle/>
                    <a:p>
                      <a:pPr marL="0" marR="0" algn="ctr">
                        <a:lnSpc>
                          <a:spcPct val="107000"/>
                        </a:lnSpc>
                        <a:spcBef>
                          <a:spcPts val="0"/>
                        </a:spcBef>
                        <a:spcAft>
                          <a:spcPts val="0"/>
                        </a:spcAft>
                      </a:pPr>
                      <a:r>
                        <a:rPr lang="fa-IR" sz="1600" dirty="0">
                          <a:effectLst/>
                        </a:rPr>
                        <a:t>قیمت تمام شده یک            واحد هاي در</a:t>
                      </a:r>
                      <a:r>
                        <a:rPr lang="fa-IR" sz="1600" baseline="0" dirty="0">
                          <a:effectLst/>
                        </a:rPr>
                        <a:t> جريان</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p>
                      <a:pPr marL="0" marR="0">
                        <a:lnSpc>
                          <a:spcPct val="107000"/>
                        </a:lnSpc>
                        <a:spcBef>
                          <a:spcPts val="0"/>
                        </a:spcBef>
                        <a:spcAft>
                          <a:spcPts val="0"/>
                        </a:spcAft>
                      </a:pPr>
                      <a:r>
                        <a:rPr lang="fa-IR" sz="1600" dirty="0">
                          <a:effectLst/>
                        </a:rPr>
                        <a:t>                          ×                                                  =     هزينه</a:t>
                      </a:r>
                      <a:r>
                        <a:rPr lang="fa-IR" sz="1600" baseline="0" dirty="0">
                          <a:effectLst/>
                        </a:rPr>
                        <a:t> هاي انتقالي</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p>
                      <a:pPr marL="0" marR="0" algn="ctr">
                        <a:lnSpc>
                          <a:spcPct val="107000"/>
                        </a:lnSpc>
                        <a:spcBef>
                          <a:spcPts val="0"/>
                        </a:spcBef>
                        <a:spcAft>
                          <a:spcPts val="0"/>
                        </a:spcAft>
                      </a:pPr>
                      <a:r>
                        <a:rPr lang="fa-IR" sz="1600" dirty="0">
                          <a:effectLst/>
                        </a:rPr>
                        <a:t>        واحد کار مستقیم                ساخت</a:t>
                      </a:r>
                      <a:r>
                        <a:rPr lang="fa-IR" sz="1600" baseline="0" dirty="0">
                          <a:effectLst/>
                        </a:rPr>
                        <a:t> پايان دوره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0"/>
                  </a:ext>
                </a:extLst>
              </a:tr>
            </a:tbl>
          </a:graphicData>
        </a:graphic>
      </p:graphicFrame>
      <p:cxnSp>
        <p:nvCxnSpPr>
          <p:cNvPr id="9" name="Straight Connector 8"/>
          <p:cNvCxnSpPr/>
          <p:nvPr/>
        </p:nvCxnSpPr>
        <p:spPr>
          <a:xfrm>
            <a:off x="914400" y="5576548"/>
            <a:ext cx="1716505"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914400" y="5688843"/>
            <a:ext cx="1716505"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320842" y="5688843"/>
            <a:ext cx="3160295" cy="830997"/>
          </a:xfrm>
          <a:prstGeom prst="rect">
            <a:avLst/>
          </a:prstGeom>
          <a:noFill/>
        </p:spPr>
        <p:txBody>
          <a:bodyPr wrap="square" rtlCol="0">
            <a:spAutoFit/>
          </a:bodyPr>
          <a:lstStyle/>
          <a:p>
            <a:pPr algn="ctr" rtl="1"/>
            <a:r>
              <a:rPr lang="fa-IR" sz="2400" dirty="0">
                <a:cs typeface="B Nazanin" panose="00000400000000000000" pitchFamily="2" charset="-78"/>
              </a:rPr>
              <a:t>قيمت تمام شده موجودي كالاي</a:t>
            </a:r>
          </a:p>
          <a:p>
            <a:pPr algn="ctr" rtl="1"/>
            <a:r>
              <a:rPr lang="fa-IR" sz="2400" dirty="0">
                <a:cs typeface="B Nazanin" panose="00000400000000000000" pitchFamily="2" charset="-78"/>
              </a:rPr>
              <a:t>در جريان ساخت پايان دوره</a:t>
            </a:r>
            <a:endParaRPr lang="en-US" sz="2400" dirty="0">
              <a:cs typeface="B Nazanin" panose="00000400000000000000" pitchFamily="2" charset="-78"/>
            </a:endParaRPr>
          </a:p>
        </p:txBody>
      </p:sp>
      <p:sp>
        <p:nvSpPr>
          <p:cNvPr id="2" name="Cross 1"/>
          <p:cNvSpPr/>
          <p:nvPr/>
        </p:nvSpPr>
        <p:spPr>
          <a:xfrm>
            <a:off x="1418851" y="1723860"/>
            <a:ext cx="482138" cy="493439"/>
          </a:xfrm>
          <a:prstGeom prst="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Cross 9"/>
          <p:cNvSpPr/>
          <p:nvPr/>
        </p:nvSpPr>
        <p:spPr>
          <a:xfrm>
            <a:off x="1418851" y="3131438"/>
            <a:ext cx="482138" cy="493439"/>
          </a:xfrm>
          <a:prstGeom prst="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Cross 12"/>
          <p:cNvSpPr/>
          <p:nvPr/>
        </p:nvSpPr>
        <p:spPr>
          <a:xfrm>
            <a:off x="1418851" y="4319666"/>
            <a:ext cx="482138" cy="493439"/>
          </a:xfrm>
          <a:prstGeom prst="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196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700" dirty="0">
                <a:cs typeface="B Nazanin" panose="00000400000000000000" pitchFamily="2" charset="-78"/>
              </a:rPr>
              <a:t>ر روش اولین صادره از اولین وارده میتوان معادل آحاد تکمیل شده را با استفاده از فرمول زیر نیزمحاسبه کرد .</a:t>
            </a:r>
            <a:endParaRPr lang="en-US" sz="2700" dirty="0">
              <a:cs typeface="B Nazanin" panose="00000400000000000000" pitchFamily="2" charset="-78"/>
            </a:endParaRPr>
          </a:p>
        </p:txBody>
      </p:sp>
      <p:sp>
        <p:nvSpPr>
          <p:cNvPr id="3" name="Content Placeholder 2"/>
          <p:cNvSpPr>
            <a:spLocks noGrp="1"/>
          </p:cNvSpPr>
          <p:nvPr>
            <p:ph idx="1"/>
          </p:nvPr>
        </p:nvSpPr>
        <p:spPr>
          <a:xfrm>
            <a:off x="1103310" y="4475747"/>
            <a:ext cx="8946541" cy="1323473"/>
          </a:xfrm>
        </p:spPr>
        <p:txBody>
          <a:bodyPr>
            <a:normAutofit/>
          </a:bodyPr>
          <a:lstStyle/>
          <a:p>
            <a:pPr marL="0" indent="457200" algn="r" rtl="1">
              <a:buNone/>
            </a:pPr>
            <a:r>
              <a:rPr lang="fa-IR" sz="2400" dirty="0">
                <a:cs typeface="B Nazanin" panose="00000400000000000000" pitchFamily="2" charset="-78"/>
              </a:rPr>
              <a:t>فرمول فوق نشان میدهد در صورتی که از کل کار انجام یافته تا پایان دوره کار انجام یافته در دوره قبل بر روی موجودی کالای در جریان ساخت اول دوره کسر میگردد معادل آحاد تکمیل شده به روش اولین صادره از ولین وارده بدست می آید .</a:t>
            </a:r>
            <a:endParaRPr lang="en-US" sz="2400" dirty="0">
              <a:cs typeface="B Nazanin"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1674876638"/>
              </p:ext>
            </p:extLst>
          </p:nvPr>
        </p:nvGraphicFramePr>
        <p:xfrm>
          <a:off x="874711" y="2028806"/>
          <a:ext cx="9403741" cy="1467485"/>
        </p:xfrm>
        <a:graphic>
          <a:graphicData uri="http://schemas.openxmlformats.org/drawingml/2006/table">
            <a:tbl>
              <a:tblPr firstRow="1" firstCol="1" bandRow="1">
                <a:tableStyleId>{2D5ABB26-0587-4C30-8999-92F81FD0307C}</a:tableStyleId>
              </a:tblPr>
              <a:tblGrid>
                <a:gridCol w="1844329">
                  <a:extLst>
                    <a:ext uri="{9D8B030D-6E8A-4147-A177-3AD203B41FA5}">
                      <a16:colId xmlns:a16="http://schemas.microsoft.com/office/drawing/2014/main" val="20000"/>
                    </a:ext>
                  </a:extLst>
                </a:gridCol>
                <a:gridCol w="722790">
                  <a:extLst>
                    <a:ext uri="{9D8B030D-6E8A-4147-A177-3AD203B41FA5}">
                      <a16:colId xmlns:a16="http://schemas.microsoft.com/office/drawing/2014/main" val="20001"/>
                    </a:ext>
                  </a:extLst>
                </a:gridCol>
                <a:gridCol w="1472662">
                  <a:extLst>
                    <a:ext uri="{9D8B030D-6E8A-4147-A177-3AD203B41FA5}">
                      <a16:colId xmlns:a16="http://schemas.microsoft.com/office/drawing/2014/main" val="20002"/>
                    </a:ext>
                  </a:extLst>
                </a:gridCol>
                <a:gridCol w="723723">
                  <a:extLst>
                    <a:ext uri="{9D8B030D-6E8A-4147-A177-3AD203B41FA5}">
                      <a16:colId xmlns:a16="http://schemas.microsoft.com/office/drawing/2014/main" val="20003"/>
                    </a:ext>
                  </a:extLst>
                </a:gridCol>
                <a:gridCol w="1958257">
                  <a:extLst>
                    <a:ext uri="{9D8B030D-6E8A-4147-A177-3AD203B41FA5}">
                      <a16:colId xmlns:a16="http://schemas.microsoft.com/office/drawing/2014/main" val="20004"/>
                    </a:ext>
                  </a:extLst>
                </a:gridCol>
                <a:gridCol w="723723">
                  <a:extLst>
                    <a:ext uri="{9D8B030D-6E8A-4147-A177-3AD203B41FA5}">
                      <a16:colId xmlns:a16="http://schemas.microsoft.com/office/drawing/2014/main" val="20005"/>
                    </a:ext>
                  </a:extLst>
                </a:gridCol>
                <a:gridCol w="1958257">
                  <a:extLst>
                    <a:ext uri="{9D8B030D-6E8A-4147-A177-3AD203B41FA5}">
                      <a16:colId xmlns:a16="http://schemas.microsoft.com/office/drawing/2014/main" val="20006"/>
                    </a:ext>
                  </a:extLst>
                </a:gridCol>
              </a:tblGrid>
              <a:tr h="378460">
                <a:tc rowSpan="3">
                  <a:txBody>
                    <a:bodyPr/>
                    <a:lstStyle/>
                    <a:p>
                      <a:pPr marL="0" marR="0" algn="ctr">
                        <a:lnSpc>
                          <a:spcPct val="107000"/>
                        </a:lnSpc>
                        <a:spcBef>
                          <a:spcPts val="0"/>
                        </a:spcBef>
                        <a:spcAft>
                          <a:spcPts val="0"/>
                        </a:spcAft>
                      </a:pPr>
                      <a:r>
                        <a:rPr lang="fa-IR" sz="1800" dirty="0">
                          <a:effectLst/>
                        </a:rPr>
                        <a:t>معادل آحاد</a:t>
                      </a:r>
                      <a:endParaRPr lang="en-US" sz="1800" dirty="0">
                        <a:effectLst/>
                      </a:endParaRPr>
                    </a:p>
                    <a:p>
                      <a:pPr marL="0" marR="0" algn="ctr">
                        <a:lnSpc>
                          <a:spcPct val="107000"/>
                        </a:lnSpc>
                        <a:spcBef>
                          <a:spcPts val="0"/>
                        </a:spcBef>
                        <a:spcAft>
                          <a:spcPts val="0"/>
                        </a:spcAft>
                      </a:pPr>
                      <a:r>
                        <a:rPr lang="fa-IR" sz="1800" dirty="0">
                          <a:effectLst/>
                        </a:rPr>
                        <a:t>تكميل شده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rowSpan="3">
                  <a:txBody>
                    <a:bodyPr/>
                    <a:lstStyle/>
                    <a:p>
                      <a:pPr marL="0" marR="0" algn="ctr" rtl="1">
                        <a:lnSpc>
                          <a:spcPct val="107000"/>
                        </a:lnSpc>
                        <a:spcBef>
                          <a:spcPts val="0"/>
                        </a:spcBef>
                        <a:spcAft>
                          <a:spcPts val="0"/>
                        </a:spcAft>
                      </a:pPr>
                      <a:r>
                        <a:rPr lang="fa-IR" sz="1800">
                          <a:effectLst/>
                        </a:rPr>
                        <a:t>=</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fa-IR" sz="1800" dirty="0">
                          <a:effectLst/>
                        </a:rPr>
                        <a:t>واحد هاي تكميل شده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rowSpan="3">
                  <a:txBody>
                    <a:bodyPr/>
                    <a:lstStyle/>
                    <a:p>
                      <a:pPr marL="0" marR="0" algn="ctr" rtl="1">
                        <a:lnSpc>
                          <a:spcPct val="107000"/>
                        </a:lnSpc>
                        <a:spcBef>
                          <a:spcPts val="0"/>
                        </a:spcBef>
                        <a:spcAft>
                          <a:spcPts val="0"/>
                        </a:spcAft>
                      </a:pPr>
                      <a:r>
                        <a:rPr lang="fa-IR" sz="1800" dirty="0">
                          <a:effectLst/>
                        </a:rPr>
                        <a:t>+</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fa-IR" sz="1800" dirty="0">
                          <a:effectLst/>
                        </a:rPr>
                        <a:t>موجودي كالاي در جريان ساخت پايان دوره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rowSpan="3">
                  <a:txBody>
                    <a:bodyPr/>
                    <a:lstStyle/>
                    <a:p>
                      <a:pPr marL="0" marR="0" algn="ctr" rtl="1">
                        <a:lnSpc>
                          <a:spcPct val="107000"/>
                        </a:lnSpc>
                        <a:spcBef>
                          <a:spcPts val="0"/>
                        </a:spcBef>
                        <a:spcAft>
                          <a:spcPts val="0"/>
                        </a:spcAft>
                      </a:pPr>
                      <a:r>
                        <a:rPr lang="fa-IR" sz="1800" dirty="0">
                          <a:effectLst/>
                          <a:latin typeface="+mn-lt"/>
                          <a:ea typeface="+mn-ea"/>
                          <a:cs typeface="+mn-cs"/>
                        </a:rPr>
                        <a:t>-</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fa-IR" sz="1800" dirty="0">
                          <a:effectLst/>
                        </a:rPr>
                        <a:t>موجودي كالاي در جريان ساخت اول دوره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0"/>
                  </a:ext>
                </a:extLst>
              </a:tr>
              <a:tr h="0">
                <a:tc vMerge="1">
                  <a:txBody>
                    <a:bodyPr/>
                    <a:lstStyle/>
                    <a:p>
                      <a:endParaRPr lang="en-US"/>
                    </a:p>
                  </a:txBody>
                  <a:tcPr/>
                </a:tc>
                <a:tc vMerge="1">
                  <a:txBody>
                    <a:bodyPr/>
                    <a:lstStyle/>
                    <a:p>
                      <a:endParaRPr lang="en-US"/>
                    </a:p>
                  </a:txBody>
                  <a:tcPr/>
                </a:tc>
                <a:tc>
                  <a:txBody>
                    <a:bodyPr/>
                    <a:lstStyle/>
                    <a:p>
                      <a:pPr marL="0" marR="0" algn="ctr" rtl="1">
                        <a:lnSpc>
                          <a:spcPct val="107000"/>
                        </a:lnSpc>
                        <a:spcBef>
                          <a:spcPts val="0"/>
                        </a:spcBef>
                        <a:spcAft>
                          <a:spcPts val="0"/>
                        </a:spcAft>
                      </a:pPr>
                      <a:r>
                        <a:rPr lang="fa-IR" sz="1800">
                          <a:effectLst/>
                        </a:rPr>
                        <a:t>×</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vMerge="1">
                  <a:txBody>
                    <a:bodyPr/>
                    <a:lstStyle/>
                    <a:p>
                      <a:endParaRPr lang="en-US"/>
                    </a:p>
                  </a:txBody>
                  <a:tcPr/>
                </a:tc>
                <a:tc>
                  <a:txBody>
                    <a:bodyPr/>
                    <a:lstStyle/>
                    <a:p>
                      <a:pPr marL="0" marR="0" algn="ctr" rtl="1">
                        <a:lnSpc>
                          <a:spcPct val="107000"/>
                        </a:lnSpc>
                        <a:spcBef>
                          <a:spcPts val="0"/>
                        </a:spcBef>
                        <a:spcAft>
                          <a:spcPts val="0"/>
                        </a:spcAft>
                      </a:pPr>
                      <a:r>
                        <a:rPr lang="fa-IR" sz="1800" dirty="0">
                          <a:effectLst/>
                        </a:rPr>
                        <a:t>×</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vMerge="1">
                  <a:txBody>
                    <a:bodyPr/>
                    <a:lstStyle/>
                    <a:p>
                      <a:endParaRPr lang="en-US"/>
                    </a:p>
                  </a:txBody>
                  <a:tcPr/>
                </a:tc>
                <a:tc>
                  <a:txBody>
                    <a:bodyPr/>
                    <a:lstStyle/>
                    <a:p>
                      <a:pPr marL="0" marR="0" algn="ctr" rtl="1">
                        <a:lnSpc>
                          <a:spcPct val="107000"/>
                        </a:lnSpc>
                        <a:spcBef>
                          <a:spcPts val="0"/>
                        </a:spcBef>
                        <a:spcAft>
                          <a:spcPts val="0"/>
                        </a:spcAft>
                      </a:pPr>
                      <a:r>
                        <a:rPr lang="fa-IR" sz="1800">
                          <a:effectLst/>
                        </a:rPr>
                        <a:t>×</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1"/>
                  </a:ext>
                </a:extLst>
              </a:tr>
              <a:tr h="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fa-IR" sz="1800" dirty="0">
                          <a:effectLst/>
                          <a:latin typeface="Calibri" panose="020F0502020204030204" pitchFamily="34" charset="0"/>
                          <a:ea typeface="Calibri" panose="020F0502020204030204" pitchFamily="34" charset="0"/>
                          <a:cs typeface="B Nazanin" panose="00000400000000000000" pitchFamily="2" charset="-78"/>
                        </a:rPr>
                        <a:t>100%</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vMerge="1">
                  <a:txBody>
                    <a:bodyPr/>
                    <a:lstStyle/>
                    <a:p>
                      <a:endParaRPr lang="en-US"/>
                    </a:p>
                  </a:txBody>
                  <a:tcPr/>
                </a:tc>
                <a:tc>
                  <a:txBody>
                    <a:bodyPr/>
                    <a:lstStyle/>
                    <a:p>
                      <a:pPr marL="0" marR="0" algn="ctr" rtl="1">
                        <a:lnSpc>
                          <a:spcPct val="107000"/>
                        </a:lnSpc>
                        <a:spcBef>
                          <a:spcPts val="0"/>
                        </a:spcBef>
                        <a:spcAft>
                          <a:spcPts val="0"/>
                        </a:spcAft>
                      </a:pPr>
                      <a:r>
                        <a:rPr lang="fa-IR" sz="1800" dirty="0">
                          <a:effectLst/>
                        </a:rPr>
                        <a:t>درصد تكميل شده </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fa-IR" sz="1800" dirty="0">
                          <a:effectLst/>
                        </a:rPr>
                        <a:t>درصد تكميل شده در دوره قبل</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09013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041164975"/>
                  </p:ext>
                </p:extLst>
              </p:nvPr>
            </p:nvGraphicFramePr>
            <p:xfrm>
              <a:off x="548641" y="420626"/>
              <a:ext cx="9765792" cy="5988781"/>
            </p:xfrm>
            <a:graphic>
              <a:graphicData uri="http://schemas.openxmlformats.org/drawingml/2006/table">
                <a:tbl>
                  <a:tblPr firstRow="1" firstCol="1" bandRow="1">
                    <a:tableStyleId>{2D5ABB26-0587-4C30-8999-92F81FD0307C}</a:tableStyleId>
                  </a:tblPr>
                  <a:tblGrid>
                    <a:gridCol w="1955894">
                      <a:extLst>
                        <a:ext uri="{9D8B030D-6E8A-4147-A177-3AD203B41FA5}">
                          <a16:colId xmlns:a16="http://schemas.microsoft.com/office/drawing/2014/main" val="20000"/>
                        </a:ext>
                      </a:extLst>
                    </a:gridCol>
                    <a:gridCol w="1705138">
                      <a:extLst>
                        <a:ext uri="{9D8B030D-6E8A-4147-A177-3AD203B41FA5}">
                          <a16:colId xmlns:a16="http://schemas.microsoft.com/office/drawing/2014/main" val="20001"/>
                        </a:ext>
                      </a:extLst>
                    </a:gridCol>
                    <a:gridCol w="1705138">
                      <a:extLst>
                        <a:ext uri="{9D8B030D-6E8A-4147-A177-3AD203B41FA5}">
                          <a16:colId xmlns:a16="http://schemas.microsoft.com/office/drawing/2014/main" val="20002"/>
                        </a:ext>
                      </a:extLst>
                    </a:gridCol>
                    <a:gridCol w="4399622">
                      <a:extLst>
                        <a:ext uri="{9D8B030D-6E8A-4147-A177-3AD203B41FA5}">
                          <a16:colId xmlns:a16="http://schemas.microsoft.com/office/drawing/2014/main" val="20003"/>
                        </a:ext>
                      </a:extLst>
                    </a:gridCol>
                  </a:tblGrid>
                  <a:tr h="430035">
                    <a:tc gridSpan="2">
                      <a:txBody>
                        <a:bodyPr/>
                        <a:lstStyle/>
                        <a:p>
                          <a:pPr marL="0" marR="0" algn="ctr">
                            <a:lnSpc>
                              <a:spcPct val="107000"/>
                            </a:lnSpc>
                            <a:spcBef>
                              <a:spcPts val="0"/>
                            </a:spcBef>
                            <a:spcAft>
                              <a:spcPts val="0"/>
                            </a:spcAft>
                          </a:pPr>
                          <a:r>
                            <a:rPr lang="ar-SA" sz="1800" dirty="0">
                              <a:effectLst/>
                              <a:cs typeface="B Nazanin" panose="00000400000000000000" pitchFamily="2" charset="-78"/>
                            </a:rPr>
                            <a:t>دايره اول-اولين صادره از اولين وارده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rowSpan="2">
                      <a:txBody>
                        <a:bodyPr/>
                        <a:lstStyle/>
                        <a:p>
                          <a:pPr marL="0" marR="0" algn="ctr">
                            <a:lnSpc>
                              <a:spcPct val="107000"/>
                            </a:lnSpc>
                            <a:spcBef>
                              <a:spcPts val="0"/>
                            </a:spcBef>
                            <a:spcAft>
                              <a:spcPts val="0"/>
                            </a:spcAft>
                          </a:pPr>
                          <a:r>
                            <a:rPr lang="fa-IR" sz="1800" dirty="0">
                              <a:effectLst/>
                              <a:cs typeface="B Nazanin" panose="00000400000000000000" pitchFamily="2" charset="-78"/>
                            </a:rPr>
                            <a:t>جدول مقدار</a:t>
                          </a:r>
                        </a:p>
                        <a:p>
                          <a:pPr marL="0" marR="0" algn="ctr">
                            <a:lnSpc>
                              <a:spcPct val="107000"/>
                            </a:lnSpc>
                            <a:spcBef>
                              <a:spcPts val="0"/>
                            </a:spcBef>
                            <a:spcAft>
                              <a:spcPts val="0"/>
                            </a:spcAft>
                          </a:pPr>
                          <a:endParaRPr lang="en-US" sz="1800" dirty="0">
                            <a:effectLst/>
                            <a:cs typeface="B Nazanin" panose="00000400000000000000" pitchFamily="2" charset="-78"/>
                          </a:endParaRPr>
                        </a:p>
                        <a:p>
                          <a:pPr marL="0" marR="0" algn="ctr">
                            <a:lnSpc>
                              <a:spcPct val="107000"/>
                            </a:lnSpc>
                            <a:spcBef>
                              <a:spcPts val="0"/>
                            </a:spcBef>
                            <a:spcAft>
                              <a:spcPts val="0"/>
                            </a:spcAft>
                          </a:pPr>
                          <a:r>
                            <a:rPr lang="fa-IR" sz="1800" dirty="0">
                              <a:effectLst/>
                              <a:cs typeface="B Nazanin" panose="00000400000000000000" pitchFamily="2" charset="-78"/>
                            </a:rPr>
                            <a:t>توليد</a:t>
                          </a:r>
                        </a:p>
                      </a:txBody>
                      <a:tcPr marL="68580" marR="68580" marT="0" marB="0" anchor="ctr">
                        <a:lnB w="12700" cap="flat" cmpd="sng" algn="ctr">
                          <a:solidFill>
                            <a:schemeClr val="tx1"/>
                          </a:solidFill>
                          <a:prstDash val="solid"/>
                          <a:round/>
                          <a:headEnd type="none" w="med" len="med"/>
                          <a:tailEnd type="none" w="med" len="med"/>
                        </a:lnB>
                      </a:tcPr>
                    </a:tc>
                    <a:tc rowSpan="3">
                      <a:txBody>
                        <a:bodyPr/>
                        <a:lstStyle/>
                        <a:p>
                          <a:pPr marL="0" marR="0" algn="r">
                            <a:lnSpc>
                              <a:spcPct val="107000"/>
                            </a:lnSpc>
                            <a:spcBef>
                              <a:spcPts val="0"/>
                            </a:spcBef>
                            <a:spcAft>
                              <a:spcPts val="0"/>
                            </a:spcAft>
                          </a:pPr>
                          <a:r>
                            <a:rPr lang="en-US" sz="1600" dirty="0">
                              <a:effectLst/>
                              <a:cs typeface="B Nazanin" panose="00000400000000000000" pitchFamily="2" charset="-78"/>
                            </a:rPr>
                            <a:t>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0"/>
                      </a:ext>
                    </a:extLst>
                  </a:tr>
                  <a:tr h="215018">
                    <a:tc gridSpan="2">
                      <a:txBody>
                        <a:bodyPr/>
                        <a:lstStyle/>
                        <a:p>
                          <a:pPr marL="0" marR="0" algn="ctr">
                            <a:lnSpc>
                              <a:spcPct val="107000"/>
                            </a:lnSpc>
                            <a:spcBef>
                              <a:spcPts val="0"/>
                            </a:spcBef>
                            <a:spcAft>
                              <a:spcPts val="0"/>
                            </a:spcAft>
                          </a:pPr>
                          <a:r>
                            <a:rPr lang="ar-SA" sz="1800" dirty="0">
                              <a:effectLst/>
                              <a:cs typeface="B Nazanin" panose="00000400000000000000" pitchFamily="2" charset="-78"/>
                            </a:rPr>
                            <a:t>معادل آحاد تكميل شده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555382">
                    <a:tc>
                      <a:txBody>
                        <a:bodyPr/>
                        <a:lstStyle/>
                        <a:p>
                          <a:pPr marL="0" marR="0" algn="ctr">
                            <a:lnSpc>
                              <a:spcPct val="107000"/>
                            </a:lnSpc>
                            <a:spcBef>
                              <a:spcPts val="0"/>
                            </a:spcBef>
                            <a:spcAft>
                              <a:spcPts val="0"/>
                            </a:spcAft>
                          </a:pPr>
                          <a:r>
                            <a:rPr lang="ar-SA" sz="1800" dirty="0">
                              <a:effectLst/>
                              <a:cs typeface="B Nazanin" panose="00000400000000000000" pitchFamily="2" charset="-78"/>
                            </a:rPr>
                            <a:t>هزينه هاي تبديل</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ar-SA" sz="1800" dirty="0">
                              <a:effectLst/>
                              <a:cs typeface="B Nazanin" panose="00000400000000000000" pitchFamily="2" charset="-78"/>
                            </a:rPr>
                            <a:t>مواد اوليه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fa-IR" sz="1800" dirty="0">
                              <a:effectLst/>
                              <a:latin typeface="Calibri" panose="020F0502020204030204" pitchFamily="34" charset="0"/>
                              <a:ea typeface="Calibri" panose="020F0502020204030204" pitchFamily="34" charset="0"/>
                              <a:cs typeface="B Nazanin" panose="00000400000000000000" pitchFamily="2" charset="-78"/>
                            </a:rPr>
                            <a:t>واحد</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T w="12700" cap="flat" cmpd="sng" algn="ctr">
                          <a:solidFill>
                            <a:schemeClr val="tx1"/>
                          </a:solidFill>
                          <a:prstDash val="solid"/>
                          <a:round/>
                          <a:headEnd type="none" w="med" len="med"/>
                          <a:tailEnd type="none" w="med" len="med"/>
                        </a:lnT>
                      </a:tcPr>
                    </a:tc>
                    <a:tc vMerge="1">
                      <a:txBody>
                        <a:bodyPr/>
                        <a:lstStyle/>
                        <a:p>
                          <a:endParaRPr lang="en-US"/>
                        </a:p>
                      </a:txBody>
                      <a:tcPr/>
                    </a:tc>
                    <a:extLst>
                      <a:ext uri="{0D108BD9-81ED-4DB2-BD59-A6C34878D82A}">
                        <a16:rowId xmlns:a16="http://schemas.microsoft.com/office/drawing/2014/main" val="10002"/>
                      </a:ext>
                    </a:extLst>
                  </a:tr>
                  <a:tr h="430035">
                    <a:tc>
                      <a:txBody>
                        <a:bodyPr/>
                        <a:lstStyle/>
                        <a:p>
                          <a:pPr marL="0" marR="0" algn="ctr">
                            <a:lnSpc>
                              <a:spcPct val="107000"/>
                            </a:lnSpc>
                            <a:spcBef>
                              <a:spcPts val="0"/>
                            </a:spcBef>
                            <a:spcAft>
                              <a:spcPts val="0"/>
                            </a:spcAft>
                          </a:pPr>
                          <a:r>
                            <a:rPr lang="en-US" sz="1600" dirty="0">
                              <a:effectLst/>
                              <a:cs typeface="B Nazanin" panose="00000400000000000000" pitchFamily="2" charset="-78"/>
                            </a:rPr>
                            <a:t>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dirty="0">
                              <a:effectLst/>
                              <a:cs typeface="B Nazanin" panose="00000400000000000000" pitchFamily="2" charset="-78"/>
                            </a:rPr>
                            <a:t>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fa-IR" sz="1750" dirty="0">
                              <a:effectLst/>
                              <a:cs typeface="B Nazanin" panose="00000400000000000000" pitchFamily="2" charset="-78"/>
                            </a:rPr>
                            <a:t>1,000</a:t>
                          </a:r>
                          <a:endParaRPr lang="en-US" sz="175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a:lnSpc>
                              <a:spcPct val="107000"/>
                            </a:lnSpc>
                            <a:spcBef>
                              <a:spcPts val="0"/>
                            </a:spcBef>
                            <a:spcAft>
                              <a:spcPts val="0"/>
                            </a:spcAft>
                          </a:pPr>
                          <a:r>
                            <a:rPr lang="ar-SA" sz="1800" dirty="0">
                              <a:effectLst/>
                              <a:cs typeface="B Nazanin" panose="00000400000000000000" pitchFamily="2" charset="-78"/>
                            </a:rPr>
                            <a:t>موجودي كالاي در جريان ساخت اول دوره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3"/>
                      </a:ext>
                    </a:extLst>
                  </a:tr>
                  <a:tr h="430035">
                    <a:tc>
                      <a:txBody>
                        <a:bodyPr/>
                        <a:lstStyle/>
                        <a:p>
                          <a:pPr marL="0" marR="0" algn="ctr">
                            <a:lnSpc>
                              <a:spcPct val="107000"/>
                            </a:lnSpc>
                            <a:spcBef>
                              <a:spcPts val="0"/>
                            </a:spcBef>
                            <a:spcAft>
                              <a:spcPts val="0"/>
                            </a:spcAft>
                          </a:pPr>
                          <a:r>
                            <a:rPr lang="en-US" sz="1600">
                              <a:effectLst/>
                              <a:cs typeface="B Nazanin" panose="00000400000000000000" pitchFamily="2" charset="-78"/>
                            </a:rPr>
                            <a:t>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a:effectLst/>
                              <a:cs typeface="B Nazanin" panose="00000400000000000000" pitchFamily="2" charset="-78"/>
                            </a:rPr>
                            <a:t>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750" dirty="0">
                              <a:effectLst/>
                              <a:cs typeface="B Nazanin" panose="00000400000000000000" pitchFamily="2" charset="-78"/>
                            </a:rPr>
                            <a:t>7,000</a:t>
                          </a:r>
                          <a:endParaRPr lang="en-US" sz="175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ar-SA" sz="1800" dirty="0">
                              <a:effectLst/>
                              <a:cs typeface="B Nazanin" panose="00000400000000000000" pitchFamily="2" charset="-78"/>
                            </a:rPr>
                            <a:t>واحدهايي كه طي دوره اقدام به توليد آنها شده: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4"/>
                      </a:ext>
                    </a:extLst>
                  </a:tr>
                  <a:tr h="430035">
                    <a:tc>
                      <a:txBody>
                        <a:bodyPr/>
                        <a:lstStyle/>
                        <a:p>
                          <a:pPr marL="0" marR="0" algn="ctr">
                            <a:lnSpc>
                              <a:spcPct val="107000"/>
                            </a:lnSpc>
                            <a:spcBef>
                              <a:spcPts val="0"/>
                            </a:spcBef>
                            <a:spcAft>
                              <a:spcPts val="0"/>
                            </a:spcAft>
                          </a:pPr>
                          <a:r>
                            <a:rPr lang="en-US" sz="1600">
                              <a:effectLst/>
                              <a:cs typeface="B Nazanin" panose="00000400000000000000" pitchFamily="2" charset="-78"/>
                            </a:rPr>
                            <a:t>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a:effectLst/>
                              <a:cs typeface="B Nazanin" panose="00000400000000000000" pitchFamily="2" charset="-78"/>
                            </a:rPr>
                            <a:t>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750" dirty="0">
                              <a:effectLst/>
                              <a:cs typeface="B Nazanin" panose="00000400000000000000" pitchFamily="2" charset="-78"/>
                            </a:rPr>
                            <a:t>8,000</a:t>
                          </a:r>
                          <a:endParaRPr lang="en-US" sz="175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800" dirty="0">
                              <a:effectLst/>
                              <a:cs typeface="B Nazanin" panose="00000400000000000000" pitchFamily="2" charset="-78"/>
                            </a:rPr>
                            <a:t> </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5"/>
                      </a:ext>
                    </a:extLst>
                  </a:tr>
                  <a:tr h="607895">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400(2,000×</m:t>
                                </m:r>
                                <m:f>
                                  <m:fPr>
                                    <m:ctrlPr>
                                      <a:rPr lang="en-US" sz="1600" i="1">
                                        <a:effectLst/>
                                        <a:latin typeface="Cambria Math" panose="02040503050406030204" pitchFamily="18" charset="0"/>
                                      </a:rPr>
                                    </m:ctrlPr>
                                  </m:fPr>
                                  <m:num>
                                    <m:r>
                                      <a:rPr lang="en-US" sz="1600">
                                        <a:effectLst/>
                                        <a:latin typeface="Cambria Math" panose="02040503050406030204" pitchFamily="18" charset="0"/>
                                      </a:rPr>
                                      <m:t>1</m:t>
                                    </m:r>
                                  </m:num>
                                  <m:den>
                                    <m:r>
                                      <a:rPr lang="en-US" sz="1600">
                                        <a:effectLst/>
                                        <a:latin typeface="Cambria Math" panose="02040503050406030204" pitchFamily="18" charset="0"/>
                                      </a:rPr>
                                      <m:t>5</m:t>
                                    </m:r>
                                  </m:den>
                                </m:f>
                                <m:r>
                                  <a:rPr lang="en-US" sz="1600">
                                    <a:effectLst/>
                                    <a:latin typeface="Cambria Math" panose="02040503050406030204" pitchFamily="18" charset="0"/>
                                  </a:rPr>
                                  <m:t>)</m:t>
                                </m:r>
                              </m:oMath>
                            </m:oMathPara>
                          </a14:m>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200(2,000×</m:t>
                                </m:r>
                                <m:f>
                                  <m:fPr>
                                    <m:ctrlPr>
                                      <a:rPr lang="en-US" sz="1600" i="1">
                                        <a:effectLst/>
                                        <a:latin typeface="Cambria Math" panose="02040503050406030204" pitchFamily="18" charset="0"/>
                                      </a:rPr>
                                    </m:ctrlPr>
                                  </m:fPr>
                                  <m:num>
                                    <m:r>
                                      <a:rPr lang="en-US" sz="1600">
                                        <a:effectLst/>
                                        <a:latin typeface="Cambria Math" panose="02040503050406030204" pitchFamily="18" charset="0"/>
                                      </a:rPr>
                                      <m:t>1</m:t>
                                    </m:r>
                                  </m:num>
                                  <m:den>
                                    <m:r>
                                      <a:rPr lang="en-US" sz="1600">
                                        <a:effectLst/>
                                        <a:latin typeface="Cambria Math" panose="02040503050406030204" pitchFamily="18" charset="0"/>
                                      </a:rPr>
                                      <m:t>10</m:t>
                                    </m:r>
                                  </m:den>
                                </m:f>
                                <m:r>
                                  <a:rPr lang="en-US" sz="1600">
                                    <a:effectLst/>
                                    <a:latin typeface="Cambria Math" panose="02040503050406030204" pitchFamily="18" charset="0"/>
                                  </a:rPr>
                                  <m:t>)</m:t>
                                </m:r>
                              </m:oMath>
                            </m:oMathPara>
                          </a14:m>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750" dirty="0">
                              <a:effectLst/>
                              <a:cs typeface="B Nazanin" panose="00000400000000000000" pitchFamily="2" charset="-78"/>
                            </a:rPr>
                            <a:t>2,000</a:t>
                          </a:r>
                          <a:endParaRPr lang="en-US" sz="175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a:lnSpc>
                              <a:spcPct val="107000"/>
                            </a:lnSpc>
                            <a:spcBef>
                              <a:spcPts val="0"/>
                            </a:spcBef>
                            <a:spcAft>
                              <a:spcPts val="0"/>
                            </a:spcAft>
                          </a:pPr>
                          <a:r>
                            <a:rPr lang="ar-SA" sz="1800" dirty="0">
                              <a:effectLst/>
                              <a:cs typeface="B Nazanin" panose="00000400000000000000" pitchFamily="2" charset="-78"/>
                            </a:rPr>
                            <a:t>موجودي كالاي در جريان ساخت پايان دوره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6"/>
                      </a:ext>
                    </a:extLst>
                  </a:tr>
                  <a:tr h="430035">
                    <a:tc>
                      <a:txBody>
                        <a:bodyPr/>
                        <a:lstStyle/>
                        <a:p>
                          <a:pPr marL="0" marR="0" algn="ctr">
                            <a:lnSpc>
                              <a:spcPct val="107000"/>
                            </a:lnSpc>
                            <a:spcBef>
                              <a:spcPts val="0"/>
                            </a:spcBef>
                            <a:spcAft>
                              <a:spcPts val="0"/>
                            </a:spcAft>
                          </a:pPr>
                          <a:r>
                            <a:rPr lang="en-US" sz="1600">
                              <a:effectLst/>
                              <a:cs typeface="B Nazanin" panose="00000400000000000000" pitchFamily="2" charset="-78"/>
                            </a:rPr>
                            <a:t>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a:effectLst/>
                              <a:cs typeface="B Nazanin" panose="00000400000000000000" pitchFamily="2" charset="-78"/>
                            </a:rPr>
                            <a:t>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750" dirty="0">
                              <a:effectLst/>
                              <a:cs typeface="B Nazanin" panose="00000400000000000000" pitchFamily="2" charset="-78"/>
                            </a:rPr>
                            <a:t> </a:t>
                          </a:r>
                          <a:endParaRPr lang="en-US" sz="175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a:lnSpc>
                              <a:spcPct val="107000"/>
                            </a:lnSpc>
                            <a:spcBef>
                              <a:spcPts val="0"/>
                            </a:spcBef>
                            <a:spcAft>
                              <a:spcPts val="0"/>
                            </a:spcAft>
                          </a:pPr>
                          <a:r>
                            <a:rPr lang="ar-SA" sz="1800" dirty="0">
                              <a:effectLst/>
                              <a:cs typeface="B Zar" panose="00000400000000000000" pitchFamily="2" charset="-78"/>
                            </a:rPr>
                            <a:t>تكميل شده و انتقال يافته به دايره دوم:</a:t>
                          </a:r>
                          <a:endParaRPr lang="en-US" sz="18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extLst>
                      <a:ext uri="{0D108BD9-81ED-4DB2-BD59-A6C34878D82A}">
                        <a16:rowId xmlns:a16="http://schemas.microsoft.com/office/drawing/2014/main" val="10007"/>
                      </a:ext>
                    </a:extLst>
                  </a:tr>
                  <a:tr h="607895">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400(1,000×</m:t>
                                </m:r>
                                <m:f>
                                  <m:fPr>
                                    <m:ctrlPr>
                                      <a:rPr lang="en-US" sz="1600" i="1">
                                        <a:effectLst/>
                                        <a:latin typeface="Cambria Math" panose="02040503050406030204" pitchFamily="18" charset="0"/>
                                      </a:rPr>
                                    </m:ctrlPr>
                                  </m:fPr>
                                  <m:num>
                                    <m:r>
                                      <a:rPr lang="en-US" sz="1600">
                                        <a:effectLst/>
                                        <a:latin typeface="Cambria Math" panose="02040503050406030204" pitchFamily="18" charset="0"/>
                                      </a:rPr>
                                      <m:t>2</m:t>
                                    </m:r>
                                  </m:num>
                                  <m:den>
                                    <m:r>
                                      <a:rPr lang="en-US" sz="1600">
                                        <a:effectLst/>
                                        <a:latin typeface="Cambria Math" panose="02040503050406030204" pitchFamily="18" charset="0"/>
                                      </a:rPr>
                                      <m:t>5</m:t>
                                    </m:r>
                                  </m:den>
                                </m:f>
                                <m:r>
                                  <a:rPr lang="en-US" sz="1600">
                                    <a:effectLst/>
                                    <a:latin typeface="Cambria Math" panose="02040503050406030204" pitchFamily="18" charset="0"/>
                                  </a:rPr>
                                  <m:t>)</m:t>
                                </m:r>
                              </m:oMath>
                            </m:oMathPara>
                          </a14:m>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750(1,000×</m:t>
                                </m:r>
                                <m:f>
                                  <m:fPr>
                                    <m:ctrlPr>
                                      <a:rPr lang="en-US" sz="1600" i="1">
                                        <a:effectLst/>
                                        <a:latin typeface="Cambria Math" panose="02040503050406030204" pitchFamily="18" charset="0"/>
                                      </a:rPr>
                                    </m:ctrlPr>
                                  </m:fPr>
                                  <m:num>
                                    <m:r>
                                      <a:rPr lang="en-US" sz="1600">
                                        <a:effectLst/>
                                        <a:latin typeface="Cambria Math" panose="02040503050406030204" pitchFamily="18" charset="0"/>
                                      </a:rPr>
                                      <m:t>3</m:t>
                                    </m:r>
                                  </m:num>
                                  <m:den>
                                    <m:r>
                                      <a:rPr lang="en-US" sz="1600">
                                        <a:effectLst/>
                                        <a:latin typeface="Cambria Math" panose="02040503050406030204" pitchFamily="18" charset="0"/>
                                      </a:rPr>
                                      <m:t>4</m:t>
                                    </m:r>
                                  </m:den>
                                </m:f>
                                <m:r>
                                  <a:rPr lang="en-US" sz="1600">
                                    <a:effectLst/>
                                    <a:latin typeface="Cambria Math" panose="02040503050406030204" pitchFamily="18" charset="0"/>
                                  </a:rPr>
                                  <m:t>)</m:t>
                                </m:r>
                              </m:oMath>
                            </m:oMathPara>
                          </a14:m>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750" dirty="0">
                              <a:effectLst/>
                              <a:cs typeface="B Nazanin" panose="00000400000000000000" pitchFamily="2" charset="-78"/>
                            </a:rPr>
                            <a:t>1,000</a:t>
                          </a:r>
                          <a:endParaRPr lang="en-US" sz="175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a:lnSpc>
                              <a:spcPct val="107000"/>
                            </a:lnSpc>
                            <a:spcBef>
                              <a:spcPts val="0"/>
                            </a:spcBef>
                            <a:spcAft>
                              <a:spcPts val="0"/>
                            </a:spcAft>
                          </a:pPr>
                          <a:r>
                            <a:rPr lang="ar-SA" sz="1800" dirty="0">
                              <a:effectLst/>
                              <a:cs typeface="B Nazanin" panose="00000400000000000000" pitchFamily="2" charset="-78"/>
                            </a:rPr>
                            <a:t>از موجودي كالاي در جريان ساخت اول دوره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8"/>
                      </a:ext>
                    </a:extLst>
                  </a:tr>
                  <a:tr h="756908">
                    <a:tc>
                      <a:txBody>
                        <a:bodyPr/>
                        <a:lstStyle/>
                        <a:p>
                          <a:pPr marL="0" marR="0" algn="ctr" rtl="1">
                            <a:lnSpc>
                              <a:spcPct val="107000"/>
                            </a:lnSpc>
                            <a:spcBef>
                              <a:spcPts val="0"/>
                            </a:spcBef>
                            <a:spcAft>
                              <a:spcPts val="0"/>
                            </a:spcAft>
                          </a:pPr>
                          <a:r>
                            <a:rPr lang="ar-SA" sz="1750">
                              <a:effectLst/>
                              <a:cs typeface="B Nazanin" panose="00000400000000000000" pitchFamily="2" charset="-78"/>
                            </a:rPr>
                            <a:t>(100%×5,000)5,000</a:t>
                          </a:r>
                          <a:endParaRPr lang="en-US" sz="175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750" dirty="0">
                              <a:effectLst/>
                              <a:cs typeface="B Nazanin" panose="00000400000000000000" pitchFamily="2" charset="-78"/>
                            </a:rPr>
                            <a:t>(100%×5,000)5,00</a:t>
                          </a:r>
                          <a:r>
                            <a:rPr lang="fa-IR" sz="1750" dirty="0">
                              <a:effectLst/>
                              <a:cs typeface="B Nazanin" panose="00000400000000000000" pitchFamily="2" charset="-78"/>
                            </a:rPr>
                            <a:t>0</a:t>
                          </a:r>
                          <a:endParaRPr lang="en-US" sz="175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750" dirty="0">
                              <a:effectLst/>
                              <a:cs typeface="B Nazanin" panose="00000400000000000000" pitchFamily="2" charset="-78"/>
                            </a:rPr>
                            <a:t>5,000</a:t>
                          </a:r>
                          <a:endParaRPr lang="en-US" sz="175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ar-SA" sz="1800" dirty="0">
                              <a:effectLst/>
                              <a:cs typeface="B Nazanin" panose="00000400000000000000" pitchFamily="2" charset="-78"/>
                            </a:rPr>
                            <a:t>شروع و تكميل شده (1,000-6,000)</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9"/>
                      </a:ext>
                    </a:extLst>
                  </a:tr>
                  <a:tr h="430035">
                    <a:tc>
                      <a:txBody>
                        <a:bodyPr/>
                        <a:lstStyle/>
                        <a:p>
                          <a:pPr marL="0" marR="0" algn="ctr">
                            <a:lnSpc>
                              <a:spcPct val="107000"/>
                            </a:lnSpc>
                            <a:spcBef>
                              <a:spcPts val="0"/>
                            </a:spcBef>
                            <a:spcAft>
                              <a:spcPts val="0"/>
                            </a:spcAft>
                          </a:pPr>
                          <a:r>
                            <a:rPr lang="en-US" sz="1750" dirty="0">
                              <a:effectLst/>
                              <a:cs typeface="B Nazanin" panose="00000400000000000000" pitchFamily="2" charset="-78"/>
                            </a:rPr>
                            <a:t> </a:t>
                          </a:r>
                          <a:endParaRPr lang="en-US" sz="175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750" dirty="0">
                              <a:effectLst/>
                              <a:cs typeface="B Nazanin" panose="00000400000000000000" pitchFamily="2" charset="-78"/>
                            </a:rPr>
                            <a:t> </a:t>
                          </a:r>
                          <a:endParaRPr lang="en-US" sz="175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750" dirty="0">
                              <a:effectLst/>
                              <a:cs typeface="B Nazanin" panose="00000400000000000000" pitchFamily="2" charset="-78"/>
                            </a:rPr>
                            <a:t>8,000</a:t>
                          </a:r>
                          <a:endParaRPr lang="en-US" sz="175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800" dirty="0">
                              <a:effectLst/>
                              <a:cs typeface="B Nazanin" panose="00000400000000000000" pitchFamily="2" charset="-78"/>
                            </a:rPr>
                            <a:t> </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10"/>
                      </a:ext>
                    </a:extLst>
                  </a:tr>
                  <a:tr h="430035">
                    <a:tc>
                      <a:txBody>
                        <a:bodyPr/>
                        <a:lstStyle/>
                        <a:p>
                          <a:pPr marL="0" marR="0" algn="ctr" rtl="1">
                            <a:lnSpc>
                              <a:spcPct val="107000"/>
                            </a:lnSpc>
                            <a:spcBef>
                              <a:spcPts val="0"/>
                            </a:spcBef>
                            <a:spcAft>
                              <a:spcPts val="0"/>
                            </a:spcAft>
                          </a:pPr>
                          <a:r>
                            <a:rPr lang="ar-SA" sz="1750" dirty="0">
                              <a:effectLst/>
                              <a:cs typeface="B Nazanin" panose="00000400000000000000" pitchFamily="2" charset="-78"/>
                            </a:rPr>
                            <a:t>5,800</a:t>
                          </a:r>
                          <a:endParaRPr lang="en-US" sz="175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rtl="1">
                            <a:lnSpc>
                              <a:spcPct val="107000"/>
                            </a:lnSpc>
                            <a:spcBef>
                              <a:spcPts val="0"/>
                            </a:spcBef>
                            <a:spcAft>
                              <a:spcPts val="0"/>
                            </a:spcAft>
                          </a:pPr>
                          <a:r>
                            <a:rPr lang="ar-SA" sz="1750" dirty="0">
                              <a:effectLst/>
                              <a:cs typeface="B Nazanin" panose="00000400000000000000" pitchFamily="2" charset="-78"/>
                            </a:rPr>
                            <a:t>5,950</a:t>
                          </a:r>
                          <a:endParaRPr lang="en-US" sz="175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750" dirty="0">
                              <a:effectLst/>
                              <a:cs typeface="B Nazanin" panose="00000400000000000000" pitchFamily="2" charset="-78"/>
                            </a:rPr>
                            <a:t> </a:t>
                          </a:r>
                          <a:endParaRPr lang="en-US" sz="175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a:lnSpc>
                              <a:spcPct val="107000"/>
                            </a:lnSpc>
                            <a:spcBef>
                              <a:spcPts val="0"/>
                            </a:spcBef>
                            <a:spcAft>
                              <a:spcPts val="0"/>
                            </a:spcAft>
                          </a:pPr>
                          <a:r>
                            <a:rPr lang="ar-SA" sz="1800" dirty="0">
                              <a:effectLst/>
                              <a:cs typeface="B Nazanin" panose="00000400000000000000" pitchFamily="2" charset="-78"/>
                            </a:rPr>
                            <a:t>كار انجام يافته در دوره جاري(در فروردين ماه)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11"/>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041164975"/>
                  </p:ext>
                </p:extLst>
              </p:nvPr>
            </p:nvGraphicFramePr>
            <p:xfrm>
              <a:off x="548641" y="420626"/>
              <a:ext cx="9765792" cy="5988781"/>
            </p:xfrm>
            <a:graphic>
              <a:graphicData uri="http://schemas.openxmlformats.org/drawingml/2006/table">
                <a:tbl>
                  <a:tblPr firstRow="1" firstCol="1" bandRow="1">
                    <a:tableStyleId>{2D5ABB26-0587-4C30-8999-92F81FD0307C}</a:tableStyleId>
                  </a:tblPr>
                  <a:tblGrid>
                    <a:gridCol w="1955894"/>
                    <a:gridCol w="1705138"/>
                    <a:gridCol w="1705138"/>
                    <a:gridCol w="4399622"/>
                  </a:tblGrid>
                  <a:tr h="430035">
                    <a:tc gridSpan="2">
                      <a:txBody>
                        <a:bodyPr/>
                        <a:lstStyle/>
                        <a:p>
                          <a:pPr marL="0" marR="0" algn="ctr">
                            <a:lnSpc>
                              <a:spcPct val="107000"/>
                            </a:lnSpc>
                            <a:spcBef>
                              <a:spcPts val="0"/>
                            </a:spcBef>
                            <a:spcAft>
                              <a:spcPts val="0"/>
                            </a:spcAft>
                          </a:pPr>
                          <a:r>
                            <a:rPr lang="ar-SA" sz="1800" dirty="0">
                              <a:effectLst/>
                              <a:cs typeface="B Nazanin" panose="00000400000000000000" pitchFamily="2" charset="-78"/>
                            </a:rPr>
                            <a:t>دايره اول-اولين صادره از اولين وارده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rowSpan="2">
                      <a:txBody>
                        <a:bodyPr/>
                        <a:lstStyle/>
                        <a:p>
                          <a:pPr marL="0" marR="0" algn="ctr">
                            <a:lnSpc>
                              <a:spcPct val="107000"/>
                            </a:lnSpc>
                            <a:spcBef>
                              <a:spcPts val="0"/>
                            </a:spcBef>
                            <a:spcAft>
                              <a:spcPts val="0"/>
                            </a:spcAft>
                          </a:pPr>
                          <a:r>
                            <a:rPr lang="fa-IR" sz="1800" dirty="0">
                              <a:effectLst/>
                              <a:cs typeface="B Nazanin" panose="00000400000000000000" pitchFamily="2" charset="-78"/>
                            </a:rPr>
                            <a:t>جدول </a:t>
                          </a:r>
                          <a:r>
                            <a:rPr lang="fa-IR" sz="1800" dirty="0" smtClean="0">
                              <a:effectLst/>
                              <a:cs typeface="B Nazanin" panose="00000400000000000000" pitchFamily="2" charset="-78"/>
                            </a:rPr>
                            <a:t>مقدار</a:t>
                          </a:r>
                        </a:p>
                        <a:p>
                          <a:pPr marL="0" marR="0" algn="ctr">
                            <a:lnSpc>
                              <a:spcPct val="107000"/>
                            </a:lnSpc>
                            <a:spcBef>
                              <a:spcPts val="0"/>
                            </a:spcBef>
                            <a:spcAft>
                              <a:spcPts val="0"/>
                            </a:spcAft>
                          </a:pPr>
                          <a:endParaRPr lang="en-US" sz="1800" dirty="0">
                            <a:effectLst/>
                            <a:cs typeface="B Nazanin" panose="00000400000000000000" pitchFamily="2" charset="-78"/>
                          </a:endParaRPr>
                        </a:p>
                        <a:p>
                          <a:pPr marL="0" marR="0" algn="ctr">
                            <a:lnSpc>
                              <a:spcPct val="107000"/>
                            </a:lnSpc>
                            <a:spcBef>
                              <a:spcPts val="0"/>
                            </a:spcBef>
                            <a:spcAft>
                              <a:spcPts val="0"/>
                            </a:spcAft>
                          </a:pPr>
                          <a:r>
                            <a:rPr lang="fa-IR" sz="1800" dirty="0" smtClean="0">
                              <a:effectLst/>
                              <a:cs typeface="B Nazanin" panose="00000400000000000000" pitchFamily="2" charset="-78"/>
                            </a:rPr>
                            <a:t>توليد</a:t>
                          </a:r>
                        </a:p>
                      </a:txBody>
                      <a:tcPr marL="68580" marR="68580" marT="0" marB="0" anchor="ctr">
                        <a:lnB w="12700" cap="flat" cmpd="sng" algn="ctr">
                          <a:solidFill>
                            <a:schemeClr val="tx1"/>
                          </a:solidFill>
                          <a:prstDash val="solid"/>
                          <a:round/>
                          <a:headEnd type="none" w="med" len="med"/>
                          <a:tailEnd type="none" w="med" len="med"/>
                        </a:lnB>
                      </a:tcPr>
                    </a:tc>
                    <a:tc rowSpan="3">
                      <a:txBody>
                        <a:bodyPr/>
                        <a:lstStyle/>
                        <a:p>
                          <a:pPr marL="0" marR="0" algn="r">
                            <a:lnSpc>
                              <a:spcPct val="107000"/>
                            </a:lnSpc>
                            <a:spcBef>
                              <a:spcPts val="0"/>
                            </a:spcBef>
                            <a:spcAft>
                              <a:spcPts val="0"/>
                            </a:spcAft>
                          </a:pPr>
                          <a:r>
                            <a:rPr lang="en-US" sz="1600" dirty="0">
                              <a:effectLst/>
                              <a:cs typeface="B Nazanin" panose="00000400000000000000" pitchFamily="2" charset="-78"/>
                            </a:rPr>
                            <a:t>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450456">
                    <a:tc gridSpan="2">
                      <a:txBody>
                        <a:bodyPr/>
                        <a:lstStyle/>
                        <a:p>
                          <a:pPr marL="0" marR="0" algn="ctr">
                            <a:lnSpc>
                              <a:spcPct val="107000"/>
                            </a:lnSpc>
                            <a:spcBef>
                              <a:spcPts val="0"/>
                            </a:spcBef>
                            <a:spcAft>
                              <a:spcPts val="0"/>
                            </a:spcAft>
                          </a:pPr>
                          <a:r>
                            <a:rPr lang="ar-SA" sz="1800" dirty="0">
                              <a:effectLst/>
                              <a:cs typeface="B Nazanin" panose="00000400000000000000" pitchFamily="2" charset="-78"/>
                            </a:rPr>
                            <a:t>معادل آحاد تكميل شده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tc vMerge="1">
                      <a:txBody>
                        <a:bodyPr/>
                        <a:lstStyle/>
                        <a:p>
                          <a:endParaRPr lang="en-US"/>
                        </a:p>
                      </a:txBody>
                      <a:tcPr/>
                    </a:tc>
                  </a:tr>
                  <a:tr h="555382">
                    <a:tc>
                      <a:txBody>
                        <a:bodyPr/>
                        <a:lstStyle/>
                        <a:p>
                          <a:pPr marL="0" marR="0" algn="ctr">
                            <a:lnSpc>
                              <a:spcPct val="107000"/>
                            </a:lnSpc>
                            <a:spcBef>
                              <a:spcPts val="0"/>
                            </a:spcBef>
                            <a:spcAft>
                              <a:spcPts val="0"/>
                            </a:spcAft>
                          </a:pPr>
                          <a:r>
                            <a:rPr lang="ar-SA" sz="1800" dirty="0">
                              <a:effectLst/>
                              <a:cs typeface="B Nazanin" panose="00000400000000000000" pitchFamily="2" charset="-78"/>
                            </a:rPr>
                            <a:t>هزينه هاي تبديل</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ar-SA" sz="1800" dirty="0">
                              <a:effectLst/>
                              <a:cs typeface="B Nazanin" panose="00000400000000000000" pitchFamily="2" charset="-78"/>
                            </a:rPr>
                            <a:t>مواد اوليه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fa-IR" sz="1800" dirty="0" smtClean="0">
                              <a:effectLst/>
                              <a:latin typeface="Calibri" panose="020F0502020204030204" pitchFamily="34" charset="0"/>
                              <a:ea typeface="Calibri" panose="020F0502020204030204" pitchFamily="34" charset="0"/>
                              <a:cs typeface="B Nazanin" panose="00000400000000000000" pitchFamily="2" charset="-78"/>
                            </a:rPr>
                            <a:t>واحد</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T w="12700" cap="flat" cmpd="sng" algn="ctr">
                          <a:solidFill>
                            <a:schemeClr val="tx1"/>
                          </a:solidFill>
                          <a:prstDash val="solid"/>
                          <a:round/>
                          <a:headEnd type="none" w="med" len="med"/>
                          <a:tailEnd type="none" w="med" len="med"/>
                        </a:lnT>
                      </a:tcPr>
                    </a:tc>
                    <a:tc vMerge="1">
                      <a:txBody>
                        <a:bodyPr/>
                        <a:lstStyle/>
                        <a:p>
                          <a:endParaRPr lang="en-US"/>
                        </a:p>
                      </a:txBody>
                      <a:tcPr/>
                    </a:tc>
                  </a:tr>
                  <a:tr h="430035">
                    <a:tc>
                      <a:txBody>
                        <a:bodyPr/>
                        <a:lstStyle/>
                        <a:p>
                          <a:pPr marL="0" marR="0" algn="ctr">
                            <a:lnSpc>
                              <a:spcPct val="107000"/>
                            </a:lnSpc>
                            <a:spcBef>
                              <a:spcPts val="0"/>
                            </a:spcBef>
                            <a:spcAft>
                              <a:spcPts val="0"/>
                            </a:spcAft>
                          </a:pPr>
                          <a:r>
                            <a:rPr lang="en-US" sz="1600" dirty="0">
                              <a:effectLst/>
                              <a:cs typeface="B Nazanin" panose="00000400000000000000" pitchFamily="2" charset="-78"/>
                            </a:rPr>
                            <a:t>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dirty="0">
                              <a:effectLst/>
                              <a:cs typeface="B Nazanin" panose="00000400000000000000" pitchFamily="2" charset="-78"/>
                            </a:rPr>
                            <a:t>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fa-IR" sz="1750" dirty="0">
                              <a:effectLst/>
                              <a:cs typeface="B Nazanin" panose="00000400000000000000" pitchFamily="2" charset="-78"/>
                            </a:rPr>
                            <a:t>1,000</a:t>
                          </a:r>
                          <a:endParaRPr lang="en-US" sz="175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a:lnSpc>
                              <a:spcPct val="107000"/>
                            </a:lnSpc>
                            <a:spcBef>
                              <a:spcPts val="0"/>
                            </a:spcBef>
                            <a:spcAft>
                              <a:spcPts val="0"/>
                            </a:spcAft>
                          </a:pPr>
                          <a:r>
                            <a:rPr lang="ar-SA" sz="1800" dirty="0">
                              <a:effectLst/>
                              <a:cs typeface="B Nazanin" panose="00000400000000000000" pitchFamily="2" charset="-78"/>
                            </a:rPr>
                            <a:t>موجودي كالاي در جريان ساخت اول دوره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430035">
                    <a:tc>
                      <a:txBody>
                        <a:bodyPr/>
                        <a:lstStyle/>
                        <a:p>
                          <a:pPr marL="0" marR="0" algn="ctr">
                            <a:lnSpc>
                              <a:spcPct val="107000"/>
                            </a:lnSpc>
                            <a:spcBef>
                              <a:spcPts val="0"/>
                            </a:spcBef>
                            <a:spcAft>
                              <a:spcPts val="0"/>
                            </a:spcAft>
                          </a:pPr>
                          <a:r>
                            <a:rPr lang="en-US" sz="1600">
                              <a:effectLst/>
                              <a:cs typeface="B Nazanin" panose="00000400000000000000" pitchFamily="2" charset="-78"/>
                            </a:rPr>
                            <a:t>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a:effectLst/>
                              <a:cs typeface="B Nazanin" panose="00000400000000000000" pitchFamily="2" charset="-78"/>
                            </a:rPr>
                            <a:t>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750" dirty="0">
                              <a:effectLst/>
                              <a:cs typeface="B Nazanin" panose="00000400000000000000" pitchFamily="2" charset="-78"/>
                            </a:rPr>
                            <a:t>7,000</a:t>
                          </a:r>
                          <a:endParaRPr lang="en-US" sz="175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ar-SA" sz="1800" dirty="0">
                              <a:effectLst/>
                              <a:cs typeface="B Nazanin" panose="00000400000000000000" pitchFamily="2" charset="-78"/>
                            </a:rPr>
                            <a:t>واحدهايي كه طي دوره اقدام به توليد آنها شده: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430035">
                    <a:tc>
                      <a:txBody>
                        <a:bodyPr/>
                        <a:lstStyle/>
                        <a:p>
                          <a:pPr marL="0" marR="0" algn="ctr">
                            <a:lnSpc>
                              <a:spcPct val="107000"/>
                            </a:lnSpc>
                            <a:spcBef>
                              <a:spcPts val="0"/>
                            </a:spcBef>
                            <a:spcAft>
                              <a:spcPts val="0"/>
                            </a:spcAft>
                          </a:pPr>
                          <a:r>
                            <a:rPr lang="en-US" sz="1600">
                              <a:effectLst/>
                              <a:cs typeface="B Nazanin" panose="00000400000000000000" pitchFamily="2" charset="-78"/>
                            </a:rPr>
                            <a:t>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a:effectLst/>
                              <a:cs typeface="B Nazanin" panose="00000400000000000000" pitchFamily="2" charset="-78"/>
                            </a:rPr>
                            <a:t>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750" dirty="0">
                              <a:effectLst/>
                              <a:cs typeface="B Nazanin" panose="00000400000000000000" pitchFamily="2" charset="-78"/>
                            </a:rPr>
                            <a:t>8,000</a:t>
                          </a:r>
                          <a:endParaRPr lang="en-US" sz="175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800" dirty="0">
                              <a:effectLst/>
                              <a:cs typeface="B Nazanin" panose="00000400000000000000" pitchFamily="2" charset="-78"/>
                            </a:rPr>
                            <a:t> </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607895">
                    <a:tc>
                      <a:txBody>
                        <a:bodyPr/>
                        <a:lstStyle/>
                        <a:p>
                          <a:endParaRPr lang="en-US"/>
                        </a:p>
                      </a:txBody>
                      <a:tcPr marL="68580" marR="68580" marT="0" marB="0" anchor="ctr">
                        <a:blipFill rotWithShape="0">
                          <a:blip r:embed="rId3"/>
                          <a:stretch>
                            <a:fillRect t="-456000" r="-399065" b="-450000"/>
                          </a:stretch>
                        </a:blipFill>
                      </a:tcPr>
                    </a:tc>
                    <a:tc>
                      <a:txBody>
                        <a:bodyPr/>
                        <a:lstStyle/>
                        <a:p>
                          <a:endParaRPr lang="en-US"/>
                        </a:p>
                      </a:txBody>
                      <a:tcPr marL="68580" marR="68580" marT="0" marB="0" anchor="ctr">
                        <a:blipFill rotWithShape="0">
                          <a:blip r:embed="rId3"/>
                          <a:stretch>
                            <a:fillRect l="-114643" t="-456000" r="-357500" b="-450000"/>
                          </a:stretch>
                        </a:blipFill>
                      </a:tcPr>
                    </a:tc>
                    <a:tc>
                      <a:txBody>
                        <a:bodyPr/>
                        <a:lstStyle/>
                        <a:p>
                          <a:pPr marL="0" marR="0" algn="ctr" rtl="1">
                            <a:lnSpc>
                              <a:spcPct val="107000"/>
                            </a:lnSpc>
                            <a:spcBef>
                              <a:spcPts val="0"/>
                            </a:spcBef>
                            <a:spcAft>
                              <a:spcPts val="0"/>
                            </a:spcAft>
                          </a:pPr>
                          <a:r>
                            <a:rPr lang="ar-SA" sz="1750" dirty="0">
                              <a:effectLst/>
                              <a:cs typeface="B Nazanin" panose="00000400000000000000" pitchFamily="2" charset="-78"/>
                            </a:rPr>
                            <a:t>2,000</a:t>
                          </a:r>
                          <a:endParaRPr lang="en-US" sz="175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a:lnSpc>
                              <a:spcPct val="107000"/>
                            </a:lnSpc>
                            <a:spcBef>
                              <a:spcPts val="0"/>
                            </a:spcBef>
                            <a:spcAft>
                              <a:spcPts val="0"/>
                            </a:spcAft>
                          </a:pPr>
                          <a:r>
                            <a:rPr lang="ar-SA" sz="1800" dirty="0">
                              <a:effectLst/>
                              <a:cs typeface="B Nazanin" panose="00000400000000000000" pitchFamily="2" charset="-78"/>
                            </a:rPr>
                            <a:t>موجودي كالاي در جريان ساخت پايان دوره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430035">
                    <a:tc>
                      <a:txBody>
                        <a:bodyPr/>
                        <a:lstStyle/>
                        <a:p>
                          <a:pPr marL="0" marR="0" algn="ctr">
                            <a:lnSpc>
                              <a:spcPct val="107000"/>
                            </a:lnSpc>
                            <a:spcBef>
                              <a:spcPts val="0"/>
                            </a:spcBef>
                            <a:spcAft>
                              <a:spcPts val="0"/>
                            </a:spcAft>
                          </a:pPr>
                          <a:r>
                            <a:rPr lang="en-US" sz="1600">
                              <a:effectLst/>
                              <a:cs typeface="B Nazanin" panose="00000400000000000000" pitchFamily="2" charset="-78"/>
                            </a:rPr>
                            <a:t>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a:effectLst/>
                              <a:cs typeface="B Nazanin" panose="00000400000000000000" pitchFamily="2" charset="-78"/>
                            </a:rPr>
                            <a:t>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750" dirty="0">
                              <a:effectLst/>
                              <a:cs typeface="B Nazanin" panose="00000400000000000000" pitchFamily="2" charset="-78"/>
                            </a:rPr>
                            <a:t> </a:t>
                          </a:r>
                          <a:endParaRPr lang="en-US" sz="175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a:lnSpc>
                              <a:spcPct val="107000"/>
                            </a:lnSpc>
                            <a:spcBef>
                              <a:spcPts val="0"/>
                            </a:spcBef>
                            <a:spcAft>
                              <a:spcPts val="0"/>
                            </a:spcAft>
                          </a:pPr>
                          <a:r>
                            <a:rPr lang="ar-SA" sz="1800" dirty="0">
                              <a:effectLst/>
                              <a:cs typeface="B Zar" panose="00000400000000000000" pitchFamily="2" charset="-78"/>
                            </a:rPr>
                            <a:t>تكميل شده و انتقال يافته به دايره دوم:</a:t>
                          </a:r>
                          <a:endParaRPr lang="en-US" sz="18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r>
                  <a:tr h="607895">
                    <a:tc>
                      <a:txBody>
                        <a:bodyPr/>
                        <a:lstStyle/>
                        <a:p>
                          <a:endParaRPr lang="en-US"/>
                        </a:p>
                      </a:txBody>
                      <a:tcPr marL="68580" marR="68580" marT="0" marB="0" anchor="ctr">
                        <a:blipFill rotWithShape="0">
                          <a:blip r:embed="rId3"/>
                          <a:stretch>
                            <a:fillRect t="-627000" r="-399065" b="-279000"/>
                          </a:stretch>
                        </a:blipFill>
                      </a:tcPr>
                    </a:tc>
                    <a:tc>
                      <a:txBody>
                        <a:bodyPr/>
                        <a:lstStyle/>
                        <a:p>
                          <a:endParaRPr lang="en-US"/>
                        </a:p>
                      </a:txBody>
                      <a:tcPr marL="68580" marR="68580" marT="0" marB="0" anchor="ctr">
                        <a:blipFill rotWithShape="0">
                          <a:blip r:embed="rId3"/>
                          <a:stretch>
                            <a:fillRect l="-114643" t="-627000" r="-357500" b="-279000"/>
                          </a:stretch>
                        </a:blipFill>
                      </a:tcPr>
                    </a:tc>
                    <a:tc>
                      <a:txBody>
                        <a:bodyPr/>
                        <a:lstStyle/>
                        <a:p>
                          <a:pPr marL="0" marR="0" algn="ctr" rtl="1">
                            <a:lnSpc>
                              <a:spcPct val="107000"/>
                            </a:lnSpc>
                            <a:spcBef>
                              <a:spcPts val="0"/>
                            </a:spcBef>
                            <a:spcAft>
                              <a:spcPts val="0"/>
                            </a:spcAft>
                          </a:pPr>
                          <a:r>
                            <a:rPr lang="ar-SA" sz="1750" dirty="0">
                              <a:effectLst/>
                              <a:cs typeface="B Nazanin" panose="00000400000000000000" pitchFamily="2" charset="-78"/>
                            </a:rPr>
                            <a:t>1,000</a:t>
                          </a:r>
                          <a:endParaRPr lang="en-US" sz="175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a:lnSpc>
                              <a:spcPct val="107000"/>
                            </a:lnSpc>
                            <a:spcBef>
                              <a:spcPts val="0"/>
                            </a:spcBef>
                            <a:spcAft>
                              <a:spcPts val="0"/>
                            </a:spcAft>
                          </a:pPr>
                          <a:r>
                            <a:rPr lang="ar-SA" sz="1800" dirty="0">
                              <a:effectLst/>
                              <a:cs typeface="B Nazanin" panose="00000400000000000000" pitchFamily="2" charset="-78"/>
                            </a:rPr>
                            <a:t>از موجودي كالاي در جريان ساخت اول دوره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756908">
                    <a:tc>
                      <a:txBody>
                        <a:bodyPr/>
                        <a:lstStyle/>
                        <a:p>
                          <a:pPr marL="0" marR="0" algn="ctr" rtl="1">
                            <a:lnSpc>
                              <a:spcPct val="107000"/>
                            </a:lnSpc>
                            <a:spcBef>
                              <a:spcPts val="0"/>
                            </a:spcBef>
                            <a:spcAft>
                              <a:spcPts val="0"/>
                            </a:spcAft>
                          </a:pPr>
                          <a:r>
                            <a:rPr lang="ar-SA" sz="1750">
                              <a:effectLst/>
                              <a:cs typeface="B Nazanin" panose="00000400000000000000" pitchFamily="2" charset="-78"/>
                            </a:rPr>
                            <a:t>(100%×5,000)5,000</a:t>
                          </a:r>
                          <a:endParaRPr lang="en-US" sz="175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750" dirty="0">
                              <a:effectLst/>
                              <a:cs typeface="B Nazanin" panose="00000400000000000000" pitchFamily="2" charset="-78"/>
                            </a:rPr>
                            <a:t>(100%×</a:t>
                          </a:r>
                          <a:r>
                            <a:rPr lang="ar-SA" sz="1750" dirty="0" smtClean="0">
                              <a:effectLst/>
                              <a:cs typeface="B Nazanin" panose="00000400000000000000" pitchFamily="2" charset="-78"/>
                            </a:rPr>
                            <a:t>5,000)5,00</a:t>
                          </a:r>
                          <a:r>
                            <a:rPr lang="fa-IR" sz="1750" dirty="0" smtClean="0">
                              <a:effectLst/>
                              <a:cs typeface="B Nazanin" panose="00000400000000000000" pitchFamily="2" charset="-78"/>
                            </a:rPr>
                            <a:t>0</a:t>
                          </a:r>
                          <a:endParaRPr lang="en-US" sz="175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750" dirty="0">
                              <a:effectLst/>
                              <a:cs typeface="B Nazanin" panose="00000400000000000000" pitchFamily="2" charset="-78"/>
                            </a:rPr>
                            <a:t>5,000</a:t>
                          </a:r>
                          <a:endParaRPr lang="en-US" sz="175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ar-SA" sz="1800" dirty="0">
                              <a:effectLst/>
                              <a:cs typeface="B Nazanin" panose="00000400000000000000" pitchFamily="2" charset="-78"/>
                            </a:rPr>
                            <a:t>شروع و تكميل شده (1,000-6,000)</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430035">
                    <a:tc>
                      <a:txBody>
                        <a:bodyPr/>
                        <a:lstStyle/>
                        <a:p>
                          <a:pPr marL="0" marR="0" algn="ctr">
                            <a:lnSpc>
                              <a:spcPct val="107000"/>
                            </a:lnSpc>
                            <a:spcBef>
                              <a:spcPts val="0"/>
                            </a:spcBef>
                            <a:spcAft>
                              <a:spcPts val="0"/>
                            </a:spcAft>
                          </a:pPr>
                          <a:r>
                            <a:rPr lang="en-US" sz="1750" dirty="0">
                              <a:effectLst/>
                              <a:cs typeface="B Nazanin" panose="00000400000000000000" pitchFamily="2" charset="-78"/>
                            </a:rPr>
                            <a:t> </a:t>
                          </a:r>
                          <a:endParaRPr lang="en-US" sz="175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750" dirty="0">
                              <a:effectLst/>
                              <a:cs typeface="B Nazanin" panose="00000400000000000000" pitchFamily="2" charset="-78"/>
                            </a:rPr>
                            <a:t> </a:t>
                          </a:r>
                          <a:endParaRPr lang="en-US" sz="175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750" dirty="0">
                              <a:effectLst/>
                              <a:cs typeface="B Nazanin" panose="00000400000000000000" pitchFamily="2" charset="-78"/>
                            </a:rPr>
                            <a:t>8,000</a:t>
                          </a:r>
                          <a:endParaRPr lang="en-US" sz="175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800" dirty="0">
                              <a:effectLst/>
                              <a:cs typeface="B Nazanin" panose="00000400000000000000" pitchFamily="2" charset="-78"/>
                            </a:rPr>
                            <a:t> </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r h="430035">
                    <a:tc>
                      <a:txBody>
                        <a:bodyPr/>
                        <a:lstStyle/>
                        <a:p>
                          <a:pPr marL="0" marR="0" algn="ctr" rtl="1">
                            <a:lnSpc>
                              <a:spcPct val="107000"/>
                            </a:lnSpc>
                            <a:spcBef>
                              <a:spcPts val="0"/>
                            </a:spcBef>
                            <a:spcAft>
                              <a:spcPts val="0"/>
                            </a:spcAft>
                          </a:pPr>
                          <a:r>
                            <a:rPr lang="ar-SA" sz="1750" dirty="0">
                              <a:effectLst/>
                              <a:cs typeface="B Nazanin" panose="00000400000000000000" pitchFamily="2" charset="-78"/>
                            </a:rPr>
                            <a:t>5,800</a:t>
                          </a:r>
                          <a:endParaRPr lang="en-US" sz="175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rtl="1">
                            <a:lnSpc>
                              <a:spcPct val="107000"/>
                            </a:lnSpc>
                            <a:spcBef>
                              <a:spcPts val="0"/>
                            </a:spcBef>
                            <a:spcAft>
                              <a:spcPts val="0"/>
                            </a:spcAft>
                          </a:pPr>
                          <a:r>
                            <a:rPr lang="ar-SA" sz="1750" dirty="0">
                              <a:effectLst/>
                              <a:cs typeface="B Nazanin" panose="00000400000000000000" pitchFamily="2" charset="-78"/>
                            </a:rPr>
                            <a:t>5,950</a:t>
                          </a:r>
                          <a:endParaRPr lang="en-US" sz="175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750" dirty="0">
                              <a:effectLst/>
                              <a:cs typeface="B Nazanin" panose="00000400000000000000" pitchFamily="2" charset="-78"/>
                            </a:rPr>
                            <a:t> </a:t>
                          </a:r>
                          <a:endParaRPr lang="en-US" sz="175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a:lnSpc>
                              <a:spcPct val="107000"/>
                            </a:lnSpc>
                            <a:spcBef>
                              <a:spcPts val="0"/>
                            </a:spcBef>
                            <a:spcAft>
                              <a:spcPts val="0"/>
                            </a:spcAft>
                          </a:pPr>
                          <a:r>
                            <a:rPr lang="ar-SA" sz="1800" dirty="0">
                              <a:effectLst/>
                              <a:cs typeface="B Nazanin" panose="00000400000000000000" pitchFamily="2" charset="-78"/>
                            </a:rPr>
                            <a:t>كار انجام يافته در دوره جاري(در فروردين ماه)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r>
                </a:tbl>
              </a:graphicData>
            </a:graphic>
          </p:graphicFrame>
        </mc:Fallback>
      </mc:AlternateContent>
      <p:cxnSp>
        <p:nvCxnSpPr>
          <p:cNvPr id="5" name="Straight Connector 4"/>
          <p:cNvCxnSpPr/>
          <p:nvPr/>
        </p:nvCxnSpPr>
        <p:spPr>
          <a:xfrm>
            <a:off x="4471416" y="5980176"/>
            <a:ext cx="1289304"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471416" y="6062472"/>
            <a:ext cx="133502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90369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21600" y="1394550"/>
                <a:ext cx="8946541" cy="4195481"/>
              </a:xfrm>
            </p:spPr>
            <p:txBody>
              <a:bodyPr>
                <a:normAutofit/>
              </a:bodyPr>
              <a:lstStyle/>
              <a:p>
                <a:pPr marL="0" indent="0" algn="r" rtl="1">
                  <a:buNone/>
                </a:pPr>
                <a:r>
                  <a:rPr lang="fa-IR" sz="2400" dirty="0">
                    <a:cs typeface="B Nazanin" panose="00000400000000000000" pitchFamily="2" charset="-78"/>
                  </a:rPr>
                  <a:t>در روش اولین صادره از اولین وارده واحدهای تکمیل شده به دو گروه تفکیک میشوند . گروه اول واحدهای تکمیل شده ازموجودی کالای در جریان ساخت اول دوره وگروه دوم واحد های شروع و تکمیل شده میباشند . در مثال شرکت گاما تعداد تکمیل شده دایره اول6,000 واحد است که درجدول مقدار تولید باتوجه به توضیح فوق به دو گروه 1,000واحد و 5,000 واحد تفکیک شده است.محاسبه معادل آحاد تکمیل شده ازلحاظ هزینه های تبدیل بااستفاده ازفرمول صفحه قبل بقرارزیر محاسبه می شود .</a:t>
                </a:r>
              </a:p>
              <a:p>
                <a:pPr marL="0" indent="0" algn="r" rtl="1">
                  <a:buNone/>
                </a:pPr>
                <a:endParaRPr lang="fa-IR" sz="2400" b="1" dirty="0">
                  <a:cs typeface="B Nazanin" panose="00000400000000000000" pitchFamily="2" charset="-78"/>
                </a:endParaRPr>
              </a:p>
              <a:p>
                <a:pPr marL="0" indent="0" algn="r" rtl="1">
                  <a:buNone/>
                </a:pPr>
                <a:r>
                  <a:rPr lang="fa-IR" sz="2400" dirty="0">
                    <a:cs typeface="B Nazanin" panose="00000400000000000000" pitchFamily="2" charset="-78"/>
                  </a:rPr>
                  <a:t>واحد5,800=(</a:t>
                </a:r>
                <a14:m>
                  <m:oMath xmlns:m="http://schemas.openxmlformats.org/officeDocument/2006/math">
                    <m:f>
                      <m:fPr>
                        <m:ctrlPr>
                          <a:rPr lang="en-US" sz="2400" i="1">
                            <a:latin typeface="Cambria Math" panose="02040503050406030204" pitchFamily="18" charset="0"/>
                          </a:rPr>
                        </m:ctrlPr>
                      </m:fPr>
                      <m:num>
                        <m:r>
                          <a:rPr lang="fa-IR" sz="2400" b="0" i="0" smtClean="0">
                            <a:latin typeface="Cambria Math" panose="02040503050406030204" pitchFamily="18" charset="0"/>
                          </a:rPr>
                          <m:t>3</m:t>
                        </m:r>
                      </m:num>
                      <m:den>
                        <m:r>
                          <a:rPr lang="fa-IR" sz="2400" b="0" i="0" smtClean="0">
                            <a:latin typeface="Cambria Math" panose="02040503050406030204" pitchFamily="18" charset="0"/>
                          </a:rPr>
                          <m:t>5</m:t>
                        </m:r>
                      </m:den>
                    </m:f>
                  </m:oMath>
                </a14:m>
                <a:r>
                  <a:rPr lang="fa-IR" sz="2400" dirty="0">
                    <a:cs typeface="B Nazanin" panose="00000400000000000000" pitchFamily="2" charset="-78"/>
                  </a:rPr>
                  <a:t>×1,000)-(</a:t>
                </a:r>
                <a14:m>
                  <m:oMath xmlns:m="http://schemas.openxmlformats.org/officeDocument/2006/math">
                    <m:f>
                      <m:fPr>
                        <m:ctrlPr>
                          <a:rPr lang="en-US" sz="2400" i="1">
                            <a:latin typeface="Cambria Math" panose="02040503050406030204" pitchFamily="18" charset="0"/>
                          </a:rPr>
                        </m:ctrlPr>
                      </m:fPr>
                      <m:num>
                        <m:r>
                          <a:rPr lang="fa-IR" sz="2400" b="0" i="0" smtClean="0">
                            <a:latin typeface="Cambria Math" panose="02040503050406030204" pitchFamily="18" charset="0"/>
                          </a:rPr>
                          <m:t>1</m:t>
                        </m:r>
                      </m:num>
                      <m:den>
                        <m:r>
                          <a:rPr lang="fa-IR" sz="2400" b="0">
                            <a:latin typeface="Cambria Math" panose="02040503050406030204" pitchFamily="18" charset="0"/>
                          </a:rPr>
                          <m:t>5</m:t>
                        </m:r>
                      </m:den>
                    </m:f>
                  </m:oMath>
                </a14:m>
                <a:r>
                  <a:rPr lang="fa-IR" sz="2400" dirty="0">
                    <a:cs typeface="B Nazanin" panose="00000400000000000000" pitchFamily="2" charset="-78"/>
                  </a:rPr>
                  <a:t>×2,000)+(100%×6,000)=معادل آحاد تكميل شده</a:t>
                </a:r>
                <a:endParaRPr lang="en-US" sz="2400" dirty="0">
                  <a:cs typeface="B Nazanin" panose="000004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21600" y="1394550"/>
                <a:ext cx="8946541" cy="4195481"/>
              </a:xfrm>
              <a:blipFill rotWithShape="0">
                <a:blip r:embed="rId2"/>
                <a:stretch>
                  <a:fillRect l="-1362" t="-1163" r="-954"/>
                </a:stretch>
              </a:blipFill>
            </p:spPr>
            <p:txBody>
              <a:bodyPr/>
              <a:lstStyle/>
              <a:p>
                <a:r>
                  <a:rPr lang="en-US">
                    <a:noFill/>
                  </a:rPr>
                  <a:t> </a:t>
                </a:r>
              </a:p>
            </p:txBody>
          </p:sp>
        </mc:Fallback>
      </mc:AlternateContent>
    </p:spTree>
    <p:extLst>
      <p:ext uri="{BB962C8B-B14F-4D97-AF65-F5344CB8AC3E}">
        <p14:creationId xmlns:p14="http://schemas.microsoft.com/office/powerpoint/2010/main" val="2439446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9971" y="3391467"/>
            <a:ext cx="1175708" cy="576683"/>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15000"/>
              </a:lnSpc>
              <a:spcBef>
                <a:spcPts val="0"/>
              </a:spcBef>
              <a:spcAft>
                <a:spcPts val="1000"/>
              </a:spcAft>
            </a:pPr>
            <a:r>
              <a:rPr lang="fa-IR" sz="1600" dirty="0">
                <a:solidFill>
                  <a:srgbClr val="000000"/>
                </a:solidFill>
                <a:effectLst/>
                <a:ea typeface="Calibri" panose="020F0502020204030204" pitchFamily="34" charset="0"/>
                <a:cs typeface="B Nazanin" panose="00000400000000000000" pitchFamily="2" charset="-78"/>
              </a:rPr>
              <a:t>موجودی کالای ساخته شده</a:t>
            </a:r>
            <a:endParaRPr lang="en-US" sz="1600" dirty="0">
              <a:effectLst/>
              <a:ea typeface="Calibri" panose="020F0502020204030204" pitchFamily="34" charset="0"/>
              <a:cs typeface="Arial" panose="020B0604020202020204" pitchFamily="34" charset="0"/>
            </a:endParaRPr>
          </a:p>
        </p:txBody>
      </p:sp>
      <p:sp>
        <p:nvSpPr>
          <p:cNvPr id="4" name="Rectangle 3"/>
          <p:cNvSpPr/>
          <p:nvPr/>
        </p:nvSpPr>
        <p:spPr>
          <a:xfrm>
            <a:off x="3260785" y="3391468"/>
            <a:ext cx="1464693" cy="576683"/>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15000"/>
              </a:lnSpc>
              <a:spcBef>
                <a:spcPts val="0"/>
              </a:spcBef>
              <a:spcAft>
                <a:spcPts val="1000"/>
              </a:spcAft>
            </a:pPr>
            <a:r>
              <a:rPr lang="fa-IR" sz="1600">
                <a:effectLst/>
                <a:ea typeface="Calibri" panose="020F0502020204030204" pitchFamily="34" charset="0"/>
                <a:cs typeface="B Nazanin" panose="00000400000000000000" pitchFamily="2" charset="-78"/>
              </a:rPr>
              <a:t>قیمت تمام شده کالای فروش رفته</a:t>
            </a:r>
            <a:endParaRPr lang="en-US" sz="1600">
              <a:effectLst/>
              <a:ea typeface="Calibri" panose="020F0502020204030204" pitchFamily="34" charset="0"/>
              <a:cs typeface="Arial" panose="020B0604020202020204" pitchFamily="34" charset="0"/>
            </a:endParaRPr>
          </a:p>
        </p:txBody>
      </p:sp>
      <p:cxnSp>
        <p:nvCxnSpPr>
          <p:cNvPr id="5" name="Straight Arrow Connector 4"/>
          <p:cNvCxnSpPr>
            <a:stCxn id="7" idx="1"/>
            <a:endCxn id="3" idx="3"/>
          </p:cNvCxnSpPr>
          <p:nvPr/>
        </p:nvCxnSpPr>
        <p:spPr>
          <a:xfrm flipH="1">
            <a:off x="6325679" y="3667694"/>
            <a:ext cx="420178" cy="12115"/>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 name="Straight Arrow Connector 5"/>
          <p:cNvCxnSpPr>
            <a:stCxn id="3" idx="1"/>
            <a:endCxn id="4" idx="3"/>
          </p:cNvCxnSpPr>
          <p:nvPr/>
        </p:nvCxnSpPr>
        <p:spPr>
          <a:xfrm flipH="1">
            <a:off x="4725478" y="3679809"/>
            <a:ext cx="424493" cy="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6745857" y="3391468"/>
            <a:ext cx="799021" cy="552451"/>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15000"/>
              </a:lnSpc>
              <a:spcBef>
                <a:spcPts val="0"/>
              </a:spcBef>
              <a:spcAft>
                <a:spcPts val="1000"/>
              </a:spcAft>
            </a:pPr>
            <a:r>
              <a:rPr lang="fa-IR" sz="1600">
                <a:effectLst/>
                <a:ea typeface="Calibri" panose="020F0502020204030204" pitchFamily="34" charset="0"/>
                <a:cs typeface="B Nazanin" panose="00000400000000000000" pitchFamily="2" charset="-78"/>
              </a:rPr>
              <a:t>دایره ج</a:t>
            </a:r>
            <a:endParaRPr lang="en-US" sz="1600">
              <a:effectLst/>
              <a:ea typeface="Calibri" panose="020F0502020204030204" pitchFamily="34" charset="0"/>
              <a:cs typeface="Arial" panose="020B0604020202020204" pitchFamily="34" charset="0"/>
            </a:endParaRPr>
          </a:p>
        </p:txBody>
      </p:sp>
      <p:sp>
        <p:nvSpPr>
          <p:cNvPr id="8" name="Rectangle 7"/>
          <p:cNvSpPr/>
          <p:nvPr/>
        </p:nvSpPr>
        <p:spPr>
          <a:xfrm>
            <a:off x="6745857" y="2623119"/>
            <a:ext cx="799021" cy="622538"/>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15000"/>
              </a:lnSpc>
              <a:spcBef>
                <a:spcPts val="0"/>
              </a:spcBef>
              <a:spcAft>
                <a:spcPts val="1000"/>
              </a:spcAft>
            </a:pPr>
            <a:r>
              <a:rPr lang="fa-IR" sz="1600">
                <a:effectLst/>
                <a:ea typeface="Calibri" panose="020F0502020204030204" pitchFamily="34" charset="0"/>
                <a:cs typeface="B Nazanin" panose="00000400000000000000" pitchFamily="2" charset="-78"/>
              </a:rPr>
              <a:t>دایره ب</a:t>
            </a:r>
            <a:endParaRPr lang="en-US" sz="1600">
              <a:effectLst/>
              <a:ea typeface="Calibri" panose="020F0502020204030204" pitchFamily="34" charset="0"/>
              <a:cs typeface="Arial" panose="020B0604020202020204" pitchFamily="34" charset="0"/>
            </a:endParaRPr>
          </a:p>
        </p:txBody>
      </p:sp>
      <p:sp>
        <p:nvSpPr>
          <p:cNvPr id="9" name="Rectangle 8"/>
          <p:cNvSpPr/>
          <p:nvPr/>
        </p:nvSpPr>
        <p:spPr>
          <a:xfrm>
            <a:off x="6745857" y="1932557"/>
            <a:ext cx="799021" cy="566738"/>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15000"/>
              </a:lnSpc>
              <a:spcBef>
                <a:spcPts val="0"/>
              </a:spcBef>
              <a:spcAft>
                <a:spcPts val="1000"/>
              </a:spcAft>
            </a:pPr>
            <a:r>
              <a:rPr lang="fa-IR" sz="1600">
                <a:effectLst/>
                <a:ea typeface="Calibri" panose="020F0502020204030204" pitchFamily="34" charset="0"/>
                <a:cs typeface="B Nazanin" panose="00000400000000000000" pitchFamily="2" charset="-78"/>
              </a:rPr>
              <a:t>دایره الف</a:t>
            </a:r>
            <a:endParaRPr lang="en-US" sz="1600">
              <a:effectLst/>
              <a:ea typeface="Calibri" panose="020F0502020204030204" pitchFamily="34" charset="0"/>
              <a:cs typeface="Arial" panose="020B0604020202020204" pitchFamily="34" charset="0"/>
            </a:endParaRPr>
          </a:p>
        </p:txBody>
      </p:sp>
      <p:sp>
        <p:nvSpPr>
          <p:cNvPr id="10" name="Rectangle 9"/>
          <p:cNvSpPr/>
          <p:nvPr/>
        </p:nvSpPr>
        <p:spPr>
          <a:xfrm>
            <a:off x="8164003" y="2139350"/>
            <a:ext cx="990600" cy="1621767"/>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15000"/>
              </a:lnSpc>
              <a:spcBef>
                <a:spcPts val="0"/>
              </a:spcBef>
              <a:spcAft>
                <a:spcPts val="1000"/>
              </a:spcAft>
            </a:pPr>
            <a:r>
              <a:rPr lang="fa-IR" sz="1600">
                <a:effectLst/>
                <a:ea typeface="Calibri" panose="020F0502020204030204" pitchFamily="34" charset="0"/>
                <a:cs typeface="B Nazanin" panose="00000400000000000000" pitchFamily="2" charset="-78"/>
              </a:rPr>
              <a:t>مواد مستقیم</a:t>
            </a:r>
            <a:endParaRPr lang="en-US" sz="1600">
              <a:effectLst/>
              <a:ea typeface="Calibri" panose="020F0502020204030204" pitchFamily="34" charset="0"/>
              <a:cs typeface="Arial" panose="020B0604020202020204" pitchFamily="34" charset="0"/>
            </a:endParaRPr>
          </a:p>
          <a:p>
            <a:pPr marL="0" marR="0" algn="ctr" rtl="1">
              <a:lnSpc>
                <a:spcPct val="115000"/>
              </a:lnSpc>
              <a:spcBef>
                <a:spcPts val="0"/>
              </a:spcBef>
              <a:spcAft>
                <a:spcPts val="1000"/>
              </a:spcAft>
            </a:pPr>
            <a:r>
              <a:rPr lang="fa-IR" sz="1600">
                <a:effectLst/>
                <a:ea typeface="Calibri" panose="020F0502020204030204" pitchFamily="34" charset="0"/>
                <a:cs typeface="B Nazanin" panose="00000400000000000000" pitchFamily="2" charset="-78"/>
              </a:rPr>
              <a:t>کار مستقیم</a:t>
            </a:r>
            <a:endParaRPr lang="en-US" sz="1600">
              <a:effectLst/>
              <a:ea typeface="Calibri" panose="020F0502020204030204" pitchFamily="34" charset="0"/>
              <a:cs typeface="Arial" panose="020B0604020202020204" pitchFamily="34" charset="0"/>
            </a:endParaRPr>
          </a:p>
          <a:p>
            <a:pPr marL="0" marR="0" algn="ctr" rtl="1">
              <a:lnSpc>
                <a:spcPct val="115000"/>
              </a:lnSpc>
              <a:spcBef>
                <a:spcPts val="0"/>
              </a:spcBef>
              <a:spcAft>
                <a:spcPts val="1000"/>
              </a:spcAft>
            </a:pPr>
            <a:r>
              <a:rPr lang="fa-IR" sz="1600">
                <a:effectLst/>
                <a:ea typeface="Calibri" panose="020F0502020204030204" pitchFamily="34" charset="0"/>
                <a:cs typeface="B Nazanin" panose="00000400000000000000" pitchFamily="2" charset="-78"/>
              </a:rPr>
              <a:t>سربار کارخانه</a:t>
            </a:r>
            <a:endParaRPr lang="en-US" sz="1600">
              <a:effectLst/>
              <a:ea typeface="Calibri" panose="020F0502020204030204" pitchFamily="34" charset="0"/>
              <a:cs typeface="Arial" panose="020B0604020202020204" pitchFamily="34" charset="0"/>
            </a:endParaRPr>
          </a:p>
        </p:txBody>
      </p:sp>
      <p:cxnSp>
        <p:nvCxnSpPr>
          <p:cNvPr id="11" name="Straight Arrow Connector 10"/>
          <p:cNvCxnSpPr>
            <a:endCxn id="9" idx="3"/>
          </p:cNvCxnSpPr>
          <p:nvPr/>
        </p:nvCxnSpPr>
        <p:spPr>
          <a:xfrm flipH="1" flipV="1">
            <a:off x="7544878" y="2215926"/>
            <a:ext cx="620713" cy="407194"/>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10" idx="1"/>
            <a:endCxn id="8" idx="3"/>
          </p:cNvCxnSpPr>
          <p:nvPr/>
        </p:nvCxnSpPr>
        <p:spPr>
          <a:xfrm flipH="1" flipV="1">
            <a:off x="7544878" y="2934388"/>
            <a:ext cx="619125" cy="15846"/>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a:endCxn id="7" idx="3"/>
          </p:cNvCxnSpPr>
          <p:nvPr/>
        </p:nvCxnSpPr>
        <p:spPr>
          <a:xfrm flipH="1">
            <a:off x="7544878" y="3369481"/>
            <a:ext cx="615950" cy="298213"/>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3260785" y="474453"/>
            <a:ext cx="4830792" cy="584775"/>
          </a:xfrm>
          <a:prstGeom prst="rect">
            <a:avLst/>
          </a:prstGeom>
          <a:noFill/>
        </p:spPr>
        <p:txBody>
          <a:bodyPr wrap="square" rtlCol="0">
            <a:spAutoFit/>
          </a:bodyPr>
          <a:lstStyle/>
          <a:p>
            <a:pPr algn="ctr"/>
            <a:r>
              <a:rPr lang="fa-IR" sz="3200" dirty="0">
                <a:cs typeface="B Zar" panose="00000400000000000000" pitchFamily="2" charset="-78"/>
              </a:rPr>
              <a:t>سيستم هزينه يابي مرحله اي</a:t>
            </a:r>
            <a:endParaRPr lang="en-US" sz="3200" dirty="0">
              <a:cs typeface="B Zar" panose="00000400000000000000" pitchFamily="2" charset="-78"/>
            </a:endParaRPr>
          </a:p>
        </p:txBody>
      </p:sp>
    </p:spTree>
    <p:extLst>
      <p:ext uri="{BB962C8B-B14F-4D97-AF65-F5344CB8AC3E}">
        <p14:creationId xmlns:p14="http://schemas.microsoft.com/office/powerpoint/2010/main" val="1588672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4287030599"/>
                  </p:ext>
                </p:extLst>
              </p:nvPr>
            </p:nvGraphicFramePr>
            <p:xfrm>
              <a:off x="1033273" y="19326"/>
              <a:ext cx="9125710" cy="6674086"/>
            </p:xfrm>
            <a:graphic>
              <a:graphicData uri="http://schemas.openxmlformats.org/drawingml/2006/table">
                <a:tbl>
                  <a:tblPr firstRow="1" firstCol="1" bandRow="1">
                    <a:tableStyleId>{2D5ABB26-0587-4C30-8999-92F81FD0307C}</a:tableStyleId>
                  </a:tblPr>
                  <a:tblGrid>
                    <a:gridCol w="625144">
                      <a:extLst>
                        <a:ext uri="{9D8B030D-6E8A-4147-A177-3AD203B41FA5}">
                          <a16:colId xmlns:a16="http://schemas.microsoft.com/office/drawing/2014/main" val="20000"/>
                        </a:ext>
                      </a:extLst>
                    </a:gridCol>
                    <a:gridCol w="441624">
                      <a:extLst>
                        <a:ext uri="{9D8B030D-6E8A-4147-A177-3AD203B41FA5}">
                          <a16:colId xmlns:a16="http://schemas.microsoft.com/office/drawing/2014/main" val="20001"/>
                        </a:ext>
                      </a:extLst>
                    </a:gridCol>
                    <a:gridCol w="806062">
                      <a:extLst>
                        <a:ext uri="{9D8B030D-6E8A-4147-A177-3AD203B41FA5}">
                          <a16:colId xmlns:a16="http://schemas.microsoft.com/office/drawing/2014/main" val="20002"/>
                        </a:ext>
                      </a:extLst>
                    </a:gridCol>
                    <a:gridCol w="623410">
                      <a:extLst>
                        <a:ext uri="{9D8B030D-6E8A-4147-A177-3AD203B41FA5}">
                          <a16:colId xmlns:a16="http://schemas.microsoft.com/office/drawing/2014/main" val="20003"/>
                        </a:ext>
                      </a:extLst>
                    </a:gridCol>
                    <a:gridCol w="623410">
                      <a:extLst>
                        <a:ext uri="{9D8B030D-6E8A-4147-A177-3AD203B41FA5}">
                          <a16:colId xmlns:a16="http://schemas.microsoft.com/office/drawing/2014/main" val="20004"/>
                        </a:ext>
                      </a:extLst>
                    </a:gridCol>
                    <a:gridCol w="623410">
                      <a:extLst>
                        <a:ext uri="{9D8B030D-6E8A-4147-A177-3AD203B41FA5}">
                          <a16:colId xmlns:a16="http://schemas.microsoft.com/office/drawing/2014/main" val="20005"/>
                        </a:ext>
                      </a:extLst>
                    </a:gridCol>
                    <a:gridCol w="623410">
                      <a:extLst>
                        <a:ext uri="{9D8B030D-6E8A-4147-A177-3AD203B41FA5}">
                          <a16:colId xmlns:a16="http://schemas.microsoft.com/office/drawing/2014/main" val="20006"/>
                        </a:ext>
                      </a:extLst>
                    </a:gridCol>
                    <a:gridCol w="779479">
                      <a:extLst>
                        <a:ext uri="{9D8B030D-6E8A-4147-A177-3AD203B41FA5}">
                          <a16:colId xmlns:a16="http://schemas.microsoft.com/office/drawing/2014/main" val="20007"/>
                        </a:ext>
                      </a:extLst>
                    </a:gridCol>
                    <a:gridCol w="467339">
                      <a:extLst>
                        <a:ext uri="{9D8B030D-6E8A-4147-A177-3AD203B41FA5}">
                          <a16:colId xmlns:a16="http://schemas.microsoft.com/office/drawing/2014/main" val="20008"/>
                        </a:ext>
                      </a:extLst>
                    </a:gridCol>
                    <a:gridCol w="623410">
                      <a:extLst>
                        <a:ext uri="{9D8B030D-6E8A-4147-A177-3AD203B41FA5}">
                          <a16:colId xmlns:a16="http://schemas.microsoft.com/office/drawing/2014/main" val="20009"/>
                        </a:ext>
                      </a:extLst>
                    </a:gridCol>
                    <a:gridCol w="623410">
                      <a:extLst>
                        <a:ext uri="{9D8B030D-6E8A-4147-A177-3AD203B41FA5}">
                          <a16:colId xmlns:a16="http://schemas.microsoft.com/office/drawing/2014/main" val="20010"/>
                        </a:ext>
                      </a:extLst>
                    </a:gridCol>
                    <a:gridCol w="623410">
                      <a:extLst>
                        <a:ext uri="{9D8B030D-6E8A-4147-A177-3AD203B41FA5}">
                          <a16:colId xmlns:a16="http://schemas.microsoft.com/office/drawing/2014/main" val="20011"/>
                        </a:ext>
                      </a:extLst>
                    </a:gridCol>
                    <a:gridCol w="1642192">
                      <a:extLst>
                        <a:ext uri="{9D8B030D-6E8A-4147-A177-3AD203B41FA5}">
                          <a16:colId xmlns:a16="http://schemas.microsoft.com/office/drawing/2014/main" val="20012"/>
                        </a:ext>
                      </a:extLst>
                    </a:gridCol>
                  </a:tblGrid>
                  <a:tr h="232804">
                    <a:tc gridSpan="13">
                      <a:txBody>
                        <a:bodyPr/>
                        <a:lstStyle/>
                        <a:p>
                          <a:pPr marL="0" marR="0" algn="ctr">
                            <a:lnSpc>
                              <a:spcPct val="107000"/>
                            </a:lnSpc>
                            <a:spcBef>
                              <a:spcPts val="0"/>
                            </a:spcBef>
                            <a:spcAft>
                              <a:spcPts val="0"/>
                            </a:spcAft>
                          </a:pPr>
                          <a:r>
                            <a:rPr lang="ar-SA" sz="1400" dirty="0">
                              <a:effectLst/>
                              <a:cs typeface="B Nazanin" panose="00000400000000000000" pitchFamily="2" charset="-78"/>
                            </a:rPr>
                            <a:t>شركت گاما</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2804">
                    <a:tc gridSpan="13">
                      <a:txBody>
                        <a:bodyPr/>
                        <a:lstStyle/>
                        <a:p>
                          <a:pPr marL="0" marR="0" algn="ctr">
                            <a:lnSpc>
                              <a:spcPct val="107000"/>
                            </a:lnSpc>
                            <a:spcBef>
                              <a:spcPts val="0"/>
                            </a:spcBef>
                            <a:spcAft>
                              <a:spcPts val="0"/>
                            </a:spcAft>
                          </a:pPr>
                          <a:r>
                            <a:rPr lang="ar-SA" sz="1400" dirty="0">
                              <a:effectLst/>
                              <a:cs typeface="B Nazanin" panose="00000400000000000000" pitchFamily="2" charset="-78"/>
                            </a:rPr>
                            <a:t>دايره اول-اولين صادره از اولين وارده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32804">
                    <a:tc gridSpan="13">
                      <a:txBody>
                        <a:bodyPr/>
                        <a:lstStyle/>
                        <a:p>
                          <a:pPr marL="0" marR="0" algn="ctr">
                            <a:lnSpc>
                              <a:spcPct val="107000"/>
                            </a:lnSpc>
                            <a:spcBef>
                              <a:spcPts val="0"/>
                            </a:spcBef>
                            <a:spcAft>
                              <a:spcPts val="0"/>
                            </a:spcAft>
                          </a:pPr>
                          <a:r>
                            <a:rPr lang="ar-SA" sz="1400">
                              <a:effectLst/>
                              <a:cs typeface="B Nazanin" panose="00000400000000000000" pitchFamily="2" charset="-78"/>
                            </a:rPr>
                            <a:t>گزارش هزينه توليد براي فروردين ماه</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32804">
                    <a:tc gridSpan="13">
                      <a:txBody>
                        <a:bodyPr/>
                        <a:lstStyle/>
                        <a:p>
                          <a:pPr marL="0" marR="0" rtl="1">
                            <a:lnSpc>
                              <a:spcPct val="107000"/>
                            </a:lnSpc>
                            <a:spcBef>
                              <a:spcPts val="0"/>
                            </a:spcBef>
                            <a:spcAft>
                              <a:spcPts val="0"/>
                            </a:spcAft>
                          </a:pPr>
                          <a:r>
                            <a:rPr lang="ar-SA" sz="1400">
                              <a:effectLst/>
                              <a:cs typeface="B Nazanin" panose="00000400000000000000" pitchFamily="2" charset="-78"/>
                            </a:rPr>
                            <a:t>(ارقام به ريال)</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65606">
                    <a:tc gridSpan="2">
                      <a:txBody>
                        <a:bodyPr/>
                        <a:lstStyle/>
                        <a:p>
                          <a:pPr marL="0" marR="0" algn="ctr">
                            <a:lnSpc>
                              <a:spcPct val="107000"/>
                            </a:lnSpc>
                            <a:spcBef>
                              <a:spcPts val="0"/>
                            </a:spcBef>
                            <a:spcAft>
                              <a:spcPts val="0"/>
                            </a:spcAft>
                          </a:pPr>
                          <a:r>
                            <a:rPr lang="ar-SA" sz="1400" dirty="0">
                              <a:effectLst/>
                              <a:cs typeface="B Nazanin" panose="00000400000000000000" pitchFamily="2" charset="-78"/>
                            </a:rPr>
                            <a:t>قيمت تمام شده يك واحد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ar-SA" sz="1400" dirty="0">
                              <a:effectLst/>
                              <a:cs typeface="B Nazanin" panose="00000400000000000000" pitchFamily="2" charset="-78"/>
                            </a:rPr>
                            <a:t>سرباركارخانه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ar-SA" sz="1400" dirty="0">
                              <a:effectLst/>
                              <a:cs typeface="B Nazanin" panose="00000400000000000000" pitchFamily="2" charset="-78"/>
                            </a:rPr>
                            <a:t>كار مستقيم</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ar-SA" sz="1400" dirty="0">
                              <a:effectLst/>
                              <a:cs typeface="B Nazanin" panose="00000400000000000000" pitchFamily="2" charset="-78"/>
                            </a:rPr>
                            <a:t>مواد مستقيم</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ar-SA" sz="1400" dirty="0">
                              <a:effectLst/>
                              <a:cs typeface="B Nazanin" panose="00000400000000000000" pitchFamily="2" charset="-78"/>
                            </a:rPr>
                            <a:t>جمع هزينه ها</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1200">
                              <a:effectLst/>
                              <a:cs typeface="B Nazanin" panose="00000400000000000000" pitchFamily="2" charset="-78"/>
                            </a:rPr>
                            <a:t> </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200">
                              <a:effectLst/>
                              <a:cs typeface="B Nazanin" panose="00000400000000000000" pitchFamily="2" charset="-78"/>
                            </a:rPr>
                            <a:t> </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extLst>
                      <a:ext uri="{0D108BD9-81ED-4DB2-BD59-A6C34878D82A}">
                        <a16:rowId xmlns:a16="http://schemas.microsoft.com/office/drawing/2014/main" val="10004"/>
                      </a:ext>
                    </a:extLst>
                  </a:tr>
                  <a:tr h="232804">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tcPr>
                    </a:tc>
                    <a:tc gridSpan="2">
                      <a:txBody>
                        <a:bodyPr/>
                        <a:lstStyle/>
                        <a:p>
                          <a:pPr marL="0" marR="0" algn="ctr" rtl="1">
                            <a:lnSpc>
                              <a:spcPct val="107000"/>
                            </a:lnSpc>
                            <a:spcBef>
                              <a:spcPts val="0"/>
                            </a:spcBef>
                            <a:spcAft>
                              <a:spcPts val="0"/>
                            </a:spcAft>
                          </a:pPr>
                          <a:r>
                            <a:rPr lang="fa-IR" sz="1400">
                              <a:effectLst/>
                              <a:cs typeface="B Nazanin" panose="00000400000000000000" pitchFamily="2" charset="-78"/>
                            </a:rPr>
                            <a:t>2,905</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tcPr>
                    </a:tc>
                    <a:tc hMerge="1">
                      <a:txBody>
                        <a:bodyPr/>
                        <a:lstStyle/>
                        <a:p>
                          <a:endParaRPr lang="en-US"/>
                        </a:p>
                      </a:txBody>
                      <a:tcPr/>
                    </a:tc>
                    <a:tc gridSpan="3">
                      <a:txBody>
                        <a:bodyPr/>
                        <a:lstStyle/>
                        <a:p>
                          <a:pPr marL="0" marR="0" algn="r" rtl="1">
                            <a:lnSpc>
                              <a:spcPct val="107000"/>
                            </a:lnSpc>
                            <a:spcBef>
                              <a:spcPts val="0"/>
                            </a:spcBef>
                            <a:spcAft>
                              <a:spcPts val="0"/>
                            </a:spcAft>
                          </a:pPr>
                          <a:r>
                            <a:rPr lang="fa-IR" sz="1400" dirty="0">
                              <a:effectLst/>
                              <a:cs typeface="B Nazanin" panose="00000400000000000000" pitchFamily="2" charset="-78"/>
                            </a:rPr>
                            <a:t>موجودي كالاي در جريان ساخت پايان دوره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32804">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2">
                      <a:txBody>
                        <a:bodyPr/>
                        <a:lstStyle/>
                        <a:p>
                          <a:pPr marL="0" marR="0" algn="ctr" rtl="1">
                            <a:lnSpc>
                              <a:spcPct val="107000"/>
                            </a:lnSpc>
                            <a:spcBef>
                              <a:spcPts val="0"/>
                            </a:spcBef>
                            <a:spcAft>
                              <a:spcPts val="0"/>
                            </a:spcAft>
                          </a:pPr>
                          <a:r>
                            <a:rPr lang="ar-SA" sz="1400">
                              <a:effectLst/>
                              <a:cs typeface="B Nazanin" panose="00000400000000000000" pitchFamily="2" charset="-78"/>
                            </a:rPr>
                            <a:t>14,500</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ar-SA" sz="1400">
                              <a:effectLst/>
                              <a:cs typeface="B Nazanin" panose="00000400000000000000" pitchFamily="2" charset="-78"/>
                            </a:rPr>
                            <a:t>11,600</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ar-SA" sz="1400">
                              <a:effectLst/>
                              <a:cs typeface="B Nazanin" panose="00000400000000000000" pitchFamily="2" charset="-78"/>
                            </a:rPr>
                            <a:t>8,925</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ar-SA" sz="1400" dirty="0">
                              <a:effectLst/>
                              <a:cs typeface="B Nazanin" panose="00000400000000000000" pitchFamily="2" charset="-78"/>
                            </a:rPr>
                            <a:t>35,025</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هزينه هاي انجام يافته در فروردين ماه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32804">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a:noFill/>
                        </a:lnB>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a:noFill/>
                        </a:lnB>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a:noFill/>
                        </a:lnB>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a:noFill/>
                        </a:lnB>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a:noFill/>
                        </a:lnB>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a:noFill/>
                        </a:lnB>
                      </a:tcPr>
                    </a:tc>
                    <a:tc gridSpan="2">
                      <a:txBody>
                        <a:bodyPr/>
                        <a:lstStyle/>
                        <a:p>
                          <a:pPr marL="0" marR="0" algn="ctr" rtl="1">
                            <a:lnSpc>
                              <a:spcPct val="107000"/>
                            </a:lnSpc>
                            <a:spcBef>
                              <a:spcPts val="0"/>
                            </a:spcBef>
                            <a:spcAft>
                              <a:spcPts val="0"/>
                            </a:spcAft>
                          </a:pPr>
                          <a:r>
                            <a:rPr lang="ar-SA" sz="1400">
                              <a:effectLst/>
                              <a:cs typeface="B Nazanin" panose="00000400000000000000" pitchFamily="2" charset="-78"/>
                            </a:rPr>
                            <a:t>37,930</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tcPr>
                    </a:tc>
                    <a:tc hMerge="1">
                      <a:txBody>
                        <a:bodyPr/>
                        <a:lstStyle/>
                        <a:p>
                          <a:endParaRPr lang="en-US"/>
                        </a:p>
                      </a:txBody>
                      <a:tcPr/>
                    </a:tc>
                    <a:tc gridSpan="3">
                      <a:txBody>
                        <a:bodyPr/>
                        <a:lstStyle/>
                        <a:p>
                          <a:pPr marL="0" marR="0" algn="r" rtl="1">
                            <a:lnSpc>
                              <a:spcPct val="107000"/>
                            </a:lnSpc>
                            <a:spcBef>
                              <a:spcPts val="0"/>
                            </a:spcBef>
                            <a:spcAft>
                              <a:spcPts val="0"/>
                            </a:spcAft>
                          </a:pPr>
                          <a:r>
                            <a:rPr lang="ar-SA" sz="1400">
                              <a:effectLst/>
                              <a:cs typeface="B Nazanin" panose="00000400000000000000" pitchFamily="2" charset="-78"/>
                            </a:rPr>
                            <a:t>جمع هزينه هاي قابل تخصيص</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32804">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R>
                          <a:noFill/>
                        </a:lnR>
                      </a:tcPr>
                    </a:tc>
                    <a:tc gridSpan="2">
                      <a:txBody>
                        <a:bodyPr/>
                        <a:lstStyle/>
                        <a:p>
                          <a:pPr marL="0" marR="0" algn="ctr" rtl="1">
                            <a:lnSpc>
                              <a:spcPct val="107000"/>
                            </a:lnSpc>
                            <a:spcBef>
                              <a:spcPts val="0"/>
                            </a:spcBef>
                            <a:spcAft>
                              <a:spcPts val="0"/>
                            </a:spcAft>
                          </a:pPr>
                          <a:r>
                            <a:rPr lang="ar-SA" sz="1400" dirty="0">
                              <a:effectLst/>
                              <a:cs typeface="B Nazanin" panose="00000400000000000000" pitchFamily="2" charset="-78"/>
                            </a:rPr>
                            <a:t>5,800</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marL="0" marR="0" algn="ctr" rtl="1">
                            <a:lnSpc>
                              <a:spcPct val="107000"/>
                            </a:lnSpc>
                            <a:spcBef>
                              <a:spcPts val="0"/>
                            </a:spcBef>
                            <a:spcAft>
                              <a:spcPts val="0"/>
                            </a:spcAft>
                          </a:pPr>
                          <a:r>
                            <a:rPr lang="ar-SA" sz="1400" dirty="0">
                              <a:effectLst/>
                              <a:cs typeface="B Nazanin" panose="00000400000000000000" pitchFamily="2" charset="-78"/>
                            </a:rPr>
                            <a:t>5,800</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marL="0" marR="0" algn="ctr" rtl="1">
                            <a:lnSpc>
                              <a:spcPct val="107000"/>
                            </a:lnSpc>
                            <a:spcBef>
                              <a:spcPts val="0"/>
                            </a:spcBef>
                            <a:spcAft>
                              <a:spcPts val="0"/>
                            </a:spcAft>
                          </a:pPr>
                          <a:r>
                            <a:rPr lang="ar-SA" sz="1400" dirty="0">
                              <a:effectLst/>
                              <a:cs typeface="B Nazanin" panose="00000400000000000000" pitchFamily="2" charset="-78"/>
                            </a:rPr>
                            <a:t>5,950</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L>
                          <a:noFill/>
                        </a:lnL>
                      </a:tcPr>
                    </a:tc>
                    <a:tc hMerge="1">
                      <a:txBody>
                        <a:bodyPr/>
                        <a:lstStyle/>
                        <a:p>
                          <a:endParaRPr lang="en-US"/>
                        </a:p>
                      </a:txBody>
                      <a:tcPr/>
                    </a:tc>
                    <a:tc gridSpan="3">
                      <a:txBody>
                        <a:bodyPr/>
                        <a:lstStyle/>
                        <a:p>
                          <a:pPr marL="0" marR="0" algn="r" rtl="1">
                            <a:lnSpc>
                              <a:spcPct val="107000"/>
                            </a:lnSpc>
                            <a:spcBef>
                              <a:spcPts val="0"/>
                            </a:spcBef>
                            <a:spcAft>
                              <a:spcPts val="0"/>
                            </a:spcAft>
                          </a:pPr>
                          <a:r>
                            <a:rPr lang="ar-SA" sz="1400">
                              <a:effectLst/>
                              <a:cs typeface="B Nazanin" panose="00000400000000000000" pitchFamily="2" charset="-78"/>
                            </a:rPr>
                            <a:t>تقسيم بر معادل آحاد تكميل شده</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32804">
                    <a:tc gridSpan="2">
                      <a:txBody>
                        <a:bodyPr/>
                        <a:lstStyle/>
                        <a:p>
                          <a:pPr marL="0" marR="0" algn="ctr" rtl="1">
                            <a:lnSpc>
                              <a:spcPct val="107000"/>
                            </a:lnSpc>
                            <a:spcBef>
                              <a:spcPts val="0"/>
                            </a:spcBef>
                            <a:spcAft>
                              <a:spcPts val="0"/>
                            </a:spcAft>
                          </a:pPr>
                          <a:r>
                            <a:rPr lang="ar-SA" sz="1400" dirty="0">
                              <a:effectLst/>
                              <a:cs typeface="B Nazanin" panose="00000400000000000000" pitchFamily="2" charset="-78"/>
                            </a:rPr>
                            <a:t>6</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fa-IR" sz="1400" dirty="0">
                              <a:effectLst/>
                              <a:latin typeface="+mn-lt"/>
                              <a:ea typeface="+mn-ea"/>
                              <a:cs typeface="B Nazanin" panose="00000400000000000000" pitchFamily="2" charset="-78"/>
                            </a:rPr>
                            <a:t>2/5</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noFill/>
                          <a:prstDash val="solid"/>
                          <a:round/>
                          <a:headEnd type="none" w="med" len="med"/>
                          <a:tailEnd type="none" w="med" len="med"/>
                        </a:lnT>
                      </a:tcPr>
                    </a:tc>
                    <a:tc hMerge="1">
                      <a:txBody>
                        <a:bodyPr/>
                        <a:lstStyle/>
                        <a:p>
                          <a:endParaRPr lang="en-US"/>
                        </a:p>
                      </a:txBody>
                      <a:tcPr/>
                    </a:tc>
                    <a:tc gridSpan="2">
                      <a:txBody>
                        <a:bodyPr/>
                        <a:lstStyle/>
                        <a:p>
                          <a:pPr marL="0" marR="0" algn="ctr" rtl="1">
                            <a:lnSpc>
                              <a:spcPct val="107000"/>
                            </a:lnSpc>
                            <a:spcBef>
                              <a:spcPts val="0"/>
                            </a:spcBef>
                            <a:spcAft>
                              <a:spcPts val="0"/>
                            </a:spcAft>
                          </a:pPr>
                          <a:r>
                            <a:rPr lang="ar-SA" sz="1400">
                              <a:effectLst/>
                              <a:cs typeface="B Nazanin" panose="00000400000000000000" pitchFamily="2" charset="-78"/>
                            </a:rPr>
                            <a:t>2</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noFill/>
                          <a:prstDash val="solid"/>
                          <a:round/>
                          <a:headEnd type="none" w="med" len="med"/>
                          <a:tailEnd type="none" w="med" len="med"/>
                        </a:lnT>
                      </a:tcPr>
                    </a:tc>
                    <a:tc hMerge="1">
                      <a:txBody>
                        <a:bodyPr/>
                        <a:lstStyle/>
                        <a:p>
                          <a:endParaRPr lang="en-US"/>
                        </a:p>
                      </a:txBody>
                      <a:tcPr/>
                    </a:tc>
                    <a:tc gridSpan="2">
                      <a:txBody>
                        <a:bodyPr/>
                        <a:lstStyle/>
                        <a:p>
                          <a:pPr marL="0" marR="0" algn="ctr" rtl="1">
                            <a:lnSpc>
                              <a:spcPct val="107000"/>
                            </a:lnSpc>
                            <a:spcBef>
                              <a:spcPts val="0"/>
                            </a:spcBef>
                            <a:spcAft>
                              <a:spcPts val="0"/>
                            </a:spcAft>
                          </a:pPr>
                          <a:r>
                            <a:rPr lang="fa-IR" sz="1400" dirty="0">
                              <a:effectLst/>
                              <a:latin typeface="+mn-lt"/>
                              <a:ea typeface="+mn-ea"/>
                              <a:cs typeface="B Nazanin" panose="00000400000000000000" pitchFamily="2" charset="-78"/>
                            </a:rPr>
                            <a:t>1/5</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noFill/>
                          <a:prstDash val="solid"/>
                          <a:round/>
                          <a:headEnd type="none" w="med" len="med"/>
                          <a:tailEnd type="none" w="med" len="med"/>
                        </a:lnT>
                      </a:tcPr>
                    </a:tc>
                    <a:tc hMerge="1">
                      <a:txBody>
                        <a:bodyPr/>
                        <a:lstStyle/>
                        <a:p>
                          <a:endParaRPr lang="en-US"/>
                        </a:p>
                      </a:txBody>
                      <a:tcPr/>
                    </a:tc>
                    <a:tc gridSpan="2">
                      <a:txBody>
                        <a:bodyPr/>
                        <a:lstStyle/>
                        <a:p>
                          <a:pPr marL="0" marR="0" algn="ctr">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a:effectLst/>
                              <a:cs typeface="B Nazanin" panose="00000400000000000000" pitchFamily="2" charset="-78"/>
                            </a:rPr>
                            <a:t>قيمت تمام شده يك واحد</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32804">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2">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a:effectLst/>
                              <a:cs typeface="B Nazanin" panose="00000400000000000000" pitchFamily="2" charset="-78"/>
                            </a:rPr>
                            <a:t>نحوه تخصيص هزينه ها:</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28370">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rowSpan="2" gridSpan="3">
                      <a:txBody>
                        <a:bodyPr/>
                        <a:lstStyle/>
                        <a:p>
                          <a:pPr marL="0" marR="0" algn="r" rtl="1">
                            <a:lnSpc>
                              <a:spcPct val="107000"/>
                            </a:lnSpc>
                            <a:spcBef>
                              <a:spcPts val="0"/>
                            </a:spcBef>
                            <a:spcAft>
                              <a:spcPts val="0"/>
                            </a:spcAft>
                          </a:pPr>
                          <a:r>
                            <a:rPr lang="ar-SA" sz="1400">
                              <a:effectLst/>
                              <a:cs typeface="B Nazanin" panose="00000400000000000000" pitchFamily="2" charset="-78"/>
                            </a:rPr>
                            <a:t>قيمت تمام شده واحد هاي تكميل شده وانتقال يافته به دايره دوم(6,000 واحد)</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0011"/>
                      </a:ext>
                    </a:extLst>
                  </a:tr>
                  <a:tr h="237237">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2"/>
                      </a:ext>
                    </a:extLst>
                  </a:tr>
                  <a:tr h="465606">
                    <a:tc>
                      <a:txBody>
                        <a:bodyPr/>
                        <a:lstStyle/>
                        <a:p>
                          <a:pPr marL="0" marR="0" algn="ctr">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2">
                      <a:txBody>
                        <a:bodyPr/>
                        <a:lstStyle/>
                        <a:p>
                          <a:pPr marL="0" marR="0" algn="ctr" rtl="1">
                            <a:lnSpc>
                              <a:spcPct val="107000"/>
                            </a:lnSpc>
                            <a:spcBef>
                              <a:spcPts val="0"/>
                            </a:spcBef>
                            <a:spcAft>
                              <a:spcPts val="0"/>
                            </a:spcAft>
                          </a:pPr>
                          <a:r>
                            <a:rPr lang="ar-SA" sz="1400">
                              <a:effectLst/>
                              <a:cs typeface="B Nazanin" panose="00000400000000000000" pitchFamily="2" charset="-78"/>
                            </a:rPr>
                            <a:t>2,905</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از موجودي كالاي در جريان ساخت اول دوره(1,000)</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614117">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2">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a:effectLst/>
                                    <a:latin typeface="Cambria Math" panose="02040503050406030204" pitchFamily="18" charset="0"/>
                                  </a:rPr>
                                  <m:t>1,000×</m:t>
                                </m:r>
                                <m:f>
                                  <m:fPr>
                                    <m:ctrlPr>
                                      <a:rPr lang="en-US" sz="1200" i="1">
                                        <a:effectLst/>
                                        <a:latin typeface="Cambria Math" panose="02040503050406030204" pitchFamily="18" charset="0"/>
                                      </a:rPr>
                                    </m:ctrlPr>
                                  </m:fPr>
                                  <m:num>
                                    <m:r>
                                      <a:rPr lang="en-US" sz="1200">
                                        <a:effectLst/>
                                        <a:latin typeface="Cambria Math" panose="02040503050406030204" pitchFamily="18" charset="0"/>
                                      </a:rPr>
                                      <m:t>2</m:t>
                                    </m:r>
                                  </m:num>
                                  <m:den>
                                    <m:r>
                                      <a:rPr lang="en-US" sz="1200">
                                        <a:effectLst/>
                                        <a:latin typeface="Cambria Math" panose="02040503050406030204" pitchFamily="18" charset="0"/>
                                      </a:rPr>
                                      <m:t>5</m:t>
                                    </m:r>
                                  </m:den>
                                </m:f>
                                <m:r>
                                  <a:rPr lang="en-US" sz="1200">
                                    <a:effectLst/>
                                    <a:latin typeface="Cambria Math" panose="02040503050406030204" pitchFamily="18" charset="0"/>
                                  </a:rPr>
                                  <m:t>)×2/5</m:t>
                                </m:r>
                              </m:oMath>
                            </m:oMathPara>
                          </a14:m>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gridSpan="2">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a:effectLst/>
                                    <a:latin typeface="Cambria Math" panose="02040503050406030204" pitchFamily="18" charset="0"/>
                                  </a:rPr>
                                  <m:t>1,000×</m:t>
                                </m:r>
                                <m:f>
                                  <m:fPr>
                                    <m:ctrlPr>
                                      <a:rPr lang="en-US" sz="1200" i="1">
                                        <a:effectLst/>
                                        <a:latin typeface="Cambria Math" panose="02040503050406030204" pitchFamily="18" charset="0"/>
                                      </a:rPr>
                                    </m:ctrlPr>
                                  </m:fPr>
                                  <m:num>
                                    <m:r>
                                      <a:rPr lang="en-US" sz="1200">
                                        <a:effectLst/>
                                        <a:latin typeface="Cambria Math" panose="02040503050406030204" pitchFamily="18" charset="0"/>
                                      </a:rPr>
                                      <m:t>2</m:t>
                                    </m:r>
                                  </m:num>
                                  <m:den>
                                    <m:r>
                                      <a:rPr lang="en-US" sz="1200">
                                        <a:effectLst/>
                                        <a:latin typeface="Cambria Math" panose="02040503050406030204" pitchFamily="18" charset="0"/>
                                      </a:rPr>
                                      <m:t>5</m:t>
                                    </m:r>
                                  </m:den>
                                </m:f>
                                <m:r>
                                  <a:rPr lang="en-US" sz="1200">
                                    <a:effectLst/>
                                    <a:latin typeface="Cambria Math" panose="02040503050406030204" pitchFamily="18" charset="0"/>
                                  </a:rPr>
                                  <m:t>)×2</m:t>
                                </m:r>
                              </m:oMath>
                            </m:oMathPara>
                          </a14:m>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gridSpan="2">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a:effectLst/>
                                    <a:latin typeface="Cambria Math" panose="02040503050406030204" pitchFamily="18" charset="0"/>
                                  </a:rPr>
                                  <m:t>1,000×</m:t>
                                </m:r>
                                <m:f>
                                  <m:fPr>
                                    <m:ctrlPr>
                                      <a:rPr lang="en-US" sz="1200" i="1">
                                        <a:effectLst/>
                                        <a:latin typeface="Cambria Math" panose="02040503050406030204" pitchFamily="18" charset="0"/>
                                      </a:rPr>
                                    </m:ctrlPr>
                                  </m:fPr>
                                  <m:num>
                                    <m:r>
                                      <a:rPr lang="en-US" sz="1200">
                                        <a:effectLst/>
                                        <a:latin typeface="Cambria Math" panose="02040503050406030204" pitchFamily="18" charset="0"/>
                                      </a:rPr>
                                      <m:t>3</m:t>
                                    </m:r>
                                  </m:num>
                                  <m:den>
                                    <m:r>
                                      <a:rPr lang="en-US" sz="1200">
                                        <a:effectLst/>
                                        <a:latin typeface="Cambria Math" panose="02040503050406030204" pitchFamily="18" charset="0"/>
                                      </a:rPr>
                                      <m:t>4</m:t>
                                    </m:r>
                                  </m:den>
                                </m:f>
                                <m:r>
                                  <a:rPr lang="en-US" sz="1200">
                                    <a:effectLst/>
                                    <a:latin typeface="Cambria Math" panose="02040503050406030204" pitchFamily="18" charset="0"/>
                                  </a:rPr>
                                  <m:t>)×1/5</m:t>
                                </m:r>
                              </m:oMath>
                            </m:oMathPara>
                          </a14:m>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ar-SA" sz="1400" dirty="0">
                              <a:effectLst/>
                              <a:cs typeface="B Nazanin" panose="00000400000000000000" pitchFamily="2" charset="-78"/>
                            </a:rPr>
                            <a:t>2,925</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اضافه مي شود:هزينه هاي انجتم يافته طي دوره براي تكميل</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465606">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2">
                      <a:txBody>
                        <a:bodyPr/>
                        <a:lstStyle/>
                        <a:p>
                          <a:pPr marL="0" marR="0" algn="ctr" rtl="1">
                            <a:lnSpc>
                              <a:spcPct val="107000"/>
                            </a:lnSpc>
                            <a:spcBef>
                              <a:spcPts val="0"/>
                            </a:spcBef>
                            <a:spcAft>
                              <a:spcPts val="0"/>
                            </a:spcAft>
                          </a:pPr>
                          <a:r>
                            <a:rPr lang="ar-SA" sz="1400">
                              <a:effectLst/>
                              <a:cs typeface="B Nazanin" panose="00000400000000000000" pitchFamily="2" charset="-78"/>
                            </a:rPr>
                            <a:t>5,830</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tcP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قيمت تمام شده واحد هاي تكميل شده از موجودي اول دوره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232804">
                    <a:tc gridSpan="2">
                      <a:txBody>
                        <a:bodyPr/>
                        <a:lstStyle/>
                        <a:p>
                          <a:pPr marL="0" marR="0" algn="ctr" rtl="1">
                            <a:lnSpc>
                              <a:spcPct val="107000"/>
                            </a:lnSpc>
                            <a:spcBef>
                              <a:spcPts val="0"/>
                            </a:spcBef>
                            <a:spcAft>
                              <a:spcPts val="0"/>
                            </a:spcAft>
                          </a:pPr>
                          <a:r>
                            <a:rPr lang="ar-SA" sz="1400">
                              <a:effectLst/>
                              <a:cs typeface="B Nazanin" panose="00000400000000000000" pitchFamily="2" charset="-78"/>
                            </a:rPr>
                            <a:t>5,000×6</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2">
                      <a:txBody>
                        <a:bodyPr/>
                        <a:lstStyle/>
                        <a:p>
                          <a:pPr marL="0" marR="0" algn="ctr" rtl="1">
                            <a:lnSpc>
                              <a:spcPct val="107000"/>
                            </a:lnSpc>
                            <a:spcBef>
                              <a:spcPts val="0"/>
                            </a:spcBef>
                            <a:spcAft>
                              <a:spcPts val="0"/>
                            </a:spcAft>
                          </a:pPr>
                          <a:r>
                            <a:rPr lang="ar-SA" sz="1400" dirty="0">
                              <a:effectLst/>
                              <a:cs typeface="B Nazanin" panose="00000400000000000000" pitchFamily="2" charset="-78"/>
                            </a:rPr>
                            <a:t>30,000</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شروع و تكميل شده(5,000 واحد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r h="232804">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2">
                      <a:txBody>
                        <a:bodyPr/>
                        <a:lstStyle/>
                        <a:p>
                          <a:pPr marL="0" marR="0" algn="ctr" rtl="1">
                            <a:lnSpc>
                              <a:spcPct val="107000"/>
                            </a:lnSpc>
                            <a:spcBef>
                              <a:spcPts val="0"/>
                            </a:spcBef>
                            <a:spcAft>
                              <a:spcPts val="0"/>
                            </a:spcAft>
                          </a:pPr>
                          <a:r>
                            <a:rPr lang="ar-SA" sz="1400" dirty="0">
                              <a:effectLst/>
                              <a:cs typeface="B Nazanin" panose="00000400000000000000" pitchFamily="2" charset="-78"/>
                            </a:rPr>
                            <a:t>35,830</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r" rtl="1">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7"/>
                      </a:ext>
                    </a:extLst>
                  </a:tr>
                  <a:tr h="239876">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موجودي كالاي در جريان ساخت پايان دوره: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8"/>
                      </a:ext>
                    </a:extLst>
                  </a:tr>
                  <a:tr h="232804">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2">
                      <a:txBody>
                        <a:bodyPr/>
                        <a:lstStyle/>
                        <a:p>
                          <a:pPr marL="0" marR="0" algn="ctr" rtl="1">
                            <a:lnSpc>
                              <a:spcPct val="107000"/>
                            </a:lnSpc>
                            <a:spcBef>
                              <a:spcPts val="0"/>
                            </a:spcBef>
                            <a:spcAft>
                              <a:spcPts val="0"/>
                            </a:spcAft>
                          </a:pPr>
                          <a:r>
                            <a:rPr lang="ar-SA" sz="1400">
                              <a:effectLst/>
                              <a:cs typeface="B Nazanin" panose="00000400000000000000" pitchFamily="2" charset="-78"/>
                            </a:rPr>
                            <a:t>200×5/1</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ar-SA" sz="1400" dirty="0">
                              <a:effectLst/>
                              <a:cs typeface="B Nazanin" panose="00000400000000000000" pitchFamily="2" charset="-78"/>
                            </a:rPr>
                            <a:t>300</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مواد مستقيم</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9"/>
                      </a:ext>
                    </a:extLst>
                  </a:tr>
                  <a:tr h="232804">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2">
                      <a:txBody>
                        <a:bodyPr/>
                        <a:lstStyle/>
                        <a:p>
                          <a:pPr marL="0" marR="0" algn="ctr" rtl="1">
                            <a:lnSpc>
                              <a:spcPct val="107000"/>
                            </a:lnSpc>
                            <a:spcBef>
                              <a:spcPts val="0"/>
                            </a:spcBef>
                            <a:spcAft>
                              <a:spcPts val="0"/>
                            </a:spcAft>
                          </a:pPr>
                          <a:r>
                            <a:rPr lang="ar-SA" sz="1400">
                              <a:effectLst/>
                              <a:cs typeface="B Nazanin" panose="00000400000000000000" pitchFamily="2" charset="-78"/>
                            </a:rPr>
                            <a:t>400×2</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2">
                      <a:txBody>
                        <a:bodyPr/>
                        <a:lstStyle/>
                        <a:p>
                          <a:pPr marL="0" marR="0" algn="ctr" rtl="1">
                            <a:lnSpc>
                              <a:spcPct val="107000"/>
                            </a:lnSpc>
                            <a:spcBef>
                              <a:spcPts val="0"/>
                            </a:spcBef>
                            <a:spcAft>
                              <a:spcPts val="0"/>
                            </a:spcAft>
                          </a:pPr>
                          <a:r>
                            <a:rPr lang="ar-SA" sz="1400" dirty="0">
                              <a:effectLst/>
                              <a:cs typeface="B Nazanin" panose="00000400000000000000" pitchFamily="2" charset="-78"/>
                            </a:rPr>
                            <a:t>800</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كار مستقيم</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0"/>
                      </a:ext>
                    </a:extLst>
                  </a:tr>
                  <a:tr h="232804">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2">
                      <a:txBody>
                        <a:bodyPr/>
                        <a:lstStyle/>
                        <a:p>
                          <a:pPr marL="0" marR="0" algn="ctr" rtl="1">
                            <a:lnSpc>
                              <a:spcPct val="107000"/>
                            </a:lnSpc>
                            <a:spcBef>
                              <a:spcPts val="0"/>
                            </a:spcBef>
                            <a:spcAft>
                              <a:spcPts val="0"/>
                            </a:spcAft>
                          </a:pPr>
                          <a:r>
                            <a:rPr lang="ar-SA" sz="1400">
                              <a:effectLst/>
                              <a:cs typeface="B Nazanin" panose="00000400000000000000" pitchFamily="2" charset="-78"/>
                            </a:rPr>
                            <a:t>400×5/2</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2">
                      <a:txBody>
                        <a:bodyPr/>
                        <a:lstStyle/>
                        <a:p>
                          <a:pPr marL="0" marR="0" algn="ctr" rtl="1">
                            <a:lnSpc>
                              <a:spcPct val="107000"/>
                            </a:lnSpc>
                            <a:spcBef>
                              <a:spcPts val="0"/>
                            </a:spcBef>
                            <a:spcAft>
                              <a:spcPts val="0"/>
                            </a:spcAft>
                          </a:pPr>
                          <a:r>
                            <a:rPr lang="ar-SA" sz="1400" dirty="0">
                              <a:effectLst/>
                              <a:cs typeface="B Nazanin" panose="00000400000000000000" pitchFamily="2" charset="-78"/>
                            </a:rPr>
                            <a:t>1,000</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سرباركارخانه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1"/>
                      </a:ext>
                    </a:extLst>
                  </a:tr>
                  <a:tr h="232804">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2">
                      <a:txBody>
                        <a:bodyPr/>
                        <a:lstStyle/>
                        <a:p>
                          <a:pPr marL="0" marR="0" algn="ctr" rtl="1">
                            <a:lnSpc>
                              <a:spcPct val="107000"/>
                            </a:lnSpc>
                            <a:spcBef>
                              <a:spcPts val="0"/>
                            </a:spcBef>
                            <a:spcAft>
                              <a:spcPts val="0"/>
                            </a:spcAft>
                          </a:pPr>
                          <a:r>
                            <a:rPr lang="ar-SA" sz="1400" dirty="0">
                              <a:effectLst/>
                              <a:cs typeface="B Nazanin" panose="00000400000000000000" pitchFamily="2" charset="-78"/>
                            </a:rPr>
                            <a:t>2,100</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r" rtl="1">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2"/>
                      </a:ext>
                    </a:extLst>
                  </a:tr>
                  <a:tr h="232804">
                    <a:tc>
                      <a:txBody>
                        <a:bodyPr/>
                        <a:lstStyle/>
                        <a:p>
                          <a:pPr marL="0" marR="0" algn="ctr">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2">
                      <a:txBody>
                        <a:bodyPr/>
                        <a:lstStyle/>
                        <a:p>
                          <a:pPr marL="0" marR="0" algn="ctr" rtl="1">
                            <a:lnSpc>
                              <a:spcPct val="107000"/>
                            </a:lnSpc>
                            <a:spcBef>
                              <a:spcPts val="0"/>
                            </a:spcBef>
                            <a:spcAft>
                              <a:spcPts val="0"/>
                            </a:spcAft>
                          </a:pPr>
                          <a:r>
                            <a:rPr lang="ar-SA" sz="1400" dirty="0">
                              <a:effectLst/>
                              <a:cs typeface="B Nazanin" panose="00000400000000000000" pitchFamily="2" charset="-78"/>
                            </a:rPr>
                            <a:t>37,930</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tcP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جمع هزينه هاي تخصيص يافته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3"/>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4287030599"/>
                  </p:ext>
                </p:extLst>
              </p:nvPr>
            </p:nvGraphicFramePr>
            <p:xfrm>
              <a:off x="1033273" y="19326"/>
              <a:ext cx="9125710" cy="6674086"/>
            </p:xfrm>
            <a:graphic>
              <a:graphicData uri="http://schemas.openxmlformats.org/drawingml/2006/table">
                <a:tbl>
                  <a:tblPr firstRow="1" firstCol="1" bandRow="1">
                    <a:tableStyleId>{2D5ABB26-0587-4C30-8999-92F81FD0307C}</a:tableStyleId>
                  </a:tblPr>
                  <a:tblGrid>
                    <a:gridCol w="625144"/>
                    <a:gridCol w="441624"/>
                    <a:gridCol w="806062"/>
                    <a:gridCol w="623410"/>
                    <a:gridCol w="623410"/>
                    <a:gridCol w="623410"/>
                    <a:gridCol w="623410"/>
                    <a:gridCol w="779479"/>
                    <a:gridCol w="467339"/>
                    <a:gridCol w="623410"/>
                    <a:gridCol w="623410"/>
                    <a:gridCol w="623410"/>
                    <a:gridCol w="1642192"/>
                  </a:tblGrid>
                  <a:tr h="232804">
                    <a:tc gridSpan="13">
                      <a:txBody>
                        <a:bodyPr/>
                        <a:lstStyle/>
                        <a:p>
                          <a:pPr marL="0" marR="0" algn="ctr">
                            <a:lnSpc>
                              <a:spcPct val="107000"/>
                            </a:lnSpc>
                            <a:spcBef>
                              <a:spcPts val="0"/>
                            </a:spcBef>
                            <a:spcAft>
                              <a:spcPts val="0"/>
                            </a:spcAft>
                          </a:pPr>
                          <a:r>
                            <a:rPr lang="ar-SA" sz="1400" dirty="0">
                              <a:effectLst/>
                              <a:cs typeface="B Nazanin" panose="00000400000000000000" pitchFamily="2" charset="-78"/>
                            </a:rPr>
                            <a:t>شركت گاما</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2804">
                    <a:tc gridSpan="13">
                      <a:txBody>
                        <a:bodyPr/>
                        <a:lstStyle/>
                        <a:p>
                          <a:pPr marL="0" marR="0" algn="ctr">
                            <a:lnSpc>
                              <a:spcPct val="107000"/>
                            </a:lnSpc>
                            <a:spcBef>
                              <a:spcPts val="0"/>
                            </a:spcBef>
                            <a:spcAft>
                              <a:spcPts val="0"/>
                            </a:spcAft>
                          </a:pPr>
                          <a:r>
                            <a:rPr lang="ar-SA" sz="1400" dirty="0">
                              <a:effectLst/>
                              <a:cs typeface="B Nazanin" panose="00000400000000000000" pitchFamily="2" charset="-78"/>
                            </a:rPr>
                            <a:t>دايره اول-اولين صادره از اولين وارده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2804">
                    <a:tc gridSpan="13">
                      <a:txBody>
                        <a:bodyPr/>
                        <a:lstStyle/>
                        <a:p>
                          <a:pPr marL="0" marR="0" algn="ctr">
                            <a:lnSpc>
                              <a:spcPct val="107000"/>
                            </a:lnSpc>
                            <a:spcBef>
                              <a:spcPts val="0"/>
                            </a:spcBef>
                            <a:spcAft>
                              <a:spcPts val="0"/>
                            </a:spcAft>
                          </a:pPr>
                          <a:r>
                            <a:rPr lang="ar-SA" sz="1400">
                              <a:effectLst/>
                              <a:cs typeface="B Nazanin" panose="00000400000000000000" pitchFamily="2" charset="-78"/>
                            </a:rPr>
                            <a:t>گزارش هزينه توليد براي فروردين ماه</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2804">
                    <a:tc gridSpan="13">
                      <a:txBody>
                        <a:bodyPr/>
                        <a:lstStyle/>
                        <a:p>
                          <a:pPr marL="0" marR="0" rtl="1">
                            <a:lnSpc>
                              <a:spcPct val="107000"/>
                            </a:lnSpc>
                            <a:spcBef>
                              <a:spcPts val="0"/>
                            </a:spcBef>
                            <a:spcAft>
                              <a:spcPts val="0"/>
                            </a:spcAft>
                          </a:pPr>
                          <a:r>
                            <a:rPr lang="ar-SA" sz="1400">
                              <a:effectLst/>
                              <a:cs typeface="B Nazanin" panose="00000400000000000000" pitchFamily="2" charset="-78"/>
                            </a:rPr>
                            <a:t>(ارقام به ريال)</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5606">
                    <a:tc gridSpan="2">
                      <a:txBody>
                        <a:bodyPr/>
                        <a:lstStyle/>
                        <a:p>
                          <a:pPr marL="0" marR="0" algn="ctr">
                            <a:lnSpc>
                              <a:spcPct val="107000"/>
                            </a:lnSpc>
                            <a:spcBef>
                              <a:spcPts val="0"/>
                            </a:spcBef>
                            <a:spcAft>
                              <a:spcPts val="0"/>
                            </a:spcAft>
                          </a:pPr>
                          <a:r>
                            <a:rPr lang="ar-SA" sz="1400" dirty="0">
                              <a:effectLst/>
                              <a:cs typeface="B Nazanin" panose="00000400000000000000" pitchFamily="2" charset="-78"/>
                            </a:rPr>
                            <a:t>قيمت تمام شده يك واحد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ar-SA" sz="1400" dirty="0">
                              <a:effectLst/>
                              <a:cs typeface="B Nazanin" panose="00000400000000000000" pitchFamily="2" charset="-78"/>
                            </a:rPr>
                            <a:t>سرباركارخانه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ar-SA" sz="1400" dirty="0">
                              <a:effectLst/>
                              <a:cs typeface="B Nazanin" panose="00000400000000000000" pitchFamily="2" charset="-78"/>
                            </a:rPr>
                            <a:t>كار مستقيم</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ar-SA" sz="1400" dirty="0">
                              <a:effectLst/>
                              <a:cs typeface="B Nazanin" panose="00000400000000000000" pitchFamily="2" charset="-78"/>
                            </a:rPr>
                            <a:t>مواد مستقيم</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ar-SA" sz="1400" dirty="0">
                              <a:effectLst/>
                              <a:cs typeface="B Nazanin" panose="00000400000000000000" pitchFamily="2" charset="-78"/>
                            </a:rPr>
                            <a:t>جمع هزينه ها</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1200">
                              <a:effectLst/>
                              <a:cs typeface="B Nazanin" panose="00000400000000000000" pitchFamily="2" charset="-78"/>
                            </a:rPr>
                            <a:t> </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200">
                              <a:effectLst/>
                              <a:cs typeface="B Nazanin" panose="00000400000000000000" pitchFamily="2" charset="-78"/>
                            </a:rPr>
                            <a:t> </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r>
                  <a:tr h="232804">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tcPr>
                    </a:tc>
                    <a:tc gridSpan="2">
                      <a:txBody>
                        <a:bodyPr/>
                        <a:lstStyle/>
                        <a:p>
                          <a:pPr marL="0" marR="0" algn="ctr" rtl="1">
                            <a:lnSpc>
                              <a:spcPct val="107000"/>
                            </a:lnSpc>
                            <a:spcBef>
                              <a:spcPts val="0"/>
                            </a:spcBef>
                            <a:spcAft>
                              <a:spcPts val="0"/>
                            </a:spcAft>
                          </a:pPr>
                          <a:r>
                            <a:rPr lang="fa-IR" sz="1400">
                              <a:effectLst/>
                              <a:cs typeface="B Nazanin" panose="00000400000000000000" pitchFamily="2" charset="-78"/>
                            </a:rPr>
                            <a:t>2,905</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tcPr>
                    </a:tc>
                    <a:tc hMerge="1">
                      <a:txBody>
                        <a:bodyPr/>
                        <a:lstStyle/>
                        <a:p>
                          <a:endParaRPr lang="en-US"/>
                        </a:p>
                      </a:txBody>
                      <a:tcPr/>
                    </a:tc>
                    <a:tc gridSpan="3">
                      <a:txBody>
                        <a:bodyPr/>
                        <a:lstStyle/>
                        <a:p>
                          <a:pPr marL="0" marR="0" algn="r" rtl="1">
                            <a:lnSpc>
                              <a:spcPct val="107000"/>
                            </a:lnSpc>
                            <a:spcBef>
                              <a:spcPts val="0"/>
                            </a:spcBef>
                            <a:spcAft>
                              <a:spcPts val="0"/>
                            </a:spcAft>
                          </a:pPr>
                          <a:r>
                            <a:rPr lang="fa-IR" sz="1400" dirty="0">
                              <a:effectLst/>
                              <a:cs typeface="B Nazanin" panose="00000400000000000000" pitchFamily="2" charset="-78"/>
                            </a:rPr>
                            <a:t>موجودي كالاي در جريان ساخت پايان دوره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tr>
                  <a:tr h="232804">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2">
                      <a:txBody>
                        <a:bodyPr/>
                        <a:lstStyle/>
                        <a:p>
                          <a:pPr marL="0" marR="0" algn="ctr" rtl="1">
                            <a:lnSpc>
                              <a:spcPct val="107000"/>
                            </a:lnSpc>
                            <a:spcBef>
                              <a:spcPts val="0"/>
                            </a:spcBef>
                            <a:spcAft>
                              <a:spcPts val="0"/>
                            </a:spcAft>
                          </a:pPr>
                          <a:r>
                            <a:rPr lang="ar-SA" sz="1400">
                              <a:effectLst/>
                              <a:cs typeface="B Nazanin" panose="00000400000000000000" pitchFamily="2" charset="-78"/>
                            </a:rPr>
                            <a:t>14,500</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ar-SA" sz="1400">
                              <a:effectLst/>
                              <a:cs typeface="B Nazanin" panose="00000400000000000000" pitchFamily="2" charset="-78"/>
                            </a:rPr>
                            <a:t>11,600</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ar-SA" sz="1400">
                              <a:effectLst/>
                              <a:cs typeface="B Nazanin" panose="00000400000000000000" pitchFamily="2" charset="-78"/>
                            </a:rPr>
                            <a:t>8,925</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ar-SA" sz="1400" dirty="0">
                              <a:effectLst/>
                              <a:cs typeface="B Nazanin" panose="00000400000000000000" pitchFamily="2" charset="-78"/>
                            </a:rPr>
                            <a:t>35,025</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هزينه هاي انجام يافته در فروردين ماه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tr>
                  <a:tr h="232804">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a:noFill/>
                        </a:lnB>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a:noFill/>
                        </a:lnB>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a:noFill/>
                        </a:lnB>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a:noFill/>
                        </a:lnB>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a:noFill/>
                        </a:lnB>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a:noFill/>
                        </a:lnB>
                      </a:tcPr>
                    </a:tc>
                    <a:tc gridSpan="2">
                      <a:txBody>
                        <a:bodyPr/>
                        <a:lstStyle/>
                        <a:p>
                          <a:pPr marL="0" marR="0" algn="ctr" rtl="1">
                            <a:lnSpc>
                              <a:spcPct val="107000"/>
                            </a:lnSpc>
                            <a:spcBef>
                              <a:spcPts val="0"/>
                            </a:spcBef>
                            <a:spcAft>
                              <a:spcPts val="0"/>
                            </a:spcAft>
                          </a:pPr>
                          <a:r>
                            <a:rPr lang="ar-SA" sz="1400">
                              <a:effectLst/>
                              <a:cs typeface="B Nazanin" panose="00000400000000000000" pitchFamily="2" charset="-78"/>
                            </a:rPr>
                            <a:t>37,930</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tcPr>
                    </a:tc>
                    <a:tc hMerge="1">
                      <a:txBody>
                        <a:bodyPr/>
                        <a:lstStyle/>
                        <a:p>
                          <a:endParaRPr lang="en-US"/>
                        </a:p>
                      </a:txBody>
                      <a:tcPr/>
                    </a:tc>
                    <a:tc gridSpan="3">
                      <a:txBody>
                        <a:bodyPr/>
                        <a:lstStyle/>
                        <a:p>
                          <a:pPr marL="0" marR="0" algn="r" rtl="1">
                            <a:lnSpc>
                              <a:spcPct val="107000"/>
                            </a:lnSpc>
                            <a:spcBef>
                              <a:spcPts val="0"/>
                            </a:spcBef>
                            <a:spcAft>
                              <a:spcPts val="0"/>
                            </a:spcAft>
                          </a:pPr>
                          <a:r>
                            <a:rPr lang="ar-SA" sz="1400">
                              <a:effectLst/>
                              <a:cs typeface="B Nazanin" panose="00000400000000000000" pitchFamily="2" charset="-78"/>
                            </a:rPr>
                            <a:t>جمع هزينه هاي قابل تخصيص</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tr>
                  <a:tr h="232804">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R>
                          <a:noFill/>
                        </a:lnR>
                      </a:tcPr>
                    </a:tc>
                    <a:tc gridSpan="2">
                      <a:txBody>
                        <a:bodyPr/>
                        <a:lstStyle/>
                        <a:p>
                          <a:pPr marL="0" marR="0" algn="ctr" rtl="1">
                            <a:lnSpc>
                              <a:spcPct val="107000"/>
                            </a:lnSpc>
                            <a:spcBef>
                              <a:spcPts val="0"/>
                            </a:spcBef>
                            <a:spcAft>
                              <a:spcPts val="0"/>
                            </a:spcAft>
                          </a:pPr>
                          <a:r>
                            <a:rPr lang="ar-SA" sz="1400" dirty="0">
                              <a:effectLst/>
                              <a:cs typeface="B Nazanin" panose="00000400000000000000" pitchFamily="2" charset="-78"/>
                            </a:rPr>
                            <a:t>5,800</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marL="0" marR="0" algn="ctr" rtl="1">
                            <a:lnSpc>
                              <a:spcPct val="107000"/>
                            </a:lnSpc>
                            <a:spcBef>
                              <a:spcPts val="0"/>
                            </a:spcBef>
                            <a:spcAft>
                              <a:spcPts val="0"/>
                            </a:spcAft>
                          </a:pPr>
                          <a:r>
                            <a:rPr lang="ar-SA" sz="1400" dirty="0">
                              <a:effectLst/>
                              <a:cs typeface="B Nazanin" panose="00000400000000000000" pitchFamily="2" charset="-78"/>
                            </a:rPr>
                            <a:t>5,800</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marL="0" marR="0" algn="ctr" rtl="1">
                            <a:lnSpc>
                              <a:spcPct val="107000"/>
                            </a:lnSpc>
                            <a:spcBef>
                              <a:spcPts val="0"/>
                            </a:spcBef>
                            <a:spcAft>
                              <a:spcPts val="0"/>
                            </a:spcAft>
                          </a:pPr>
                          <a:r>
                            <a:rPr lang="ar-SA" sz="1400" dirty="0">
                              <a:effectLst/>
                              <a:cs typeface="B Nazanin" panose="00000400000000000000" pitchFamily="2" charset="-78"/>
                            </a:rPr>
                            <a:t>5,950</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L>
                          <a:noFill/>
                        </a:lnL>
                      </a:tcPr>
                    </a:tc>
                    <a:tc hMerge="1">
                      <a:txBody>
                        <a:bodyPr/>
                        <a:lstStyle/>
                        <a:p>
                          <a:endParaRPr lang="en-US"/>
                        </a:p>
                      </a:txBody>
                      <a:tcPr/>
                    </a:tc>
                    <a:tc gridSpan="3">
                      <a:txBody>
                        <a:bodyPr/>
                        <a:lstStyle/>
                        <a:p>
                          <a:pPr marL="0" marR="0" algn="r" rtl="1">
                            <a:lnSpc>
                              <a:spcPct val="107000"/>
                            </a:lnSpc>
                            <a:spcBef>
                              <a:spcPts val="0"/>
                            </a:spcBef>
                            <a:spcAft>
                              <a:spcPts val="0"/>
                            </a:spcAft>
                          </a:pPr>
                          <a:r>
                            <a:rPr lang="ar-SA" sz="1400">
                              <a:effectLst/>
                              <a:cs typeface="B Nazanin" panose="00000400000000000000" pitchFamily="2" charset="-78"/>
                            </a:rPr>
                            <a:t>تقسيم بر معادل آحاد تكميل شده</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tr>
                  <a:tr h="232804">
                    <a:tc gridSpan="2">
                      <a:txBody>
                        <a:bodyPr/>
                        <a:lstStyle/>
                        <a:p>
                          <a:pPr marL="0" marR="0" algn="ctr" rtl="1">
                            <a:lnSpc>
                              <a:spcPct val="107000"/>
                            </a:lnSpc>
                            <a:spcBef>
                              <a:spcPts val="0"/>
                            </a:spcBef>
                            <a:spcAft>
                              <a:spcPts val="0"/>
                            </a:spcAft>
                          </a:pPr>
                          <a:r>
                            <a:rPr lang="ar-SA" sz="1400" dirty="0">
                              <a:effectLst/>
                              <a:cs typeface="B Nazanin" panose="00000400000000000000" pitchFamily="2" charset="-78"/>
                            </a:rPr>
                            <a:t>6</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fa-IR" sz="1400" dirty="0" smtClean="0">
                              <a:effectLst/>
                              <a:latin typeface="+mn-lt"/>
                              <a:ea typeface="+mn-ea"/>
                              <a:cs typeface="B Nazanin" panose="00000400000000000000" pitchFamily="2" charset="-78"/>
                            </a:rPr>
                            <a:t>2/5</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noFill/>
                          <a:prstDash val="solid"/>
                          <a:round/>
                          <a:headEnd type="none" w="med" len="med"/>
                          <a:tailEnd type="none" w="med" len="med"/>
                        </a:lnT>
                      </a:tcPr>
                    </a:tc>
                    <a:tc hMerge="1">
                      <a:txBody>
                        <a:bodyPr/>
                        <a:lstStyle/>
                        <a:p>
                          <a:endParaRPr lang="en-US"/>
                        </a:p>
                      </a:txBody>
                      <a:tcPr/>
                    </a:tc>
                    <a:tc gridSpan="2">
                      <a:txBody>
                        <a:bodyPr/>
                        <a:lstStyle/>
                        <a:p>
                          <a:pPr marL="0" marR="0" algn="ctr" rtl="1">
                            <a:lnSpc>
                              <a:spcPct val="107000"/>
                            </a:lnSpc>
                            <a:spcBef>
                              <a:spcPts val="0"/>
                            </a:spcBef>
                            <a:spcAft>
                              <a:spcPts val="0"/>
                            </a:spcAft>
                          </a:pPr>
                          <a:r>
                            <a:rPr lang="ar-SA" sz="1400">
                              <a:effectLst/>
                              <a:cs typeface="B Nazanin" panose="00000400000000000000" pitchFamily="2" charset="-78"/>
                            </a:rPr>
                            <a:t>2</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noFill/>
                          <a:prstDash val="solid"/>
                          <a:round/>
                          <a:headEnd type="none" w="med" len="med"/>
                          <a:tailEnd type="none" w="med" len="med"/>
                        </a:lnT>
                      </a:tcPr>
                    </a:tc>
                    <a:tc hMerge="1">
                      <a:txBody>
                        <a:bodyPr/>
                        <a:lstStyle/>
                        <a:p>
                          <a:endParaRPr lang="en-US"/>
                        </a:p>
                      </a:txBody>
                      <a:tcPr/>
                    </a:tc>
                    <a:tc gridSpan="2">
                      <a:txBody>
                        <a:bodyPr/>
                        <a:lstStyle/>
                        <a:p>
                          <a:pPr marL="0" marR="0" algn="ctr" rtl="1">
                            <a:lnSpc>
                              <a:spcPct val="107000"/>
                            </a:lnSpc>
                            <a:spcBef>
                              <a:spcPts val="0"/>
                            </a:spcBef>
                            <a:spcAft>
                              <a:spcPts val="0"/>
                            </a:spcAft>
                          </a:pPr>
                          <a:r>
                            <a:rPr lang="fa-IR" sz="1400" dirty="0" smtClean="0">
                              <a:effectLst/>
                              <a:latin typeface="+mn-lt"/>
                              <a:ea typeface="+mn-ea"/>
                              <a:cs typeface="B Nazanin" panose="00000400000000000000" pitchFamily="2" charset="-78"/>
                            </a:rPr>
                            <a:t>1/5</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noFill/>
                          <a:prstDash val="solid"/>
                          <a:round/>
                          <a:headEnd type="none" w="med" len="med"/>
                          <a:tailEnd type="none" w="med" len="med"/>
                        </a:lnT>
                      </a:tcPr>
                    </a:tc>
                    <a:tc hMerge="1">
                      <a:txBody>
                        <a:bodyPr/>
                        <a:lstStyle/>
                        <a:p>
                          <a:endParaRPr lang="en-US"/>
                        </a:p>
                      </a:txBody>
                      <a:tcPr/>
                    </a:tc>
                    <a:tc gridSpan="2">
                      <a:txBody>
                        <a:bodyPr/>
                        <a:lstStyle/>
                        <a:p>
                          <a:pPr marL="0" marR="0" algn="ctr">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a:effectLst/>
                              <a:cs typeface="B Nazanin" panose="00000400000000000000" pitchFamily="2" charset="-78"/>
                            </a:rPr>
                            <a:t>قيمت تمام شده يك واحد</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tr>
                  <a:tr h="232804">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2">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a:effectLst/>
                              <a:cs typeface="B Nazanin" panose="00000400000000000000" pitchFamily="2" charset="-78"/>
                            </a:rPr>
                            <a:t>نحوه تخصيص هزينه ها:</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tr>
                  <a:tr h="228370">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rowSpan="2" gridSpan="3">
                      <a:txBody>
                        <a:bodyPr/>
                        <a:lstStyle/>
                        <a:p>
                          <a:pPr marL="0" marR="0" algn="r" rtl="1">
                            <a:lnSpc>
                              <a:spcPct val="107000"/>
                            </a:lnSpc>
                            <a:spcBef>
                              <a:spcPts val="0"/>
                            </a:spcBef>
                            <a:spcAft>
                              <a:spcPts val="0"/>
                            </a:spcAft>
                          </a:pPr>
                          <a:r>
                            <a:rPr lang="ar-SA" sz="1400">
                              <a:effectLst/>
                              <a:cs typeface="B Nazanin" panose="00000400000000000000" pitchFamily="2" charset="-78"/>
                            </a:rPr>
                            <a:t>قيمت تمام شده واحد هاي تكميل شده وانتقال يافته به دايره دوم(6,000 واحد)</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rowSpan="2" hMerge="1">
                      <a:txBody>
                        <a:bodyPr/>
                        <a:lstStyle/>
                        <a:p>
                          <a:endParaRPr lang="en-US"/>
                        </a:p>
                      </a:txBody>
                      <a:tcPr/>
                    </a:tc>
                    <a:tc rowSpan="2" hMerge="1">
                      <a:txBody>
                        <a:bodyPr/>
                        <a:lstStyle/>
                        <a:p>
                          <a:endParaRPr lang="en-US"/>
                        </a:p>
                      </a:txBody>
                      <a:tcPr/>
                    </a:tc>
                  </a:tr>
                  <a:tr h="237237">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465606">
                    <a:tc>
                      <a:txBody>
                        <a:bodyPr/>
                        <a:lstStyle/>
                        <a:p>
                          <a:pPr marL="0" marR="0" algn="ctr">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2">
                      <a:txBody>
                        <a:bodyPr/>
                        <a:lstStyle/>
                        <a:p>
                          <a:pPr marL="0" marR="0" algn="ctr" rtl="1">
                            <a:lnSpc>
                              <a:spcPct val="107000"/>
                            </a:lnSpc>
                            <a:spcBef>
                              <a:spcPts val="0"/>
                            </a:spcBef>
                            <a:spcAft>
                              <a:spcPts val="0"/>
                            </a:spcAft>
                          </a:pPr>
                          <a:r>
                            <a:rPr lang="ar-SA" sz="1400">
                              <a:effectLst/>
                              <a:cs typeface="B Nazanin" panose="00000400000000000000" pitchFamily="2" charset="-78"/>
                            </a:rPr>
                            <a:t>2,905</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از موجودي كالاي در جريان ساخت اول دوره(1,000)</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tr>
                  <a:tr h="614117">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2">
                      <a:txBody>
                        <a:bodyPr/>
                        <a:lstStyle/>
                        <a:p>
                          <a:endParaRPr lang="en-US"/>
                        </a:p>
                      </a:txBody>
                      <a:tcPr marL="56051" marR="56051" marT="0" marB="0" anchor="ctr">
                        <a:blipFill rotWithShape="0">
                          <a:blip r:embed="rId2"/>
                          <a:stretch>
                            <a:fillRect l="-74468" t="-610891" r="-462979" b="-397030"/>
                          </a:stretch>
                        </a:blipFill>
                      </a:tcPr>
                    </a:tc>
                    <a:tc hMerge="1">
                      <a:txBody>
                        <a:bodyPr/>
                        <a:lstStyle/>
                        <a:p>
                          <a:endParaRPr lang="en-US"/>
                        </a:p>
                      </a:txBody>
                      <a:tcPr/>
                    </a:tc>
                    <a:tc gridSpan="2">
                      <a:txBody>
                        <a:bodyPr/>
                        <a:lstStyle/>
                        <a:p>
                          <a:endParaRPr lang="en-US"/>
                        </a:p>
                      </a:txBody>
                      <a:tcPr marL="56051" marR="56051" marT="0" marB="0" anchor="ctr">
                        <a:blipFill rotWithShape="0">
                          <a:blip r:embed="rId2"/>
                          <a:stretch>
                            <a:fillRect l="-200980" t="-610891" r="-433333" b="-397030"/>
                          </a:stretch>
                        </a:blipFill>
                      </a:tcPr>
                    </a:tc>
                    <a:tc hMerge="1">
                      <a:txBody>
                        <a:bodyPr/>
                        <a:lstStyle/>
                        <a:p>
                          <a:endParaRPr lang="en-US"/>
                        </a:p>
                      </a:txBody>
                      <a:tcPr/>
                    </a:tc>
                    <a:tc gridSpan="2">
                      <a:txBody>
                        <a:bodyPr/>
                        <a:lstStyle/>
                        <a:p>
                          <a:endParaRPr lang="en-US"/>
                        </a:p>
                      </a:txBody>
                      <a:tcPr marL="56051" marR="56051" marT="0" marB="0" anchor="ctr">
                        <a:blipFill rotWithShape="0">
                          <a:blip r:embed="rId2"/>
                          <a:stretch>
                            <a:fillRect l="-265801" t="-610891" r="-282684" b="-397030"/>
                          </a:stretch>
                        </a:blipFill>
                      </a:tcPr>
                    </a:tc>
                    <a:tc hMerge="1">
                      <a:txBody>
                        <a:bodyPr/>
                        <a:lstStyle/>
                        <a:p>
                          <a:endParaRPr lang="en-US"/>
                        </a:p>
                      </a:txBody>
                      <a:tcPr/>
                    </a:tc>
                    <a:tc gridSpan="2">
                      <a:txBody>
                        <a:bodyPr/>
                        <a:lstStyle/>
                        <a:p>
                          <a:pPr marL="0" marR="0" algn="ctr" rtl="1">
                            <a:lnSpc>
                              <a:spcPct val="107000"/>
                            </a:lnSpc>
                            <a:spcBef>
                              <a:spcPts val="0"/>
                            </a:spcBef>
                            <a:spcAft>
                              <a:spcPts val="0"/>
                            </a:spcAft>
                          </a:pPr>
                          <a:r>
                            <a:rPr lang="ar-SA" sz="1400" dirty="0">
                              <a:effectLst/>
                              <a:cs typeface="B Nazanin" panose="00000400000000000000" pitchFamily="2" charset="-78"/>
                            </a:rPr>
                            <a:t>2,925</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اضافه مي شود:هزينه هاي انجتم يافته طي دوره براي تكميل</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tr>
                  <a:tr h="465606">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2">
                      <a:txBody>
                        <a:bodyPr/>
                        <a:lstStyle/>
                        <a:p>
                          <a:pPr marL="0" marR="0" algn="ctr" rtl="1">
                            <a:lnSpc>
                              <a:spcPct val="107000"/>
                            </a:lnSpc>
                            <a:spcBef>
                              <a:spcPts val="0"/>
                            </a:spcBef>
                            <a:spcAft>
                              <a:spcPts val="0"/>
                            </a:spcAft>
                          </a:pPr>
                          <a:r>
                            <a:rPr lang="ar-SA" sz="1400">
                              <a:effectLst/>
                              <a:cs typeface="B Nazanin" panose="00000400000000000000" pitchFamily="2" charset="-78"/>
                            </a:rPr>
                            <a:t>5,830</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tcP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قيمت تمام شده واحد هاي تكميل شده از موجودي اول دوره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tr>
                  <a:tr h="232804">
                    <a:tc gridSpan="2">
                      <a:txBody>
                        <a:bodyPr/>
                        <a:lstStyle/>
                        <a:p>
                          <a:pPr marL="0" marR="0" algn="ctr" rtl="1">
                            <a:lnSpc>
                              <a:spcPct val="107000"/>
                            </a:lnSpc>
                            <a:spcBef>
                              <a:spcPts val="0"/>
                            </a:spcBef>
                            <a:spcAft>
                              <a:spcPts val="0"/>
                            </a:spcAft>
                          </a:pPr>
                          <a:r>
                            <a:rPr lang="ar-SA" sz="1400">
                              <a:effectLst/>
                              <a:cs typeface="B Nazanin" panose="00000400000000000000" pitchFamily="2" charset="-78"/>
                            </a:rPr>
                            <a:t>5,000×6</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2">
                      <a:txBody>
                        <a:bodyPr/>
                        <a:lstStyle/>
                        <a:p>
                          <a:pPr marL="0" marR="0" algn="ctr" rtl="1">
                            <a:lnSpc>
                              <a:spcPct val="107000"/>
                            </a:lnSpc>
                            <a:spcBef>
                              <a:spcPts val="0"/>
                            </a:spcBef>
                            <a:spcAft>
                              <a:spcPts val="0"/>
                            </a:spcAft>
                          </a:pPr>
                          <a:r>
                            <a:rPr lang="ar-SA" sz="1400" dirty="0">
                              <a:effectLst/>
                              <a:cs typeface="B Nazanin" panose="00000400000000000000" pitchFamily="2" charset="-78"/>
                            </a:rPr>
                            <a:t>30,000</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شروع و تكميل شده(5,000 واحد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tr>
                  <a:tr h="232804">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2">
                      <a:txBody>
                        <a:bodyPr/>
                        <a:lstStyle/>
                        <a:p>
                          <a:pPr marL="0" marR="0" algn="ctr" rtl="1">
                            <a:lnSpc>
                              <a:spcPct val="107000"/>
                            </a:lnSpc>
                            <a:spcBef>
                              <a:spcPts val="0"/>
                            </a:spcBef>
                            <a:spcAft>
                              <a:spcPts val="0"/>
                            </a:spcAft>
                          </a:pPr>
                          <a:r>
                            <a:rPr lang="ar-SA" sz="1400" dirty="0">
                              <a:effectLst/>
                              <a:cs typeface="B Nazanin" panose="00000400000000000000" pitchFamily="2" charset="-78"/>
                            </a:rPr>
                            <a:t>35,830</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r" rtl="1">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tr>
                  <a:tr h="239876">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tcPr>
                    </a:tc>
                    <a:tc>
                      <a:txBody>
                        <a:bodyPr/>
                        <a:lstStyle/>
                        <a:p>
                          <a:pPr marL="0" marR="0" algn="r">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موجودي كالاي در جريان ساخت پايان دوره: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tr>
                  <a:tr h="232804">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2">
                      <a:txBody>
                        <a:bodyPr/>
                        <a:lstStyle/>
                        <a:p>
                          <a:pPr marL="0" marR="0" algn="ctr" rtl="1">
                            <a:lnSpc>
                              <a:spcPct val="107000"/>
                            </a:lnSpc>
                            <a:spcBef>
                              <a:spcPts val="0"/>
                            </a:spcBef>
                            <a:spcAft>
                              <a:spcPts val="0"/>
                            </a:spcAft>
                          </a:pPr>
                          <a:r>
                            <a:rPr lang="ar-SA" sz="1400">
                              <a:effectLst/>
                              <a:cs typeface="B Nazanin" panose="00000400000000000000" pitchFamily="2" charset="-78"/>
                            </a:rPr>
                            <a:t>200×5/1</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ar-SA" sz="1400" dirty="0">
                              <a:effectLst/>
                              <a:cs typeface="B Nazanin" panose="00000400000000000000" pitchFamily="2" charset="-78"/>
                            </a:rPr>
                            <a:t>300</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مواد مستقيم</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tr>
                  <a:tr h="232804">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2">
                      <a:txBody>
                        <a:bodyPr/>
                        <a:lstStyle/>
                        <a:p>
                          <a:pPr marL="0" marR="0" algn="ctr" rtl="1">
                            <a:lnSpc>
                              <a:spcPct val="107000"/>
                            </a:lnSpc>
                            <a:spcBef>
                              <a:spcPts val="0"/>
                            </a:spcBef>
                            <a:spcAft>
                              <a:spcPts val="0"/>
                            </a:spcAft>
                          </a:pPr>
                          <a:r>
                            <a:rPr lang="ar-SA" sz="1400">
                              <a:effectLst/>
                              <a:cs typeface="B Nazanin" panose="00000400000000000000" pitchFamily="2" charset="-78"/>
                            </a:rPr>
                            <a:t>400×2</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2">
                      <a:txBody>
                        <a:bodyPr/>
                        <a:lstStyle/>
                        <a:p>
                          <a:pPr marL="0" marR="0" algn="ctr" rtl="1">
                            <a:lnSpc>
                              <a:spcPct val="107000"/>
                            </a:lnSpc>
                            <a:spcBef>
                              <a:spcPts val="0"/>
                            </a:spcBef>
                            <a:spcAft>
                              <a:spcPts val="0"/>
                            </a:spcAft>
                          </a:pPr>
                          <a:r>
                            <a:rPr lang="ar-SA" sz="1400" dirty="0">
                              <a:effectLst/>
                              <a:cs typeface="B Nazanin" panose="00000400000000000000" pitchFamily="2" charset="-78"/>
                            </a:rPr>
                            <a:t>800</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كار مستقيم</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tr>
                  <a:tr h="232804">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2">
                      <a:txBody>
                        <a:bodyPr/>
                        <a:lstStyle/>
                        <a:p>
                          <a:pPr marL="0" marR="0" algn="ctr" rtl="1">
                            <a:lnSpc>
                              <a:spcPct val="107000"/>
                            </a:lnSpc>
                            <a:spcBef>
                              <a:spcPts val="0"/>
                            </a:spcBef>
                            <a:spcAft>
                              <a:spcPts val="0"/>
                            </a:spcAft>
                          </a:pPr>
                          <a:r>
                            <a:rPr lang="ar-SA" sz="1400">
                              <a:effectLst/>
                              <a:cs typeface="B Nazanin" panose="00000400000000000000" pitchFamily="2" charset="-78"/>
                            </a:rPr>
                            <a:t>400×5/2</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2">
                      <a:txBody>
                        <a:bodyPr/>
                        <a:lstStyle/>
                        <a:p>
                          <a:pPr marL="0" marR="0" algn="ctr" rtl="1">
                            <a:lnSpc>
                              <a:spcPct val="107000"/>
                            </a:lnSpc>
                            <a:spcBef>
                              <a:spcPts val="0"/>
                            </a:spcBef>
                            <a:spcAft>
                              <a:spcPts val="0"/>
                            </a:spcAft>
                          </a:pPr>
                          <a:r>
                            <a:rPr lang="ar-SA" sz="1400" dirty="0">
                              <a:effectLst/>
                              <a:cs typeface="B Nazanin" panose="00000400000000000000" pitchFamily="2" charset="-78"/>
                            </a:rPr>
                            <a:t>1,000</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سرباركارخانه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tr>
                  <a:tr h="232804">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2">
                      <a:txBody>
                        <a:bodyPr/>
                        <a:lstStyle/>
                        <a:p>
                          <a:pPr marL="0" marR="0" algn="ctr" rtl="1">
                            <a:lnSpc>
                              <a:spcPct val="107000"/>
                            </a:lnSpc>
                            <a:spcBef>
                              <a:spcPts val="0"/>
                            </a:spcBef>
                            <a:spcAft>
                              <a:spcPts val="0"/>
                            </a:spcAft>
                          </a:pPr>
                          <a:r>
                            <a:rPr lang="ar-SA" sz="1400" dirty="0">
                              <a:effectLst/>
                              <a:cs typeface="B Nazanin" panose="00000400000000000000" pitchFamily="2" charset="-78"/>
                            </a:rPr>
                            <a:t>2,100</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r" rtl="1">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tr>
                  <a:tr h="232804">
                    <a:tc>
                      <a:txBody>
                        <a:bodyPr/>
                        <a:lstStyle/>
                        <a:p>
                          <a:pPr marL="0" marR="0" algn="ctr">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gridSpan="2">
                      <a:txBody>
                        <a:bodyPr/>
                        <a:lstStyle/>
                        <a:p>
                          <a:pPr marL="0" marR="0" algn="ctr" rtl="1">
                            <a:lnSpc>
                              <a:spcPct val="107000"/>
                            </a:lnSpc>
                            <a:spcBef>
                              <a:spcPts val="0"/>
                            </a:spcBef>
                            <a:spcAft>
                              <a:spcPts val="0"/>
                            </a:spcAft>
                          </a:pPr>
                          <a:r>
                            <a:rPr lang="ar-SA" sz="1400" dirty="0">
                              <a:effectLst/>
                              <a:cs typeface="B Nazanin" panose="00000400000000000000" pitchFamily="2" charset="-78"/>
                            </a:rPr>
                            <a:t>37,930</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lnT w="12700" cap="flat" cmpd="sng" algn="ctr">
                          <a:solidFill>
                            <a:schemeClr val="tx1"/>
                          </a:solidFill>
                          <a:prstDash val="solid"/>
                          <a:round/>
                          <a:headEnd type="none" w="med" len="med"/>
                          <a:tailEnd type="none" w="med" len="med"/>
                        </a:lnT>
                      </a:tcP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جمع هزينه هاي تخصيص يافته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6051" marR="56051" marT="0" marB="0" anchor="ctr"/>
                    </a:tc>
                    <a:tc hMerge="1">
                      <a:txBody>
                        <a:bodyPr/>
                        <a:lstStyle/>
                        <a:p>
                          <a:endParaRPr lang="en-US"/>
                        </a:p>
                      </a:txBody>
                      <a:tcPr/>
                    </a:tc>
                    <a:tc hMerge="1">
                      <a:txBody>
                        <a:bodyPr/>
                        <a:lstStyle/>
                        <a:p>
                          <a:endParaRPr lang="en-US"/>
                        </a:p>
                      </a:txBody>
                      <a:tcPr/>
                    </a:tc>
                  </a:tr>
                </a:tbl>
              </a:graphicData>
            </a:graphic>
          </p:graphicFrame>
        </mc:Fallback>
      </mc:AlternateContent>
      <p:cxnSp>
        <p:nvCxnSpPr>
          <p:cNvPr id="5" name="Straight Connector 4"/>
          <p:cNvCxnSpPr/>
          <p:nvPr/>
        </p:nvCxnSpPr>
        <p:spPr>
          <a:xfrm>
            <a:off x="6199632" y="2148840"/>
            <a:ext cx="1078992"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H="1">
            <a:off x="6183630" y="2231136"/>
            <a:ext cx="1110996" cy="0"/>
          </a:xfrm>
          <a:prstGeom prst="line">
            <a:avLst/>
          </a:prstGeom>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2269236" y="2578608"/>
            <a:ext cx="1110996" cy="0"/>
          </a:xfrm>
          <a:prstGeom prst="line">
            <a:avLst/>
          </a:prstGeom>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3653028" y="2578608"/>
            <a:ext cx="1110996" cy="0"/>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4966716" y="2670048"/>
            <a:ext cx="1110996" cy="0"/>
          </a:xfrm>
          <a:prstGeom prst="line">
            <a:avLst/>
          </a:prstGeom>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a:off x="4966716" y="2593848"/>
            <a:ext cx="1110996" cy="0"/>
          </a:xfrm>
          <a:prstGeom prst="line">
            <a:avLst/>
          </a:prstGeom>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a:off x="2339340" y="2343912"/>
            <a:ext cx="1110996" cy="0"/>
          </a:xfrm>
          <a:prstGeom prst="line">
            <a:avLst/>
          </a:prstGeom>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3653028" y="2343912"/>
            <a:ext cx="1110996" cy="0"/>
          </a:xfrm>
          <a:prstGeom prst="line">
            <a:avLst/>
          </a:prstGeom>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4966716" y="2343912"/>
            <a:ext cx="1110996" cy="0"/>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1033273" y="2578608"/>
            <a:ext cx="1110996" cy="0"/>
          </a:xfrm>
          <a:prstGeom prst="line">
            <a:avLst/>
          </a:prstGeom>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3653028" y="2670048"/>
            <a:ext cx="1110996" cy="0"/>
          </a:xfrm>
          <a:prstGeom prst="line">
            <a:avLst/>
          </a:prstGeom>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H="1">
            <a:off x="2269236" y="2670048"/>
            <a:ext cx="1110996" cy="0"/>
          </a:xfrm>
          <a:prstGeom prst="line">
            <a:avLst/>
          </a:prstGeom>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6208014" y="6669028"/>
            <a:ext cx="1110996" cy="0"/>
          </a:xfrm>
          <a:prstGeom prst="line">
            <a:avLst/>
          </a:prstGeom>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6199632" y="6690364"/>
            <a:ext cx="1110996"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7185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96149562"/>
                  </p:ext>
                </p:extLst>
              </p:nvPr>
            </p:nvGraphicFramePr>
            <p:xfrm>
              <a:off x="698271" y="382382"/>
              <a:ext cx="9476507" cy="5835536"/>
            </p:xfrm>
            <a:graphic>
              <a:graphicData uri="http://schemas.openxmlformats.org/drawingml/2006/table">
                <a:tbl>
                  <a:tblPr firstRow="1" firstCol="1" bandRow="1">
                    <a:tableStyleId>{2D5ABB26-0587-4C30-8999-92F81FD0307C}</a:tableStyleId>
                  </a:tblPr>
                  <a:tblGrid>
                    <a:gridCol w="1945176">
                      <a:extLst>
                        <a:ext uri="{9D8B030D-6E8A-4147-A177-3AD203B41FA5}">
                          <a16:colId xmlns:a16="http://schemas.microsoft.com/office/drawing/2014/main" val="20000"/>
                        </a:ext>
                      </a:extLst>
                    </a:gridCol>
                    <a:gridCol w="1812175">
                      <a:extLst>
                        <a:ext uri="{9D8B030D-6E8A-4147-A177-3AD203B41FA5}">
                          <a16:colId xmlns:a16="http://schemas.microsoft.com/office/drawing/2014/main" val="20001"/>
                        </a:ext>
                      </a:extLst>
                    </a:gridCol>
                    <a:gridCol w="1411652">
                      <a:extLst>
                        <a:ext uri="{9D8B030D-6E8A-4147-A177-3AD203B41FA5}">
                          <a16:colId xmlns:a16="http://schemas.microsoft.com/office/drawing/2014/main" val="20002"/>
                        </a:ext>
                      </a:extLst>
                    </a:gridCol>
                    <a:gridCol w="1248421">
                      <a:extLst>
                        <a:ext uri="{9D8B030D-6E8A-4147-A177-3AD203B41FA5}">
                          <a16:colId xmlns:a16="http://schemas.microsoft.com/office/drawing/2014/main" val="20003"/>
                        </a:ext>
                      </a:extLst>
                    </a:gridCol>
                    <a:gridCol w="1336081">
                      <a:extLst>
                        <a:ext uri="{9D8B030D-6E8A-4147-A177-3AD203B41FA5}">
                          <a16:colId xmlns:a16="http://schemas.microsoft.com/office/drawing/2014/main" val="20004"/>
                        </a:ext>
                      </a:extLst>
                    </a:gridCol>
                    <a:gridCol w="861501">
                      <a:extLst>
                        <a:ext uri="{9D8B030D-6E8A-4147-A177-3AD203B41FA5}">
                          <a16:colId xmlns:a16="http://schemas.microsoft.com/office/drawing/2014/main" val="20005"/>
                        </a:ext>
                      </a:extLst>
                    </a:gridCol>
                    <a:gridCol w="861501">
                      <a:extLst>
                        <a:ext uri="{9D8B030D-6E8A-4147-A177-3AD203B41FA5}">
                          <a16:colId xmlns:a16="http://schemas.microsoft.com/office/drawing/2014/main" val="20006"/>
                        </a:ext>
                      </a:extLst>
                    </a:gridCol>
                  </a:tblGrid>
                  <a:tr h="405496">
                    <a:tc gridSpan="3">
                      <a:txBody>
                        <a:bodyPr/>
                        <a:lstStyle/>
                        <a:p>
                          <a:pPr marL="0" marR="0" algn="ctr">
                            <a:lnSpc>
                              <a:spcPct val="107000"/>
                            </a:lnSpc>
                            <a:spcBef>
                              <a:spcPts val="0"/>
                            </a:spcBef>
                            <a:spcAft>
                              <a:spcPts val="0"/>
                            </a:spcAft>
                          </a:pPr>
                          <a:r>
                            <a:rPr lang="ar-SA" sz="1600" dirty="0">
                              <a:effectLst/>
                              <a:cs typeface="B Nazanin" panose="00000400000000000000" pitchFamily="2" charset="-78"/>
                            </a:rPr>
                            <a:t>دايره دوم-اولين صادره از اولين وارده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ar-SA" sz="1600" dirty="0">
                              <a:effectLst/>
                              <a:cs typeface="B Nazanin" panose="00000400000000000000" pitchFamily="2" charset="-78"/>
                            </a:rPr>
                            <a:t>جدول مقدار</a:t>
                          </a:r>
                          <a:endParaRPr lang="en-US" sz="1600" dirty="0">
                            <a:effectLst/>
                            <a:cs typeface="B Nazanin" panose="00000400000000000000" pitchFamily="2" charset="-78"/>
                          </a:endParaRPr>
                        </a:p>
                        <a:p>
                          <a:pPr marL="0" marR="0" algn="ctr">
                            <a:lnSpc>
                              <a:spcPct val="107000"/>
                            </a:lnSpc>
                            <a:spcBef>
                              <a:spcPts val="0"/>
                            </a:spcBef>
                            <a:spcAft>
                              <a:spcPts val="0"/>
                            </a:spcAft>
                          </a:pPr>
                          <a:r>
                            <a:rPr lang="ar-SA" sz="1600" dirty="0">
                              <a:effectLst/>
                              <a:cs typeface="B Nazanin" panose="00000400000000000000" pitchFamily="2" charset="-78"/>
                            </a:rPr>
                            <a:t>توليد</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0"/>
                      </a:ext>
                    </a:extLst>
                  </a:tr>
                  <a:tr h="426956">
                    <a:tc gridSpan="3">
                      <a:txBody>
                        <a:bodyPr/>
                        <a:lstStyle/>
                        <a:p>
                          <a:pPr marL="0" marR="0" algn="ctr">
                            <a:lnSpc>
                              <a:spcPct val="107000"/>
                            </a:lnSpc>
                            <a:spcBef>
                              <a:spcPts val="0"/>
                            </a:spcBef>
                            <a:spcAft>
                              <a:spcPts val="0"/>
                            </a:spcAft>
                          </a:pPr>
                          <a:r>
                            <a:rPr lang="ar-SA" sz="1600" dirty="0">
                              <a:effectLst/>
                              <a:cs typeface="B Nazanin" panose="00000400000000000000" pitchFamily="2" charset="-78"/>
                            </a:rPr>
                            <a:t>معادل آحاد تكميل شده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1"/>
                      </a:ext>
                    </a:extLst>
                  </a:tr>
                  <a:tr h="405496">
                    <a:tc>
                      <a:txBody>
                        <a:bodyPr/>
                        <a:lstStyle/>
                        <a:p>
                          <a:pPr marL="0" marR="0" algn="ctr">
                            <a:lnSpc>
                              <a:spcPct val="107000"/>
                            </a:lnSpc>
                            <a:spcBef>
                              <a:spcPts val="0"/>
                            </a:spcBef>
                            <a:spcAft>
                              <a:spcPts val="0"/>
                            </a:spcAft>
                          </a:pPr>
                          <a:r>
                            <a:rPr lang="ar-SA" sz="1600">
                              <a:effectLst/>
                              <a:cs typeface="B Nazanin" panose="00000400000000000000" pitchFamily="2" charset="-78"/>
                            </a:rPr>
                            <a:t>هزينه هاي تبديل</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ar-SA" sz="1600">
                              <a:effectLst/>
                              <a:cs typeface="B Nazanin" panose="00000400000000000000" pitchFamily="2" charset="-78"/>
                            </a:rPr>
                            <a:t>مواد مستقيم</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ar-SA" sz="1600">
                              <a:effectLst/>
                              <a:cs typeface="B Nazanin" panose="00000400000000000000" pitchFamily="2" charset="-78"/>
                            </a:rPr>
                            <a:t>هزينه هاي انتقالي</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ar-SA" sz="1600" dirty="0">
                              <a:effectLst/>
                              <a:cs typeface="B Nazanin" panose="00000400000000000000" pitchFamily="2" charset="-78"/>
                            </a:rPr>
                            <a:t>واحد</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2"/>
                      </a:ext>
                    </a:extLst>
                  </a:tr>
                  <a:tr h="575967">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a:effectLst/>
                              <a:cs typeface="B Nazanin" panose="00000400000000000000" pitchFamily="2" charset="-78"/>
                            </a:rPr>
                            <a:t>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600</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gridSpan="3">
                      <a:txBody>
                        <a:bodyPr/>
                        <a:lstStyle/>
                        <a:p>
                          <a:pPr marL="0" marR="0" algn="r">
                            <a:lnSpc>
                              <a:spcPct val="107000"/>
                            </a:lnSpc>
                            <a:spcBef>
                              <a:spcPts val="0"/>
                            </a:spcBef>
                            <a:spcAft>
                              <a:spcPts val="0"/>
                            </a:spcAft>
                          </a:pPr>
                          <a:r>
                            <a:rPr lang="ar-SA" sz="1600" dirty="0">
                              <a:effectLst/>
                              <a:cs typeface="B Nazanin" panose="00000400000000000000" pitchFamily="2" charset="-78"/>
                            </a:rPr>
                            <a:t>موجودي كالاي در جريان ساخت اول دوره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71618">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a:effectLst/>
                              <a:cs typeface="B Nazanin" panose="00000400000000000000" pitchFamily="2" charset="-78"/>
                            </a:rPr>
                            <a:t>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6,000</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gridSpan="3">
                      <a:txBody>
                        <a:bodyPr/>
                        <a:lstStyle/>
                        <a:p>
                          <a:pPr marL="0" marR="0" algn="r">
                            <a:lnSpc>
                              <a:spcPct val="107000"/>
                            </a:lnSpc>
                            <a:spcBef>
                              <a:spcPts val="0"/>
                            </a:spcBef>
                            <a:spcAft>
                              <a:spcPts val="0"/>
                            </a:spcAft>
                          </a:pPr>
                          <a:r>
                            <a:rPr lang="ar-SA" sz="1600">
                              <a:effectLst/>
                              <a:cs typeface="B Nazanin" panose="00000400000000000000" pitchFamily="2" charset="-78"/>
                            </a:rPr>
                            <a:t>انتقالي از دايره اول</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526035">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a:effectLst/>
                              <a:cs typeface="B Nazanin" panose="00000400000000000000" pitchFamily="2" charset="-78"/>
                            </a:rPr>
                            <a:t>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6,600</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gridSpan="3">
                      <a:txBody>
                        <a:bodyPr/>
                        <a:lstStyle/>
                        <a:p>
                          <a:pPr marL="0" marR="0" algn="r">
                            <a:lnSpc>
                              <a:spcPct val="107000"/>
                            </a:lnSpc>
                            <a:spcBef>
                              <a:spcPts val="0"/>
                            </a:spcBef>
                            <a:spcAft>
                              <a:spcPts val="0"/>
                            </a:spcAft>
                          </a:pPr>
                          <a:r>
                            <a:rPr lang="en-US" sz="1600" dirty="0">
                              <a:effectLst/>
                              <a:cs typeface="B Nazanin" panose="00000400000000000000" pitchFamily="2" charset="-78"/>
                            </a:rPr>
                            <a:t>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616731">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1</m:t>
                                </m:r>
                                <m:r>
                                  <a:rPr lang="en-US" sz="1400">
                                    <a:effectLst/>
                                    <a:latin typeface="Cambria Math" panose="02040503050406030204" pitchFamily="18" charset="0"/>
                                  </a:rPr>
                                  <m:t>,</m:t>
                                </m:r>
                                <m:r>
                                  <a:rPr lang="en-US" sz="1400">
                                    <a:effectLst/>
                                    <a:latin typeface="Cambria Math" panose="02040503050406030204" pitchFamily="18" charset="0"/>
                                  </a:rPr>
                                  <m:t>200</m:t>
                                </m:r>
                                <m:r>
                                  <a:rPr lang="en-US" sz="1400">
                                    <a:effectLst/>
                                    <a:latin typeface="Cambria Math" panose="02040503050406030204" pitchFamily="18" charset="0"/>
                                  </a:rPr>
                                  <m:t>(</m:t>
                                </m:r>
                                <m:r>
                                  <a:rPr lang="en-US" sz="1400">
                                    <a:effectLst/>
                                    <a:latin typeface="Cambria Math" panose="02040503050406030204" pitchFamily="18" charset="0"/>
                                  </a:rPr>
                                  <m:t>1</m:t>
                                </m:r>
                                <m:r>
                                  <a:rPr lang="en-US" sz="1400">
                                    <a:effectLst/>
                                    <a:latin typeface="Cambria Math" panose="02040503050406030204" pitchFamily="18" charset="0"/>
                                  </a:rPr>
                                  <m:t>,</m:t>
                                </m:r>
                                <m:r>
                                  <a:rPr lang="en-US" sz="1400">
                                    <a:effectLst/>
                                    <a:latin typeface="Cambria Math" panose="02040503050406030204" pitchFamily="18" charset="0"/>
                                  </a:rPr>
                                  <m:t>600</m:t>
                                </m:r>
                                <m:r>
                                  <a:rPr lang="en-US" sz="1400">
                                    <a:effectLst/>
                                    <a:latin typeface="Cambria Math" panose="02040503050406030204" pitchFamily="18" charset="0"/>
                                  </a:rPr>
                                  <m:t>×</m:t>
                                </m:r>
                                <m:f>
                                  <m:fPr>
                                    <m:ctrlPr>
                                      <a:rPr lang="en-US" sz="1400" i="1">
                                        <a:effectLst/>
                                        <a:latin typeface="Cambria Math" panose="02040503050406030204" pitchFamily="18" charset="0"/>
                                      </a:rPr>
                                    </m:ctrlPr>
                                  </m:fPr>
                                  <m:num>
                                    <m:r>
                                      <a:rPr lang="en-US" sz="1400">
                                        <a:effectLst/>
                                        <a:latin typeface="Cambria Math" panose="02040503050406030204" pitchFamily="18" charset="0"/>
                                      </a:rPr>
                                      <m:t>3</m:t>
                                    </m:r>
                                  </m:num>
                                  <m:den>
                                    <m:r>
                                      <a:rPr lang="en-US" sz="1400">
                                        <a:effectLst/>
                                        <a:latin typeface="Cambria Math" panose="02040503050406030204" pitchFamily="18" charset="0"/>
                                      </a:rPr>
                                      <m:t>4</m:t>
                                    </m:r>
                                  </m:den>
                                </m:f>
                                <m:r>
                                  <a:rPr lang="en-US" sz="1400">
                                    <a:effectLst/>
                                    <a:latin typeface="Cambria Math" panose="02040503050406030204" pitchFamily="18" charset="0"/>
                                  </a:rPr>
                                  <m:t>)</m:t>
                                </m:r>
                              </m:oMath>
                            </m:oMathPara>
                          </a14:m>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200</m:t>
                                </m:r>
                                <m:r>
                                  <a:rPr lang="en-US" sz="1400">
                                    <a:effectLst/>
                                    <a:latin typeface="Cambria Math" panose="02040503050406030204" pitchFamily="18" charset="0"/>
                                  </a:rPr>
                                  <m:t>(</m:t>
                                </m:r>
                                <m:r>
                                  <a:rPr lang="en-US" sz="1400">
                                    <a:effectLst/>
                                    <a:latin typeface="Cambria Math" panose="02040503050406030204" pitchFamily="18" charset="0"/>
                                  </a:rPr>
                                  <m:t>1</m:t>
                                </m:r>
                                <m:r>
                                  <a:rPr lang="en-US" sz="1400">
                                    <a:effectLst/>
                                    <a:latin typeface="Cambria Math" panose="02040503050406030204" pitchFamily="18" charset="0"/>
                                  </a:rPr>
                                  <m:t>,</m:t>
                                </m:r>
                                <m:r>
                                  <a:rPr lang="en-US" sz="1400">
                                    <a:effectLst/>
                                    <a:latin typeface="Cambria Math" panose="02040503050406030204" pitchFamily="18" charset="0"/>
                                  </a:rPr>
                                  <m:t>600</m:t>
                                </m:r>
                                <m:r>
                                  <a:rPr lang="en-US" sz="1400">
                                    <a:effectLst/>
                                    <a:latin typeface="Cambria Math" panose="02040503050406030204" pitchFamily="18" charset="0"/>
                                  </a:rPr>
                                  <m:t>×</m:t>
                                </m:r>
                                <m:f>
                                  <m:fPr>
                                    <m:ctrlPr>
                                      <a:rPr lang="en-US" sz="1400" i="1">
                                        <a:effectLst/>
                                        <a:latin typeface="Cambria Math" panose="02040503050406030204" pitchFamily="18" charset="0"/>
                                      </a:rPr>
                                    </m:ctrlPr>
                                  </m:fPr>
                                  <m:num>
                                    <m:r>
                                      <a:rPr lang="en-US" sz="1400">
                                        <a:effectLst/>
                                        <a:latin typeface="Cambria Math" panose="02040503050406030204" pitchFamily="18" charset="0"/>
                                      </a:rPr>
                                      <m:t>1</m:t>
                                    </m:r>
                                  </m:num>
                                  <m:den>
                                    <m:r>
                                      <a:rPr lang="en-US" sz="1400">
                                        <a:effectLst/>
                                        <a:latin typeface="Cambria Math" panose="02040503050406030204" pitchFamily="18" charset="0"/>
                                      </a:rPr>
                                      <m:t>8</m:t>
                                    </m:r>
                                  </m:den>
                                </m:f>
                                <m:r>
                                  <a:rPr lang="en-US" sz="1400">
                                    <a:effectLst/>
                                    <a:latin typeface="Cambria Math" panose="02040503050406030204" pitchFamily="18" charset="0"/>
                                  </a:rPr>
                                  <m:t>)</m:t>
                                </m:r>
                              </m:oMath>
                            </m:oMathPara>
                          </a14:m>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1,600</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1,600</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gridSpan="3">
                      <a:txBody>
                        <a:bodyPr/>
                        <a:lstStyle/>
                        <a:p>
                          <a:pPr marL="0" marR="0" algn="r">
                            <a:lnSpc>
                              <a:spcPct val="107000"/>
                            </a:lnSpc>
                            <a:spcBef>
                              <a:spcPts val="0"/>
                            </a:spcBef>
                            <a:spcAft>
                              <a:spcPts val="0"/>
                            </a:spcAft>
                          </a:pPr>
                          <a:r>
                            <a:rPr lang="ar-SA" sz="1600" dirty="0">
                              <a:effectLst/>
                              <a:cs typeface="B Nazanin" panose="00000400000000000000" pitchFamily="2" charset="-78"/>
                            </a:rPr>
                            <a:t>موجودي كالاي در جريان ساخت پايان دوره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05496">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a:effectLst/>
                              <a:cs typeface="B Nazanin" panose="00000400000000000000" pitchFamily="2" charset="-78"/>
                            </a:rPr>
                            <a:t>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dirty="0">
                              <a:effectLst/>
                              <a:cs typeface="B Nazanin" panose="00000400000000000000" pitchFamily="2" charset="-78"/>
                            </a:rPr>
                            <a:t>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gridSpan="3">
                      <a:txBody>
                        <a:bodyPr/>
                        <a:lstStyle/>
                        <a:p>
                          <a:pPr marL="0" marR="0" algn="r">
                            <a:lnSpc>
                              <a:spcPct val="107000"/>
                            </a:lnSpc>
                            <a:spcBef>
                              <a:spcPts val="0"/>
                            </a:spcBef>
                            <a:spcAft>
                              <a:spcPts val="0"/>
                            </a:spcAft>
                          </a:pPr>
                          <a:r>
                            <a:rPr lang="ar-SA" sz="1600" dirty="0">
                              <a:effectLst/>
                              <a:cs typeface="B Zar" panose="00000400000000000000" pitchFamily="2" charset="-78"/>
                            </a:rPr>
                            <a:t>تكميل شده و انتقال يافته به انبار:</a:t>
                          </a:r>
                          <a:endParaRPr lang="en-US" sz="16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737270">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400</m:t>
                                </m:r>
                                <m:r>
                                  <a:rPr lang="en-US" sz="1400">
                                    <a:effectLst/>
                                    <a:latin typeface="Cambria Math" panose="02040503050406030204" pitchFamily="18" charset="0"/>
                                  </a:rPr>
                                  <m:t>(</m:t>
                                </m:r>
                                <m:r>
                                  <a:rPr lang="en-US" sz="1400">
                                    <a:effectLst/>
                                    <a:latin typeface="Cambria Math" panose="02040503050406030204" pitchFamily="18" charset="0"/>
                                  </a:rPr>
                                  <m:t>600</m:t>
                                </m:r>
                                <m:r>
                                  <a:rPr lang="en-US" sz="1400">
                                    <a:effectLst/>
                                    <a:latin typeface="Cambria Math" panose="02040503050406030204" pitchFamily="18" charset="0"/>
                                  </a:rPr>
                                  <m:t>×</m:t>
                                </m:r>
                                <m:f>
                                  <m:fPr>
                                    <m:ctrlPr>
                                      <a:rPr lang="en-US" sz="1400" i="1">
                                        <a:effectLst/>
                                        <a:latin typeface="Cambria Math" panose="02040503050406030204" pitchFamily="18" charset="0"/>
                                      </a:rPr>
                                    </m:ctrlPr>
                                  </m:fPr>
                                  <m:num>
                                    <m:r>
                                      <a:rPr lang="en-US" sz="1400">
                                        <a:effectLst/>
                                        <a:latin typeface="Cambria Math" panose="02040503050406030204" pitchFamily="18" charset="0"/>
                                      </a:rPr>
                                      <m:t>2</m:t>
                                    </m:r>
                                  </m:num>
                                  <m:den>
                                    <m:r>
                                      <a:rPr lang="en-US" sz="1400">
                                        <a:effectLst/>
                                        <a:latin typeface="Cambria Math" panose="02040503050406030204" pitchFamily="18" charset="0"/>
                                      </a:rPr>
                                      <m:t>3</m:t>
                                    </m:r>
                                  </m:den>
                                </m:f>
                                <m:r>
                                  <a:rPr lang="en-US" sz="1400">
                                    <a:effectLst/>
                                    <a:latin typeface="Cambria Math" panose="02040503050406030204" pitchFamily="18" charset="0"/>
                                  </a:rPr>
                                  <m:t>)</m:t>
                                </m:r>
                              </m:oMath>
                            </m:oMathPara>
                          </a14:m>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500</m:t>
                                </m:r>
                                <m:r>
                                  <a:rPr lang="en-US" sz="1400">
                                    <a:effectLst/>
                                    <a:latin typeface="Cambria Math" panose="02040503050406030204" pitchFamily="18" charset="0"/>
                                  </a:rPr>
                                  <m:t>(</m:t>
                                </m:r>
                                <m:r>
                                  <a:rPr lang="en-US" sz="1400">
                                    <a:effectLst/>
                                    <a:latin typeface="Cambria Math" panose="02040503050406030204" pitchFamily="18" charset="0"/>
                                  </a:rPr>
                                  <m:t>600</m:t>
                                </m:r>
                                <m:r>
                                  <a:rPr lang="en-US" sz="1400">
                                    <a:effectLst/>
                                    <a:latin typeface="Cambria Math" panose="02040503050406030204" pitchFamily="18" charset="0"/>
                                  </a:rPr>
                                  <m:t>×</m:t>
                                </m:r>
                                <m:f>
                                  <m:fPr>
                                    <m:ctrlPr>
                                      <a:rPr lang="en-US" sz="1400" i="1">
                                        <a:effectLst/>
                                        <a:latin typeface="Cambria Math" panose="02040503050406030204" pitchFamily="18" charset="0"/>
                                      </a:rPr>
                                    </m:ctrlPr>
                                  </m:fPr>
                                  <m:num>
                                    <m:r>
                                      <a:rPr lang="en-US" sz="1400">
                                        <a:effectLst/>
                                        <a:latin typeface="Cambria Math" panose="02040503050406030204" pitchFamily="18" charset="0"/>
                                      </a:rPr>
                                      <m:t>5</m:t>
                                    </m:r>
                                  </m:num>
                                  <m:den>
                                    <m:r>
                                      <a:rPr lang="en-US" sz="1400">
                                        <a:effectLst/>
                                        <a:latin typeface="Cambria Math" panose="02040503050406030204" pitchFamily="18" charset="0"/>
                                      </a:rPr>
                                      <m:t>6</m:t>
                                    </m:r>
                                  </m:den>
                                </m:f>
                                <m:r>
                                  <a:rPr lang="en-US" sz="1400">
                                    <a:effectLst/>
                                    <a:latin typeface="Cambria Math" panose="02040503050406030204" pitchFamily="18" charset="0"/>
                                  </a:rPr>
                                  <m:t>)</m:t>
                                </m:r>
                              </m:oMath>
                            </m:oMathPara>
                          </a14:m>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a:effectLst/>
                              <a:cs typeface="B Nazanin" panose="00000400000000000000" pitchFamily="2" charset="-78"/>
                            </a:rPr>
                            <a:t>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600</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gridSpan="3">
                      <a:txBody>
                        <a:bodyPr/>
                        <a:lstStyle/>
                        <a:p>
                          <a:pPr marL="0" marR="0" algn="r">
                            <a:lnSpc>
                              <a:spcPct val="107000"/>
                            </a:lnSpc>
                            <a:spcBef>
                              <a:spcPts val="0"/>
                            </a:spcBef>
                            <a:spcAft>
                              <a:spcPts val="0"/>
                            </a:spcAft>
                          </a:pPr>
                          <a:r>
                            <a:rPr lang="ar-SA" sz="1600" dirty="0">
                              <a:effectLst/>
                              <a:cs typeface="B Nazanin" panose="00000400000000000000" pitchFamily="2" charset="-78"/>
                            </a:rPr>
                            <a:t>از موجودي كالاي در جريان ساخت اول دوره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453479">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4</m:t>
                                </m:r>
                                <m:r>
                                  <a:rPr lang="en-US" sz="1400">
                                    <a:effectLst/>
                                    <a:latin typeface="Cambria Math" panose="02040503050406030204" pitchFamily="18" charset="0"/>
                                  </a:rPr>
                                  <m:t>,</m:t>
                                </m:r>
                                <m:r>
                                  <a:rPr lang="en-US" sz="1400">
                                    <a:effectLst/>
                                    <a:latin typeface="Cambria Math" panose="02040503050406030204" pitchFamily="18" charset="0"/>
                                  </a:rPr>
                                  <m:t>400</m:t>
                                </m:r>
                                <m:r>
                                  <a:rPr lang="en-US" sz="1400">
                                    <a:effectLst/>
                                    <a:latin typeface="Cambria Math" panose="02040503050406030204" pitchFamily="18" charset="0"/>
                                  </a:rPr>
                                  <m:t>(</m:t>
                                </m:r>
                                <m:r>
                                  <a:rPr lang="en-US" sz="1400">
                                    <a:effectLst/>
                                    <a:latin typeface="Cambria Math" panose="02040503050406030204" pitchFamily="18" charset="0"/>
                                  </a:rPr>
                                  <m:t>4</m:t>
                                </m:r>
                                <m:r>
                                  <a:rPr lang="en-US" sz="1400">
                                    <a:effectLst/>
                                    <a:latin typeface="Cambria Math" panose="02040503050406030204" pitchFamily="18" charset="0"/>
                                  </a:rPr>
                                  <m:t>,</m:t>
                                </m:r>
                                <m:r>
                                  <a:rPr lang="en-US" sz="1400">
                                    <a:effectLst/>
                                    <a:latin typeface="Cambria Math" panose="02040503050406030204" pitchFamily="18" charset="0"/>
                                  </a:rPr>
                                  <m:t>400</m:t>
                                </m:r>
                                <m:r>
                                  <a:rPr lang="en-US" sz="1400">
                                    <a:effectLst/>
                                    <a:latin typeface="Cambria Math" panose="02040503050406030204" pitchFamily="18" charset="0"/>
                                  </a:rPr>
                                  <m:t>×%</m:t>
                                </m:r>
                                <m:r>
                                  <a:rPr lang="en-US" sz="1400">
                                    <a:effectLst/>
                                    <a:latin typeface="Cambria Math" panose="02040503050406030204" pitchFamily="18" charset="0"/>
                                  </a:rPr>
                                  <m:t>100</m:t>
                                </m:r>
                                <m:r>
                                  <a:rPr lang="en-US" sz="1400">
                                    <a:effectLst/>
                                    <a:latin typeface="Cambria Math" panose="02040503050406030204" pitchFamily="18" charset="0"/>
                                  </a:rPr>
                                  <m:t>)</m:t>
                                </m:r>
                              </m:oMath>
                            </m:oMathPara>
                          </a14:m>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4</m:t>
                                </m:r>
                                <m:r>
                                  <a:rPr lang="en-US" sz="1400">
                                    <a:effectLst/>
                                    <a:latin typeface="Cambria Math" panose="02040503050406030204" pitchFamily="18" charset="0"/>
                                  </a:rPr>
                                  <m:t>,</m:t>
                                </m:r>
                                <m:r>
                                  <a:rPr lang="en-US" sz="1400">
                                    <a:effectLst/>
                                    <a:latin typeface="Cambria Math" panose="02040503050406030204" pitchFamily="18" charset="0"/>
                                  </a:rPr>
                                  <m:t>400</m:t>
                                </m:r>
                                <m:r>
                                  <a:rPr lang="en-US" sz="1400">
                                    <a:effectLst/>
                                    <a:latin typeface="Cambria Math" panose="02040503050406030204" pitchFamily="18" charset="0"/>
                                  </a:rPr>
                                  <m:t>(</m:t>
                                </m:r>
                                <m:r>
                                  <a:rPr lang="en-US" sz="1400">
                                    <a:effectLst/>
                                    <a:latin typeface="Cambria Math" panose="02040503050406030204" pitchFamily="18" charset="0"/>
                                  </a:rPr>
                                  <m:t>4</m:t>
                                </m:r>
                                <m:r>
                                  <a:rPr lang="en-US" sz="1400">
                                    <a:effectLst/>
                                    <a:latin typeface="Cambria Math" panose="02040503050406030204" pitchFamily="18" charset="0"/>
                                  </a:rPr>
                                  <m:t>,</m:t>
                                </m:r>
                                <m:r>
                                  <a:rPr lang="en-US" sz="1400">
                                    <a:effectLst/>
                                    <a:latin typeface="Cambria Math" panose="02040503050406030204" pitchFamily="18" charset="0"/>
                                  </a:rPr>
                                  <m:t>400</m:t>
                                </m:r>
                                <m:r>
                                  <a:rPr lang="en-US" sz="1400">
                                    <a:effectLst/>
                                    <a:latin typeface="Cambria Math" panose="02040503050406030204" pitchFamily="18" charset="0"/>
                                  </a:rPr>
                                  <m:t>×%</m:t>
                                </m:r>
                                <m:r>
                                  <a:rPr lang="en-US" sz="1400">
                                    <a:effectLst/>
                                    <a:latin typeface="Cambria Math" panose="02040503050406030204" pitchFamily="18" charset="0"/>
                                  </a:rPr>
                                  <m:t>100</m:t>
                                </m:r>
                                <m:r>
                                  <a:rPr lang="en-US" sz="1400">
                                    <a:effectLst/>
                                    <a:latin typeface="Cambria Math" panose="02040503050406030204" pitchFamily="18" charset="0"/>
                                  </a:rPr>
                                  <m:t>)</m:t>
                                </m:r>
                              </m:oMath>
                            </m:oMathPara>
                          </a14:m>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a:effectLst/>
                              <a:cs typeface="B Nazanin" panose="00000400000000000000" pitchFamily="2" charset="-78"/>
                            </a:rPr>
                            <a:t>4,400</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4,400</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gridSpan="3">
                      <a:txBody>
                        <a:bodyPr/>
                        <a:lstStyle/>
                        <a:p>
                          <a:pPr marL="0" marR="0" algn="r">
                            <a:lnSpc>
                              <a:spcPct val="107000"/>
                            </a:lnSpc>
                            <a:spcBef>
                              <a:spcPts val="0"/>
                            </a:spcBef>
                            <a:spcAft>
                              <a:spcPts val="0"/>
                            </a:spcAft>
                          </a:pPr>
                          <a:r>
                            <a:rPr lang="ar-SA" sz="1600" dirty="0">
                              <a:effectLst/>
                              <a:cs typeface="B Nazanin" panose="00000400000000000000" pitchFamily="2" charset="-78"/>
                            </a:rPr>
                            <a:t>شروع و تكميل شده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405496">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a:effectLst/>
                              <a:cs typeface="B Nazanin" panose="00000400000000000000" pitchFamily="2" charset="-78"/>
                            </a:rPr>
                            <a:t>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6,600</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gridSpan="3">
                      <a:txBody>
                        <a:bodyPr/>
                        <a:lstStyle/>
                        <a:p>
                          <a:pPr marL="0" marR="0" algn="r">
                            <a:lnSpc>
                              <a:spcPct val="107000"/>
                            </a:lnSpc>
                            <a:spcBef>
                              <a:spcPts val="0"/>
                            </a:spcBef>
                            <a:spcAft>
                              <a:spcPts val="0"/>
                            </a:spcAft>
                          </a:pPr>
                          <a:r>
                            <a:rPr lang="en-US" sz="1600" dirty="0">
                              <a:effectLst/>
                              <a:cs typeface="B Nazanin" panose="00000400000000000000" pitchFamily="2" charset="-78"/>
                            </a:rPr>
                            <a:t>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405496">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6,000</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5,100</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a:effectLst/>
                              <a:cs typeface="B Nazanin" panose="00000400000000000000" pitchFamily="2" charset="-78"/>
                            </a:rPr>
                            <a:t>6,000</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dirty="0">
                              <a:effectLst/>
                              <a:cs typeface="B Nazanin" panose="00000400000000000000" pitchFamily="2" charset="-78"/>
                            </a:rPr>
                            <a:t>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gridSpan="3">
                      <a:txBody>
                        <a:bodyPr/>
                        <a:lstStyle/>
                        <a:p>
                          <a:pPr marL="0" marR="0" algn="r">
                            <a:lnSpc>
                              <a:spcPct val="107000"/>
                            </a:lnSpc>
                            <a:spcBef>
                              <a:spcPts val="0"/>
                            </a:spcBef>
                            <a:spcAft>
                              <a:spcPts val="0"/>
                            </a:spcAft>
                          </a:pPr>
                          <a:r>
                            <a:rPr lang="ar-SA" sz="1600" dirty="0">
                              <a:effectLst/>
                              <a:cs typeface="B Nazanin" panose="00000400000000000000" pitchFamily="2" charset="-78"/>
                            </a:rPr>
                            <a:t>كار انجام يافته در دوره جاري</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96149562"/>
                  </p:ext>
                </p:extLst>
              </p:nvPr>
            </p:nvGraphicFramePr>
            <p:xfrm>
              <a:off x="698271" y="382382"/>
              <a:ext cx="9476507" cy="5835536"/>
            </p:xfrm>
            <a:graphic>
              <a:graphicData uri="http://schemas.openxmlformats.org/drawingml/2006/table">
                <a:tbl>
                  <a:tblPr firstRow="1" firstCol="1" bandRow="1">
                    <a:tableStyleId>{2D5ABB26-0587-4C30-8999-92F81FD0307C}</a:tableStyleId>
                  </a:tblPr>
                  <a:tblGrid>
                    <a:gridCol w="1945176"/>
                    <a:gridCol w="1812175"/>
                    <a:gridCol w="1411652"/>
                    <a:gridCol w="1248421"/>
                    <a:gridCol w="1336081"/>
                    <a:gridCol w="861501"/>
                    <a:gridCol w="861501"/>
                  </a:tblGrid>
                  <a:tr h="405496">
                    <a:tc gridSpan="3">
                      <a:txBody>
                        <a:bodyPr/>
                        <a:lstStyle/>
                        <a:p>
                          <a:pPr marL="0" marR="0" algn="ctr">
                            <a:lnSpc>
                              <a:spcPct val="107000"/>
                            </a:lnSpc>
                            <a:spcBef>
                              <a:spcPts val="0"/>
                            </a:spcBef>
                            <a:spcAft>
                              <a:spcPts val="0"/>
                            </a:spcAft>
                          </a:pPr>
                          <a:r>
                            <a:rPr lang="ar-SA" sz="1600" dirty="0">
                              <a:effectLst/>
                              <a:cs typeface="B Nazanin" panose="00000400000000000000" pitchFamily="2" charset="-78"/>
                            </a:rPr>
                            <a:t>دايره دوم-اولين صادره از اولين وارده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ar-SA" sz="1600" dirty="0">
                              <a:effectLst/>
                              <a:cs typeface="B Nazanin" panose="00000400000000000000" pitchFamily="2" charset="-78"/>
                            </a:rPr>
                            <a:t>جدول مقدار</a:t>
                          </a:r>
                          <a:endParaRPr lang="en-US" sz="1600" dirty="0">
                            <a:effectLst/>
                            <a:cs typeface="B Nazanin" panose="00000400000000000000" pitchFamily="2" charset="-78"/>
                          </a:endParaRPr>
                        </a:p>
                        <a:p>
                          <a:pPr marL="0" marR="0" algn="ctr">
                            <a:lnSpc>
                              <a:spcPct val="107000"/>
                            </a:lnSpc>
                            <a:spcBef>
                              <a:spcPts val="0"/>
                            </a:spcBef>
                            <a:spcAft>
                              <a:spcPts val="0"/>
                            </a:spcAft>
                          </a:pPr>
                          <a:r>
                            <a:rPr lang="ar-SA" sz="1600" dirty="0">
                              <a:effectLst/>
                              <a:cs typeface="B Nazanin" panose="00000400000000000000" pitchFamily="2" charset="-78"/>
                            </a:rPr>
                            <a:t>توليد</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426956">
                    <a:tc gridSpan="3">
                      <a:txBody>
                        <a:bodyPr/>
                        <a:lstStyle/>
                        <a:p>
                          <a:pPr marL="0" marR="0" algn="ctr">
                            <a:lnSpc>
                              <a:spcPct val="107000"/>
                            </a:lnSpc>
                            <a:spcBef>
                              <a:spcPts val="0"/>
                            </a:spcBef>
                            <a:spcAft>
                              <a:spcPts val="0"/>
                            </a:spcAft>
                          </a:pPr>
                          <a:r>
                            <a:rPr lang="ar-SA" sz="1600" dirty="0">
                              <a:effectLst/>
                              <a:cs typeface="B Nazanin" panose="00000400000000000000" pitchFamily="2" charset="-78"/>
                            </a:rPr>
                            <a:t>معادل آحاد تكميل شده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405496">
                    <a:tc>
                      <a:txBody>
                        <a:bodyPr/>
                        <a:lstStyle/>
                        <a:p>
                          <a:pPr marL="0" marR="0" algn="ctr">
                            <a:lnSpc>
                              <a:spcPct val="107000"/>
                            </a:lnSpc>
                            <a:spcBef>
                              <a:spcPts val="0"/>
                            </a:spcBef>
                            <a:spcAft>
                              <a:spcPts val="0"/>
                            </a:spcAft>
                          </a:pPr>
                          <a:r>
                            <a:rPr lang="ar-SA" sz="1600">
                              <a:effectLst/>
                              <a:cs typeface="B Nazanin" panose="00000400000000000000" pitchFamily="2" charset="-78"/>
                            </a:rPr>
                            <a:t>هزينه هاي تبديل</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ar-SA" sz="1600">
                              <a:effectLst/>
                              <a:cs typeface="B Nazanin" panose="00000400000000000000" pitchFamily="2" charset="-78"/>
                            </a:rPr>
                            <a:t>مواد مستقيم</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ar-SA" sz="1600">
                              <a:effectLst/>
                              <a:cs typeface="B Nazanin" panose="00000400000000000000" pitchFamily="2" charset="-78"/>
                            </a:rPr>
                            <a:t>هزينه هاي انتقالي</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ar-SA" sz="1600" dirty="0">
                              <a:effectLst/>
                              <a:cs typeface="B Nazanin" panose="00000400000000000000" pitchFamily="2" charset="-78"/>
                            </a:rPr>
                            <a:t>واحد</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575967">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a:effectLst/>
                              <a:cs typeface="B Nazanin" panose="00000400000000000000" pitchFamily="2" charset="-78"/>
                            </a:rPr>
                            <a:t>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600</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gridSpan="3">
                      <a:txBody>
                        <a:bodyPr/>
                        <a:lstStyle/>
                        <a:p>
                          <a:pPr marL="0" marR="0" algn="r">
                            <a:lnSpc>
                              <a:spcPct val="107000"/>
                            </a:lnSpc>
                            <a:spcBef>
                              <a:spcPts val="0"/>
                            </a:spcBef>
                            <a:spcAft>
                              <a:spcPts val="0"/>
                            </a:spcAft>
                          </a:pPr>
                          <a:r>
                            <a:rPr lang="ar-SA" sz="1600" dirty="0">
                              <a:effectLst/>
                              <a:cs typeface="B Nazanin" panose="00000400000000000000" pitchFamily="2" charset="-78"/>
                            </a:rPr>
                            <a:t>موجودي كالاي در جريان ساخت اول دوره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r>
                  <a:tr h="471618">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a:effectLst/>
                              <a:cs typeface="B Nazanin" panose="00000400000000000000" pitchFamily="2" charset="-78"/>
                            </a:rPr>
                            <a:t>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6,000</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gridSpan="3">
                      <a:txBody>
                        <a:bodyPr/>
                        <a:lstStyle/>
                        <a:p>
                          <a:pPr marL="0" marR="0" algn="r">
                            <a:lnSpc>
                              <a:spcPct val="107000"/>
                            </a:lnSpc>
                            <a:spcBef>
                              <a:spcPts val="0"/>
                            </a:spcBef>
                            <a:spcAft>
                              <a:spcPts val="0"/>
                            </a:spcAft>
                          </a:pPr>
                          <a:r>
                            <a:rPr lang="ar-SA" sz="1600">
                              <a:effectLst/>
                              <a:cs typeface="B Nazanin" panose="00000400000000000000" pitchFamily="2" charset="-78"/>
                            </a:rPr>
                            <a:t>انتقالي از دايره اول</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r>
                  <a:tr h="526035">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a:effectLst/>
                              <a:cs typeface="B Nazanin" panose="00000400000000000000" pitchFamily="2" charset="-78"/>
                            </a:rPr>
                            <a:t>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6,600</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gridSpan="3">
                      <a:txBody>
                        <a:bodyPr/>
                        <a:lstStyle/>
                        <a:p>
                          <a:pPr marL="0" marR="0" algn="r">
                            <a:lnSpc>
                              <a:spcPct val="107000"/>
                            </a:lnSpc>
                            <a:spcBef>
                              <a:spcPts val="0"/>
                            </a:spcBef>
                            <a:spcAft>
                              <a:spcPts val="0"/>
                            </a:spcAft>
                          </a:pPr>
                          <a:r>
                            <a:rPr lang="en-US" sz="1600" dirty="0">
                              <a:effectLst/>
                              <a:cs typeface="B Nazanin" panose="00000400000000000000" pitchFamily="2" charset="-78"/>
                            </a:rPr>
                            <a:t>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r>
                  <a:tr h="616731">
                    <a:tc>
                      <a:txBody>
                        <a:bodyPr/>
                        <a:lstStyle/>
                        <a:p>
                          <a:endParaRPr lang="en-US"/>
                        </a:p>
                      </a:txBody>
                      <a:tcPr marL="68580" marR="68580" marT="0" marB="0" anchor="ctr">
                        <a:blipFill rotWithShape="0">
                          <a:blip r:embed="rId2"/>
                          <a:stretch>
                            <a:fillRect t="-457426" r="-387774" b="-401980"/>
                          </a:stretch>
                        </a:blipFill>
                      </a:tcPr>
                    </a:tc>
                    <a:tc>
                      <a:txBody>
                        <a:bodyPr/>
                        <a:lstStyle/>
                        <a:p>
                          <a:endParaRPr lang="en-US"/>
                        </a:p>
                      </a:txBody>
                      <a:tcPr marL="68580" marR="68580" marT="0" marB="0" anchor="ctr">
                        <a:blipFill rotWithShape="0">
                          <a:blip r:embed="rId2"/>
                          <a:stretch>
                            <a:fillRect l="-107047" t="-457426" r="-315101" b="-401980"/>
                          </a:stretch>
                        </a:blipFill>
                      </a:tcPr>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1,600</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1,600</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gridSpan="3">
                      <a:txBody>
                        <a:bodyPr/>
                        <a:lstStyle/>
                        <a:p>
                          <a:pPr marL="0" marR="0" algn="r">
                            <a:lnSpc>
                              <a:spcPct val="107000"/>
                            </a:lnSpc>
                            <a:spcBef>
                              <a:spcPts val="0"/>
                            </a:spcBef>
                            <a:spcAft>
                              <a:spcPts val="0"/>
                            </a:spcAft>
                          </a:pPr>
                          <a:r>
                            <a:rPr lang="ar-SA" sz="1600" dirty="0">
                              <a:effectLst/>
                              <a:cs typeface="B Nazanin" panose="00000400000000000000" pitchFamily="2" charset="-78"/>
                            </a:rPr>
                            <a:t>موجودي كالاي در جريان ساخت پايان دوره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r>
                  <a:tr h="405496">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a:effectLst/>
                              <a:cs typeface="B Nazanin" panose="00000400000000000000" pitchFamily="2" charset="-78"/>
                            </a:rPr>
                            <a:t>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dirty="0">
                              <a:effectLst/>
                              <a:cs typeface="B Nazanin" panose="00000400000000000000" pitchFamily="2" charset="-78"/>
                            </a:rPr>
                            <a:t>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gridSpan="3">
                      <a:txBody>
                        <a:bodyPr/>
                        <a:lstStyle/>
                        <a:p>
                          <a:pPr marL="0" marR="0" algn="r">
                            <a:lnSpc>
                              <a:spcPct val="107000"/>
                            </a:lnSpc>
                            <a:spcBef>
                              <a:spcPts val="0"/>
                            </a:spcBef>
                            <a:spcAft>
                              <a:spcPts val="0"/>
                            </a:spcAft>
                          </a:pPr>
                          <a:r>
                            <a:rPr lang="ar-SA" sz="1600" dirty="0">
                              <a:effectLst/>
                              <a:cs typeface="B Zar" panose="00000400000000000000" pitchFamily="2" charset="-78"/>
                            </a:rPr>
                            <a:t>تكميل شده و انتقال يافته به انبار:</a:t>
                          </a:r>
                          <a:endParaRPr lang="en-US" sz="16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r>
                  <a:tr h="737270">
                    <a:tc>
                      <a:txBody>
                        <a:bodyPr/>
                        <a:lstStyle/>
                        <a:p>
                          <a:endParaRPr lang="en-US"/>
                        </a:p>
                      </a:txBody>
                      <a:tcPr marL="68580" marR="68580" marT="0" marB="0" anchor="ctr">
                        <a:blipFill rotWithShape="0">
                          <a:blip r:embed="rId2"/>
                          <a:stretch>
                            <a:fillRect t="-519835" r="-387774" b="-180992"/>
                          </a:stretch>
                        </a:blipFill>
                      </a:tcPr>
                    </a:tc>
                    <a:tc>
                      <a:txBody>
                        <a:bodyPr/>
                        <a:lstStyle/>
                        <a:p>
                          <a:endParaRPr lang="en-US"/>
                        </a:p>
                      </a:txBody>
                      <a:tcPr marL="68580" marR="68580" marT="0" marB="0" anchor="ctr">
                        <a:blipFill rotWithShape="0">
                          <a:blip r:embed="rId2"/>
                          <a:stretch>
                            <a:fillRect l="-107047" t="-519835" r="-315101" b="-180992"/>
                          </a:stretch>
                        </a:blipFill>
                      </a:tcPr>
                    </a:tc>
                    <a:tc>
                      <a:txBody>
                        <a:bodyPr/>
                        <a:lstStyle/>
                        <a:p>
                          <a:pPr marL="0" marR="0" algn="ctr">
                            <a:lnSpc>
                              <a:spcPct val="107000"/>
                            </a:lnSpc>
                            <a:spcBef>
                              <a:spcPts val="0"/>
                            </a:spcBef>
                            <a:spcAft>
                              <a:spcPts val="0"/>
                            </a:spcAft>
                          </a:pPr>
                          <a:r>
                            <a:rPr lang="en-US" sz="1600">
                              <a:effectLst/>
                              <a:cs typeface="B Nazanin" panose="00000400000000000000" pitchFamily="2" charset="-78"/>
                            </a:rPr>
                            <a:t>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600</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gridSpan="3">
                      <a:txBody>
                        <a:bodyPr/>
                        <a:lstStyle/>
                        <a:p>
                          <a:pPr marL="0" marR="0" algn="r">
                            <a:lnSpc>
                              <a:spcPct val="107000"/>
                            </a:lnSpc>
                            <a:spcBef>
                              <a:spcPts val="0"/>
                            </a:spcBef>
                            <a:spcAft>
                              <a:spcPts val="0"/>
                            </a:spcAft>
                          </a:pPr>
                          <a:r>
                            <a:rPr lang="ar-SA" sz="1600" dirty="0">
                              <a:effectLst/>
                              <a:cs typeface="B Nazanin" panose="00000400000000000000" pitchFamily="2" charset="-78"/>
                            </a:rPr>
                            <a:t>از موجودي كالاي در جريان ساخت اول دوره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r>
                  <a:tr h="453479">
                    <a:tc>
                      <a:txBody>
                        <a:bodyPr/>
                        <a:lstStyle/>
                        <a:p>
                          <a:endParaRPr lang="en-US"/>
                        </a:p>
                      </a:txBody>
                      <a:tcPr marL="68580" marR="68580" marT="0" marB="0" anchor="ctr">
                        <a:blipFill rotWithShape="0">
                          <a:blip r:embed="rId2"/>
                          <a:stretch>
                            <a:fillRect t="-1000000" r="-387774" b="-192000"/>
                          </a:stretch>
                        </a:blipFill>
                      </a:tcPr>
                    </a:tc>
                    <a:tc>
                      <a:txBody>
                        <a:bodyPr/>
                        <a:lstStyle/>
                        <a:p>
                          <a:endParaRPr lang="en-US"/>
                        </a:p>
                      </a:txBody>
                      <a:tcPr marL="68580" marR="68580" marT="0" marB="0" anchor="ctr">
                        <a:blipFill rotWithShape="0">
                          <a:blip r:embed="rId2"/>
                          <a:stretch>
                            <a:fillRect l="-107047" t="-1000000" r="-315101" b="-192000"/>
                          </a:stretch>
                        </a:blipFill>
                      </a:tcPr>
                    </a:tc>
                    <a:tc>
                      <a:txBody>
                        <a:bodyPr/>
                        <a:lstStyle/>
                        <a:p>
                          <a:pPr marL="0" marR="0" algn="ctr" rtl="1">
                            <a:lnSpc>
                              <a:spcPct val="107000"/>
                            </a:lnSpc>
                            <a:spcBef>
                              <a:spcPts val="0"/>
                            </a:spcBef>
                            <a:spcAft>
                              <a:spcPts val="0"/>
                            </a:spcAft>
                          </a:pPr>
                          <a:r>
                            <a:rPr lang="ar-SA" sz="1600">
                              <a:effectLst/>
                              <a:cs typeface="B Nazanin" panose="00000400000000000000" pitchFamily="2" charset="-78"/>
                            </a:rPr>
                            <a:t>4,400</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4,400</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gridSpan="3">
                      <a:txBody>
                        <a:bodyPr/>
                        <a:lstStyle/>
                        <a:p>
                          <a:pPr marL="0" marR="0" algn="r">
                            <a:lnSpc>
                              <a:spcPct val="107000"/>
                            </a:lnSpc>
                            <a:spcBef>
                              <a:spcPts val="0"/>
                            </a:spcBef>
                            <a:spcAft>
                              <a:spcPts val="0"/>
                            </a:spcAft>
                          </a:pPr>
                          <a:r>
                            <a:rPr lang="ar-SA" sz="1600" dirty="0">
                              <a:effectLst/>
                              <a:cs typeface="B Nazanin" panose="00000400000000000000" pitchFamily="2" charset="-78"/>
                            </a:rPr>
                            <a:t>شروع و تكميل شده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r>
                  <a:tr h="405496">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a:effectLst/>
                              <a:cs typeface="B Nazanin" panose="00000400000000000000" pitchFamily="2" charset="-78"/>
                            </a:rPr>
                            <a:t>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6,600</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gridSpan="3">
                      <a:txBody>
                        <a:bodyPr/>
                        <a:lstStyle/>
                        <a:p>
                          <a:pPr marL="0" marR="0" algn="r">
                            <a:lnSpc>
                              <a:spcPct val="107000"/>
                            </a:lnSpc>
                            <a:spcBef>
                              <a:spcPts val="0"/>
                            </a:spcBef>
                            <a:spcAft>
                              <a:spcPts val="0"/>
                            </a:spcAft>
                          </a:pPr>
                          <a:r>
                            <a:rPr lang="en-US" sz="1600" dirty="0">
                              <a:effectLst/>
                              <a:cs typeface="B Nazanin" panose="00000400000000000000" pitchFamily="2" charset="-78"/>
                            </a:rPr>
                            <a:t>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r>
                  <a:tr h="405496">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6,000</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5,100</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1600">
                              <a:effectLst/>
                              <a:cs typeface="B Nazanin" panose="00000400000000000000" pitchFamily="2" charset="-78"/>
                            </a:rPr>
                            <a:t>6,000</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1600" dirty="0">
                              <a:effectLst/>
                              <a:cs typeface="B Nazanin" panose="00000400000000000000" pitchFamily="2" charset="-78"/>
                            </a:rPr>
                            <a:t>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gridSpan="3">
                      <a:txBody>
                        <a:bodyPr/>
                        <a:lstStyle/>
                        <a:p>
                          <a:pPr marL="0" marR="0" algn="r">
                            <a:lnSpc>
                              <a:spcPct val="107000"/>
                            </a:lnSpc>
                            <a:spcBef>
                              <a:spcPts val="0"/>
                            </a:spcBef>
                            <a:spcAft>
                              <a:spcPts val="0"/>
                            </a:spcAft>
                          </a:pPr>
                          <a:r>
                            <a:rPr lang="ar-SA" sz="1600" dirty="0">
                              <a:effectLst/>
                              <a:cs typeface="B Nazanin" panose="00000400000000000000" pitchFamily="2" charset="-78"/>
                            </a:rPr>
                            <a:t>كار انجام يافته در دوره جاري</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endParaRPr lang="en-US"/>
                        </a:p>
                      </a:txBody>
                      <a:tcPr/>
                    </a:tc>
                    <a:tc hMerge="1">
                      <a:txBody>
                        <a:bodyPr/>
                        <a:lstStyle/>
                        <a:p>
                          <a:endParaRPr lang="en-US"/>
                        </a:p>
                      </a:txBody>
                      <a:tcPr/>
                    </a:tc>
                  </a:tr>
                </a:tbl>
              </a:graphicData>
            </a:graphic>
          </p:graphicFrame>
        </mc:Fallback>
      </mc:AlternateContent>
      <p:cxnSp>
        <p:nvCxnSpPr>
          <p:cNvPr id="4" name="Straight Connector 3"/>
          <p:cNvCxnSpPr/>
          <p:nvPr/>
        </p:nvCxnSpPr>
        <p:spPr>
          <a:xfrm flipV="1">
            <a:off x="1379913" y="1163783"/>
            <a:ext cx="4281054" cy="16624"/>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flipV="1">
            <a:off x="1379913" y="754374"/>
            <a:ext cx="4281054" cy="1"/>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5918663" y="1180407"/>
            <a:ext cx="1097280" cy="16624"/>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547063" y="6402883"/>
            <a:ext cx="1097280" cy="16624"/>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4563687" y="6306244"/>
            <a:ext cx="1097280" cy="16624"/>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2991198" y="6411195"/>
            <a:ext cx="1097280" cy="16624"/>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2971800" y="6281308"/>
            <a:ext cx="1097280" cy="1662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1030780" y="6394571"/>
            <a:ext cx="1097280" cy="1662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1030780" y="6281308"/>
            <a:ext cx="1097280" cy="16624"/>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5938061" y="3126627"/>
            <a:ext cx="1097280" cy="16624"/>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5938061" y="3038301"/>
            <a:ext cx="1097280" cy="16624"/>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5918664" y="2579718"/>
            <a:ext cx="1097280" cy="16624"/>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5827223" y="5811810"/>
            <a:ext cx="1097280" cy="16624"/>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5827223" y="5749636"/>
            <a:ext cx="1097280" cy="16624"/>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917174" y="5705304"/>
            <a:ext cx="1097280" cy="16624"/>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2993970" y="5713616"/>
            <a:ext cx="1097280" cy="16624"/>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4572001" y="5733012"/>
            <a:ext cx="1097280" cy="16624"/>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5827223" y="5346476"/>
            <a:ext cx="1097280" cy="1662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806043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4139686753"/>
                  </p:ext>
                </p:extLst>
              </p:nvPr>
            </p:nvGraphicFramePr>
            <p:xfrm>
              <a:off x="465517" y="1"/>
              <a:ext cx="10540533" cy="6775330"/>
            </p:xfrm>
            <a:graphic>
              <a:graphicData uri="http://schemas.openxmlformats.org/drawingml/2006/table">
                <a:tbl>
                  <a:tblPr firstRow="1" firstCol="1" bandRow="1">
                    <a:tableStyleId>{2D5ABB26-0587-4C30-8999-92F81FD0307C}</a:tableStyleId>
                  </a:tblPr>
                  <a:tblGrid>
                    <a:gridCol w="722063">
                      <a:extLst>
                        <a:ext uri="{9D8B030D-6E8A-4147-A177-3AD203B41FA5}">
                          <a16:colId xmlns:a16="http://schemas.microsoft.com/office/drawing/2014/main" val="20000"/>
                        </a:ext>
                      </a:extLst>
                    </a:gridCol>
                    <a:gridCol w="721063">
                      <a:extLst>
                        <a:ext uri="{9D8B030D-6E8A-4147-A177-3AD203B41FA5}">
                          <a16:colId xmlns:a16="http://schemas.microsoft.com/office/drawing/2014/main" val="20001"/>
                        </a:ext>
                      </a:extLst>
                    </a:gridCol>
                    <a:gridCol w="720061">
                      <a:extLst>
                        <a:ext uri="{9D8B030D-6E8A-4147-A177-3AD203B41FA5}">
                          <a16:colId xmlns:a16="http://schemas.microsoft.com/office/drawing/2014/main" val="20002"/>
                        </a:ext>
                      </a:extLst>
                    </a:gridCol>
                    <a:gridCol w="720061">
                      <a:extLst>
                        <a:ext uri="{9D8B030D-6E8A-4147-A177-3AD203B41FA5}">
                          <a16:colId xmlns:a16="http://schemas.microsoft.com/office/drawing/2014/main" val="20003"/>
                        </a:ext>
                      </a:extLst>
                    </a:gridCol>
                    <a:gridCol w="720061">
                      <a:extLst>
                        <a:ext uri="{9D8B030D-6E8A-4147-A177-3AD203B41FA5}">
                          <a16:colId xmlns:a16="http://schemas.microsoft.com/office/drawing/2014/main" val="20004"/>
                        </a:ext>
                      </a:extLst>
                    </a:gridCol>
                    <a:gridCol w="720061">
                      <a:extLst>
                        <a:ext uri="{9D8B030D-6E8A-4147-A177-3AD203B41FA5}">
                          <a16:colId xmlns:a16="http://schemas.microsoft.com/office/drawing/2014/main" val="20005"/>
                        </a:ext>
                      </a:extLst>
                    </a:gridCol>
                    <a:gridCol w="720061">
                      <a:extLst>
                        <a:ext uri="{9D8B030D-6E8A-4147-A177-3AD203B41FA5}">
                          <a16:colId xmlns:a16="http://schemas.microsoft.com/office/drawing/2014/main" val="20006"/>
                        </a:ext>
                      </a:extLst>
                    </a:gridCol>
                    <a:gridCol w="900328">
                      <a:extLst>
                        <a:ext uri="{9D8B030D-6E8A-4147-A177-3AD203B41FA5}">
                          <a16:colId xmlns:a16="http://schemas.microsoft.com/office/drawing/2014/main" val="20007"/>
                        </a:ext>
                      </a:extLst>
                    </a:gridCol>
                    <a:gridCol w="539795">
                      <a:extLst>
                        <a:ext uri="{9D8B030D-6E8A-4147-A177-3AD203B41FA5}">
                          <a16:colId xmlns:a16="http://schemas.microsoft.com/office/drawing/2014/main" val="20008"/>
                        </a:ext>
                      </a:extLst>
                    </a:gridCol>
                    <a:gridCol w="720061">
                      <a:extLst>
                        <a:ext uri="{9D8B030D-6E8A-4147-A177-3AD203B41FA5}">
                          <a16:colId xmlns:a16="http://schemas.microsoft.com/office/drawing/2014/main" val="20009"/>
                        </a:ext>
                      </a:extLst>
                    </a:gridCol>
                    <a:gridCol w="720061">
                      <a:extLst>
                        <a:ext uri="{9D8B030D-6E8A-4147-A177-3AD203B41FA5}">
                          <a16:colId xmlns:a16="http://schemas.microsoft.com/office/drawing/2014/main" val="20010"/>
                        </a:ext>
                      </a:extLst>
                    </a:gridCol>
                    <a:gridCol w="720061">
                      <a:extLst>
                        <a:ext uri="{9D8B030D-6E8A-4147-A177-3AD203B41FA5}">
                          <a16:colId xmlns:a16="http://schemas.microsoft.com/office/drawing/2014/main" val="20011"/>
                        </a:ext>
                      </a:extLst>
                    </a:gridCol>
                    <a:gridCol w="1896796">
                      <a:extLst>
                        <a:ext uri="{9D8B030D-6E8A-4147-A177-3AD203B41FA5}">
                          <a16:colId xmlns:a16="http://schemas.microsoft.com/office/drawing/2014/main" val="20012"/>
                        </a:ext>
                      </a:extLst>
                    </a:gridCol>
                  </a:tblGrid>
                  <a:tr h="220770">
                    <a:tc gridSpan="13">
                      <a:txBody>
                        <a:bodyPr/>
                        <a:lstStyle/>
                        <a:p>
                          <a:pPr marL="0" marR="0" algn="ctr">
                            <a:lnSpc>
                              <a:spcPct val="107000"/>
                            </a:lnSpc>
                            <a:spcBef>
                              <a:spcPts val="0"/>
                            </a:spcBef>
                            <a:spcAft>
                              <a:spcPts val="0"/>
                            </a:spcAft>
                          </a:pPr>
                          <a:r>
                            <a:rPr lang="ar-SA" sz="1400" dirty="0">
                              <a:effectLst/>
                              <a:cs typeface="B Nazanin" panose="00000400000000000000" pitchFamily="2" charset="-78"/>
                            </a:rPr>
                            <a:t>شركت گاما</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0770">
                    <a:tc gridSpan="13">
                      <a:txBody>
                        <a:bodyPr/>
                        <a:lstStyle/>
                        <a:p>
                          <a:pPr marL="0" marR="0" algn="ctr">
                            <a:lnSpc>
                              <a:spcPct val="107000"/>
                            </a:lnSpc>
                            <a:spcBef>
                              <a:spcPts val="0"/>
                            </a:spcBef>
                            <a:spcAft>
                              <a:spcPts val="0"/>
                            </a:spcAft>
                          </a:pPr>
                          <a:r>
                            <a:rPr lang="ar-SA" sz="1400">
                              <a:effectLst/>
                              <a:cs typeface="B Nazanin" panose="00000400000000000000" pitchFamily="2" charset="-78"/>
                            </a:rPr>
                            <a:t>دايره </a:t>
                          </a:r>
                          <a:r>
                            <a:rPr lang="fa-IR" sz="1400">
                              <a:effectLst/>
                              <a:cs typeface="B Nazanin" panose="00000400000000000000" pitchFamily="2" charset="-78"/>
                            </a:rPr>
                            <a:t>دوم</a:t>
                          </a:r>
                          <a:r>
                            <a:rPr lang="ar-SA" sz="1400">
                              <a:effectLst/>
                              <a:cs typeface="B Nazanin" panose="00000400000000000000" pitchFamily="2" charset="-78"/>
                            </a:rPr>
                            <a:t>-اولين صادره از اولين وارده</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20770">
                    <a:tc gridSpan="13">
                      <a:txBody>
                        <a:bodyPr/>
                        <a:lstStyle/>
                        <a:p>
                          <a:pPr marL="0" marR="0" algn="ctr">
                            <a:lnSpc>
                              <a:spcPct val="107000"/>
                            </a:lnSpc>
                            <a:spcBef>
                              <a:spcPts val="0"/>
                            </a:spcBef>
                            <a:spcAft>
                              <a:spcPts val="0"/>
                            </a:spcAft>
                          </a:pPr>
                          <a:r>
                            <a:rPr lang="ar-SA" sz="1400">
                              <a:effectLst/>
                              <a:cs typeface="B Nazanin" panose="00000400000000000000" pitchFamily="2" charset="-78"/>
                            </a:rPr>
                            <a:t>گزارش هزينه توليد براي فروردين ماه</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20770">
                    <a:tc gridSpan="13">
                      <a:txBody>
                        <a:bodyPr/>
                        <a:lstStyle/>
                        <a:p>
                          <a:pPr marL="0" marR="0" rtl="1">
                            <a:lnSpc>
                              <a:spcPct val="107000"/>
                            </a:lnSpc>
                            <a:spcBef>
                              <a:spcPts val="0"/>
                            </a:spcBef>
                            <a:spcAft>
                              <a:spcPts val="0"/>
                            </a:spcAft>
                          </a:pPr>
                          <a:r>
                            <a:rPr lang="ar-SA" sz="1400">
                              <a:effectLst/>
                              <a:cs typeface="B Nazanin" panose="00000400000000000000" pitchFamily="2" charset="-78"/>
                            </a:rPr>
                            <a:t>(ارقام به ريال)</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20770">
                    <a:tc gridSpan="2">
                      <a:txBody>
                        <a:bodyPr/>
                        <a:lstStyle/>
                        <a:p>
                          <a:pPr marL="0" marR="0" algn="ctr">
                            <a:lnSpc>
                              <a:spcPct val="107000"/>
                            </a:lnSpc>
                            <a:spcBef>
                              <a:spcPts val="0"/>
                            </a:spcBef>
                            <a:spcAft>
                              <a:spcPts val="0"/>
                            </a:spcAft>
                          </a:pPr>
                          <a:r>
                            <a:rPr lang="ar-SA" sz="1500">
                              <a:effectLst/>
                              <a:cs typeface="B Nazanin" panose="00000400000000000000" pitchFamily="2" charset="-78"/>
                            </a:rPr>
                            <a:t>سرباركارخانه</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ar-SA" sz="1500">
                              <a:effectLst/>
                              <a:cs typeface="B Nazanin" panose="00000400000000000000" pitchFamily="2" charset="-78"/>
                            </a:rPr>
                            <a:t>كار مستقيم</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ar-SA" sz="1500">
                              <a:effectLst/>
                              <a:cs typeface="B Nazanin" panose="00000400000000000000" pitchFamily="2" charset="-78"/>
                            </a:rPr>
                            <a:t>مواد مستقيم</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ar-SA" sz="1500">
                              <a:effectLst/>
                              <a:cs typeface="B Nazanin" panose="00000400000000000000" pitchFamily="2" charset="-78"/>
                            </a:rPr>
                            <a:t>هزينه هاي انتقالي</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ar-SA" sz="1500" dirty="0">
                              <a:effectLst/>
                              <a:cs typeface="B Nazanin" panose="00000400000000000000" pitchFamily="2" charset="-78"/>
                            </a:rPr>
                            <a:t>جمع هزينه ها</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extLst>
                      <a:ext uri="{0D108BD9-81ED-4DB2-BD59-A6C34878D82A}">
                        <a16:rowId xmlns:a16="http://schemas.microsoft.com/office/drawing/2014/main" val="10004"/>
                      </a:ext>
                    </a:extLst>
                  </a:tr>
                  <a:tr h="368642">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2">
                      <a:txBody>
                        <a:bodyPr/>
                        <a:lstStyle/>
                        <a:p>
                          <a:pPr marL="0" marR="0" algn="ctr" rtl="1">
                            <a:lnSpc>
                              <a:spcPct val="107000"/>
                            </a:lnSpc>
                            <a:spcBef>
                              <a:spcPts val="0"/>
                            </a:spcBef>
                            <a:spcAft>
                              <a:spcPts val="0"/>
                            </a:spcAft>
                          </a:pPr>
                          <a:r>
                            <a:rPr lang="fa-IR" sz="1500">
                              <a:effectLst/>
                              <a:cs typeface="B Nazanin" panose="00000400000000000000" pitchFamily="2" charset="-78"/>
                            </a:rPr>
                            <a:t>4,236</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fa-IR" sz="1400" dirty="0">
                              <a:effectLst/>
                              <a:cs typeface="B Nazanin" panose="00000400000000000000" pitchFamily="2" charset="-78"/>
                            </a:rPr>
                            <a:t>موجودي كالاي در جريان ساخت پايان دوره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20770">
                    <a:tc gridSpan="2">
                      <a:txBody>
                        <a:bodyPr/>
                        <a:lstStyle/>
                        <a:p>
                          <a:pPr marL="0" marR="0" algn="ctr" rtl="1">
                            <a:lnSpc>
                              <a:spcPct val="107000"/>
                            </a:lnSpc>
                            <a:spcBef>
                              <a:spcPts val="0"/>
                            </a:spcBef>
                            <a:spcAft>
                              <a:spcPts val="0"/>
                            </a:spcAft>
                          </a:pPr>
                          <a:r>
                            <a:rPr lang="ar-SA" sz="1500">
                              <a:effectLst/>
                              <a:cs typeface="B Nazanin" panose="00000400000000000000" pitchFamily="2" charset="-78"/>
                            </a:rPr>
                            <a:t>10,200</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ar-SA" sz="1500">
                              <a:effectLst/>
                              <a:cs typeface="B Nazanin" panose="00000400000000000000" pitchFamily="2" charset="-78"/>
                            </a:rPr>
                            <a:t>11,100</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ar-SA" sz="1500">
                              <a:effectLst/>
                              <a:cs typeface="B Nazanin" panose="00000400000000000000" pitchFamily="2" charset="-78"/>
                            </a:rPr>
                            <a:t>6,630</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ar-SA" sz="1500">
                              <a:effectLst/>
                              <a:cs typeface="B Nazanin" panose="00000400000000000000" pitchFamily="2" charset="-78"/>
                            </a:rPr>
                            <a:t>35,830</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ar-SA" sz="1500" dirty="0">
                              <a:effectLst/>
                              <a:cs typeface="B Nazanin" panose="00000400000000000000" pitchFamily="2" charset="-78"/>
                            </a:rPr>
                            <a:t>63,760</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a:effectLst/>
                              <a:cs typeface="B Nazanin" panose="00000400000000000000" pitchFamily="2" charset="-78"/>
                            </a:rPr>
                            <a:t>هزينه هاي انجام يافته در فروردين ماه</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20770">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2">
                      <a:txBody>
                        <a:bodyPr/>
                        <a:lstStyle/>
                        <a:p>
                          <a:pPr marL="0" marR="0" algn="ctr" rtl="1">
                            <a:lnSpc>
                              <a:spcPct val="107000"/>
                            </a:lnSpc>
                            <a:spcBef>
                              <a:spcPts val="0"/>
                            </a:spcBef>
                            <a:spcAft>
                              <a:spcPts val="0"/>
                            </a:spcAft>
                          </a:pPr>
                          <a:r>
                            <a:rPr lang="ar-SA" sz="1500" dirty="0">
                              <a:effectLst/>
                              <a:cs typeface="B Nazanin" panose="00000400000000000000" pitchFamily="2" charset="-78"/>
                            </a:rPr>
                            <a:t>67,996</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جمع هزينه هاي قابل تخصيص</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20770">
                    <a:tc gridSpan="2">
                      <a:txBody>
                        <a:bodyPr/>
                        <a:lstStyle/>
                        <a:p>
                          <a:pPr marL="0" marR="0" algn="ctr" rtl="1">
                            <a:lnSpc>
                              <a:spcPct val="107000"/>
                            </a:lnSpc>
                            <a:spcBef>
                              <a:spcPts val="0"/>
                            </a:spcBef>
                            <a:spcAft>
                              <a:spcPts val="0"/>
                            </a:spcAft>
                          </a:pPr>
                          <a:r>
                            <a:rPr lang="ar-SA" sz="1500">
                              <a:effectLst/>
                              <a:cs typeface="B Nazanin" panose="00000400000000000000" pitchFamily="2" charset="-78"/>
                            </a:rPr>
                            <a:t>6,000</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ar-SA" sz="1500">
                              <a:effectLst/>
                              <a:cs typeface="B Nazanin" panose="00000400000000000000" pitchFamily="2" charset="-78"/>
                            </a:rPr>
                            <a:t>6,000</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ar-SA" sz="1500">
                              <a:effectLst/>
                              <a:cs typeface="B Nazanin" panose="00000400000000000000" pitchFamily="2" charset="-78"/>
                            </a:rPr>
                            <a:t>5,100</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ar-SA" sz="1500">
                              <a:effectLst/>
                              <a:cs typeface="B Nazanin" panose="00000400000000000000" pitchFamily="2" charset="-78"/>
                            </a:rPr>
                            <a:t>6,000</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500" dirty="0">
                              <a:effectLst/>
                              <a:cs typeface="B Nazanin" panose="00000400000000000000" pitchFamily="2" charset="-78"/>
                            </a:rPr>
                            <a:t> </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a:effectLst/>
                              <a:cs typeface="B Nazanin" panose="00000400000000000000" pitchFamily="2" charset="-78"/>
                            </a:rPr>
                            <a:t>تقسيم بر معادل آحاد تكميل شده</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20770">
                    <a:tc gridSpan="2">
                      <a:txBody>
                        <a:bodyPr/>
                        <a:lstStyle/>
                        <a:p>
                          <a:pPr marL="0" marR="0" algn="ctr" rtl="1">
                            <a:lnSpc>
                              <a:spcPct val="107000"/>
                            </a:lnSpc>
                            <a:spcBef>
                              <a:spcPts val="0"/>
                            </a:spcBef>
                            <a:spcAft>
                              <a:spcPts val="0"/>
                            </a:spcAft>
                          </a:pPr>
                          <a:r>
                            <a:rPr lang="fa-IR" sz="1500" dirty="0">
                              <a:effectLst/>
                              <a:latin typeface="+mn-lt"/>
                              <a:ea typeface="+mn-ea"/>
                              <a:cs typeface="B Nazanin" panose="00000400000000000000" pitchFamily="2" charset="-78"/>
                            </a:rPr>
                            <a:t>1/7</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fa-IR" sz="1500" dirty="0">
                              <a:effectLst/>
                              <a:latin typeface="+mn-lt"/>
                              <a:ea typeface="+mn-ea"/>
                              <a:cs typeface="B Nazanin" panose="00000400000000000000" pitchFamily="2" charset="-78"/>
                            </a:rPr>
                            <a:t>1/85</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fa-IR" sz="1500" dirty="0">
                              <a:effectLst/>
                              <a:latin typeface="+mn-lt"/>
                              <a:ea typeface="+mn-ea"/>
                              <a:cs typeface="B Nazanin" panose="00000400000000000000" pitchFamily="2" charset="-78"/>
                            </a:rPr>
                            <a:t>1/3</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fa-IR" sz="1500" dirty="0">
                              <a:effectLst/>
                              <a:latin typeface="+mn-lt"/>
                              <a:ea typeface="+mn-ea"/>
                              <a:cs typeface="B Nazanin" panose="00000400000000000000" pitchFamily="2" charset="-78"/>
                            </a:rPr>
                            <a:t>5/9717</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fa-IR" sz="1500" dirty="0">
                              <a:effectLst/>
                              <a:latin typeface="+mn-lt"/>
                              <a:ea typeface="+mn-ea"/>
                              <a:cs typeface="B Nazanin" panose="00000400000000000000" pitchFamily="2" charset="-78"/>
                            </a:rPr>
                            <a:t>10/8217</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a:effectLst/>
                              <a:cs typeface="B Nazanin" panose="00000400000000000000" pitchFamily="2" charset="-78"/>
                            </a:rPr>
                            <a:t>قيمت تمام شده يك واحد</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20770">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2">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a:effectLst/>
                              <a:cs typeface="B Nazanin" panose="00000400000000000000" pitchFamily="2" charset="-78"/>
                            </a:rPr>
                            <a:t>نحوه تخصيص هزينه ها:</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20770">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dirty="0">
                              <a:effectLst/>
                              <a:cs typeface="B Nazanin" panose="00000400000000000000" pitchFamily="2" charset="-78"/>
                            </a:rPr>
                            <a:t> </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dirty="0">
                              <a:effectLst/>
                              <a:cs typeface="B Nazanin" panose="00000400000000000000" pitchFamily="2" charset="-78"/>
                            </a:rPr>
                            <a:t> </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rowSpan="2" gridSpan="3">
                      <a:txBody>
                        <a:bodyPr/>
                        <a:lstStyle/>
                        <a:p>
                          <a:pPr marL="0" marR="0" algn="r" rtl="1">
                            <a:lnSpc>
                              <a:spcPct val="107000"/>
                            </a:lnSpc>
                            <a:spcBef>
                              <a:spcPts val="0"/>
                            </a:spcBef>
                            <a:spcAft>
                              <a:spcPts val="0"/>
                            </a:spcAft>
                          </a:pPr>
                          <a:r>
                            <a:rPr lang="ar-SA" sz="1400">
                              <a:effectLst/>
                              <a:cs typeface="B Nazanin" panose="00000400000000000000" pitchFamily="2" charset="-78"/>
                            </a:rPr>
                            <a:t>قيمت تمام شده واحد هاي تكميل شده وانتقال يافته به انبار (5,000 واحد)</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0011"/>
                      </a:ext>
                    </a:extLst>
                  </a:tr>
                  <a:tr h="220770">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dirty="0">
                              <a:effectLst/>
                              <a:cs typeface="B Nazanin" panose="00000400000000000000" pitchFamily="2" charset="-78"/>
                            </a:rPr>
                            <a:t> </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2"/>
                      </a:ext>
                    </a:extLst>
                  </a:tr>
                  <a:tr h="407477">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2">
                      <a:txBody>
                        <a:bodyPr/>
                        <a:lstStyle/>
                        <a:p>
                          <a:pPr marL="0" marR="0" algn="ctr" rtl="1">
                            <a:lnSpc>
                              <a:spcPct val="107000"/>
                            </a:lnSpc>
                            <a:spcBef>
                              <a:spcPts val="0"/>
                            </a:spcBef>
                            <a:spcAft>
                              <a:spcPts val="0"/>
                            </a:spcAft>
                          </a:pPr>
                          <a:r>
                            <a:rPr lang="ar-SA" sz="1500" dirty="0">
                              <a:effectLst/>
                              <a:cs typeface="B Nazanin" panose="00000400000000000000" pitchFamily="2" charset="-78"/>
                            </a:rPr>
                            <a:t>4,236</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از موجودي كالاي در جريان ساخت اول دوره(600واحد)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424717">
                    <a:tc gridSpan="2">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600</m:t>
                                </m:r>
                                <m:r>
                                  <a:rPr lang="en-US" sz="1400">
                                    <a:effectLst/>
                                    <a:latin typeface="Cambria Math" panose="02040503050406030204" pitchFamily="18" charset="0"/>
                                  </a:rPr>
                                  <m:t>×</m:t>
                                </m:r>
                                <m:f>
                                  <m:fPr>
                                    <m:ctrlPr>
                                      <a:rPr lang="en-US" sz="1400" i="1">
                                        <a:effectLst/>
                                        <a:latin typeface="Cambria Math" panose="02040503050406030204" pitchFamily="18" charset="0"/>
                                      </a:rPr>
                                    </m:ctrlPr>
                                  </m:fPr>
                                  <m:num>
                                    <m:r>
                                      <a:rPr lang="en-US" sz="1400">
                                        <a:effectLst/>
                                        <a:latin typeface="Cambria Math" panose="02040503050406030204" pitchFamily="18" charset="0"/>
                                      </a:rPr>
                                      <m:t>2</m:t>
                                    </m:r>
                                  </m:num>
                                  <m:den>
                                    <m:r>
                                      <a:rPr lang="en-US" sz="1400">
                                        <a:effectLst/>
                                        <a:latin typeface="Cambria Math" panose="02040503050406030204" pitchFamily="18" charset="0"/>
                                      </a:rPr>
                                      <m:t>3</m:t>
                                    </m:r>
                                  </m:den>
                                </m:f>
                                <m:r>
                                  <a:rPr lang="en-US" sz="1400">
                                    <a:effectLst/>
                                    <a:latin typeface="Cambria Math" panose="02040503050406030204" pitchFamily="18" charset="0"/>
                                  </a:rPr>
                                  <m:t>×</m:t>
                                </m:r>
                                <m:r>
                                  <a:rPr lang="en-US" sz="1400">
                                    <a:effectLst/>
                                    <a:latin typeface="Cambria Math" panose="02040503050406030204" pitchFamily="18" charset="0"/>
                                  </a:rPr>
                                  <m:t>1</m:t>
                                </m:r>
                                <m:r>
                                  <a:rPr lang="en-US" sz="1400">
                                    <a:effectLst/>
                                    <a:latin typeface="Cambria Math" panose="02040503050406030204" pitchFamily="18" charset="0"/>
                                  </a:rPr>
                                  <m:t>/</m:t>
                                </m:r>
                                <m:r>
                                  <a:rPr lang="en-US" sz="1400">
                                    <a:effectLst/>
                                    <a:latin typeface="Cambria Math" panose="02040503050406030204" pitchFamily="18" charset="0"/>
                                  </a:rPr>
                                  <m:t>7</m:t>
                                </m:r>
                              </m:oMath>
                            </m:oMathPara>
                          </a14:m>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600</m:t>
                                </m:r>
                                <m:r>
                                  <a:rPr lang="en-US" sz="1400">
                                    <a:effectLst/>
                                    <a:latin typeface="Cambria Math" panose="02040503050406030204" pitchFamily="18" charset="0"/>
                                  </a:rPr>
                                  <m:t>×</m:t>
                                </m:r>
                                <m:f>
                                  <m:fPr>
                                    <m:ctrlPr>
                                      <a:rPr lang="en-US" sz="1400" i="1">
                                        <a:effectLst/>
                                        <a:latin typeface="Cambria Math" panose="02040503050406030204" pitchFamily="18" charset="0"/>
                                      </a:rPr>
                                    </m:ctrlPr>
                                  </m:fPr>
                                  <m:num>
                                    <m:r>
                                      <a:rPr lang="en-US" sz="1400">
                                        <a:effectLst/>
                                        <a:latin typeface="Cambria Math" panose="02040503050406030204" pitchFamily="18" charset="0"/>
                                      </a:rPr>
                                      <m:t>2</m:t>
                                    </m:r>
                                  </m:num>
                                  <m:den>
                                    <m:r>
                                      <a:rPr lang="en-US" sz="1400">
                                        <a:effectLst/>
                                        <a:latin typeface="Cambria Math" panose="02040503050406030204" pitchFamily="18" charset="0"/>
                                      </a:rPr>
                                      <m:t>3</m:t>
                                    </m:r>
                                  </m:den>
                                </m:f>
                                <m:r>
                                  <a:rPr lang="en-US" sz="1400">
                                    <a:effectLst/>
                                    <a:latin typeface="Cambria Math" panose="02040503050406030204" pitchFamily="18" charset="0"/>
                                  </a:rPr>
                                  <m:t>×</m:t>
                                </m:r>
                                <m:r>
                                  <a:rPr lang="en-US" sz="1400">
                                    <a:effectLst/>
                                    <a:latin typeface="Cambria Math" panose="02040503050406030204" pitchFamily="18" charset="0"/>
                                  </a:rPr>
                                  <m:t>1</m:t>
                                </m:r>
                                <m:r>
                                  <a:rPr lang="en-US" sz="1400">
                                    <a:effectLst/>
                                    <a:latin typeface="Cambria Math" panose="02040503050406030204" pitchFamily="18" charset="0"/>
                                  </a:rPr>
                                  <m:t>/</m:t>
                                </m:r>
                                <m:r>
                                  <a:rPr lang="en-US" sz="1400">
                                    <a:effectLst/>
                                    <a:latin typeface="Cambria Math" panose="02040503050406030204" pitchFamily="18" charset="0"/>
                                  </a:rPr>
                                  <m:t>85</m:t>
                                </m:r>
                              </m:oMath>
                            </m:oMathPara>
                          </a14:m>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600</m:t>
                                </m:r>
                                <m:r>
                                  <a:rPr lang="en-US" sz="1400">
                                    <a:effectLst/>
                                    <a:latin typeface="Cambria Math" panose="02040503050406030204" pitchFamily="18" charset="0"/>
                                  </a:rPr>
                                  <m:t>×</m:t>
                                </m:r>
                                <m:f>
                                  <m:fPr>
                                    <m:ctrlPr>
                                      <a:rPr lang="en-US" sz="1400" i="1">
                                        <a:effectLst/>
                                        <a:latin typeface="Cambria Math" panose="02040503050406030204" pitchFamily="18" charset="0"/>
                                      </a:rPr>
                                    </m:ctrlPr>
                                  </m:fPr>
                                  <m:num>
                                    <m:r>
                                      <a:rPr lang="en-US" sz="1400">
                                        <a:effectLst/>
                                        <a:latin typeface="Cambria Math" panose="02040503050406030204" pitchFamily="18" charset="0"/>
                                      </a:rPr>
                                      <m:t>5</m:t>
                                    </m:r>
                                  </m:num>
                                  <m:den>
                                    <m:r>
                                      <a:rPr lang="en-US" sz="1400">
                                        <a:effectLst/>
                                        <a:latin typeface="Cambria Math" panose="02040503050406030204" pitchFamily="18" charset="0"/>
                                      </a:rPr>
                                      <m:t>6</m:t>
                                    </m:r>
                                  </m:den>
                                </m:f>
                                <m:r>
                                  <a:rPr lang="en-US" sz="1400">
                                    <a:effectLst/>
                                    <a:latin typeface="Cambria Math" panose="02040503050406030204" pitchFamily="18" charset="0"/>
                                  </a:rPr>
                                  <m:t>×</m:t>
                                </m:r>
                                <m:r>
                                  <a:rPr lang="en-US" sz="1400">
                                    <a:effectLst/>
                                    <a:latin typeface="Cambria Math" panose="02040503050406030204" pitchFamily="18" charset="0"/>
                                  </a:rPr>
                                  <m:t>1</m:t>
                                </m:r>
                                <m:r>
                                  <a:rPr lang="en-US" sz="1400">
                                    <a:effectLst/>
                                    <a:latin typeface="Cambria Math" panose="02040503050406030204" pitchFamily="18" charset="0"/>
                                  </a:rPr>
                                  <m:t>/</m:t>
                                </m:r>
                                <m:r>
                                  <a:rPr lang="en-US" sz="1400">
                                    <a:effectLst/>
                                    <a:latin typeface="Cambria Math" panose="02040503050406030204" pitchFamily="18" charset="0"/>
                                  </a:rPr>
                                  <m:t>3</m:t>
                                </m:r>
                              </m:oMath>
                            </m:oMathPara>
                          </a14:m>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ar-SA" sz="1500">
                              <a:effectLst/>
                              <a:cs typeface="B Nazanin" panose="00000400000000000000" pitchFamily="2" charset="-78"/>
                            </a:rPr>
                            <a:t>2,070</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اضافه مي شود:هزينه هاي انجام يافته طي دوره براي تكميل</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441539">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2">
                      <a:txBody>
                        <a:bodyPr/>
                        <a:lstStyle/>
                        <a:p>
                          <a:pPr marL="0" marR="0" algn="ctr" rtl="1">
                            <a:lnSpc>
                              <a:spcPct val="107000"/>
                            </a:lnSpc>
                            <a:spcBef>
                              <a:spcPts val="0"/>
                            </a:spcBef>
                            <a:spcAft>
                              <a:spcPts val="0"/>
                            </a:spcAft>
                          </a:pPr>
                          <a:r>
                            <a:rPr lang="ar-SA" sz="1500" dirty="0">
                              <a:effectLst/>
                              <a:cs typeface="B Nazanin" panose="00000400000000000000" pitchFamily="2" charset="-78"/>
                            </a:rPr>
                            <a:t>6,306</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قيمت تمام شده واحد هاي تكميل شده از موجودي اول دوره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347685">
                    <a:tc gridSpan="2">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2">
                      <a:txBody>
                        <a:bodyPr/>
                        <a:lstStyle/>
                        <a:p>
                          <a:pPr marL="0" marR="0" algn="ctr" rtl="1">
                            <a:lnSpc>
                              <a:spcPct val="107000"/>
                            </a:lnSpc>
                            <a:spcBef>
                              <a:spcPts val="0"/>
                            </a:spcBef>
                            <a:spcAft>
                              <a:spcPts val="0"/>
                            </a:spcAft>
                          </a:pPr>
                          <a:r>
                            <a:rPr lang="ar-SA" sz="1500" dirty="0">
                              <a:effectLst/>
                              <a:cs typeface="B Nazanin" panose="00000400000000000000" pitchFamily="2" charset="-78"/>
                            </a:rPr>
                            <a:t>47,615</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شروع و تكميل شده</a:t>
                          </a:r>
                          <a:r>
                            <a:rPr lang="fa-IR" sz="1400" baseline="0" dirty="0">
                              <a:effectLst/>
                              <a:cs typeface="B Nazanin" panose="00000400000000000000" pitchFamily="2" charset="-78"/>
                            </a:rPr>
                            <a:t> </a:t>
                          </a:r>
                          <a:r>
                            <a:rPr lang="ar-SA" sz="1400" dirty="0">
                              <a:effectLst/>
                              <a:cs typeface="B Nazanin" panose="00000400000000000000" pitchFamily="2" charset="-78"/>
                            </a:rPr>
                            <a:t>(8217/10×4,400)</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r h="220770">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2">
                      <a:txBody>
                        <a:bodyPr/>
                        <a:lstStyle/>
                        <a:p>
                          <a:pPr marL="0" marR="0" algn="ctr" rtl="1">
                            <a:lnSpc>
                              <a:spcPct val="107000"/>
                            </a:lnSpc>
                            <a:spcBef>
                              <a:spcPts val="0"/>
                            </a:spcBef>
                            <a:spcAft>
                              <a:spcPts val="0"/>
                            </a:spcAft>
                          </a:pPr>
                          <a:r>
                            <a:rPr lang="ar-SA" sz="1500" dirty="0">
                              <a:effectLst/>
                              <a:cs typeface="B Nazanin" panose="00000400000000000000" pitchFamily="2" charset="-78"/>
                            </a:rPr>
                            <a:t>53,921</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7"/>
                      </a:ext>
                    </a:extLst>
                  </a:tr>
                  <a:tr h="187353">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dirty="0">
                              <a:effectLst/>
                              <a:cs typeface="B Nazanin" panose="00000400000000000000" pitchFamily="2" charset="-78"/>
                            </a:rPr>
                            <a:t> </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موجودي كالاي در جريان ساخت پايان دوره: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8"/>
                      </a:ext>
                    </a:extLst>
                  </a:tr>
                  <a:tr h="220770">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2">
                      <a:txBody>
                        <a:bodyPr/>
                        <a:lstStyle/>
                        <a:p>
                          <a:pPr marL="0" marR="0" algn="ctr" rtl="1">
                            <a:lnSpc>
                              <a:spcPct val="107000"/>
                            </a:lnSpc>
                            <a:spcBef>
                              <a:spcPts val="0"/>
                            </a:spcBef>
                            <a:spcAft>
                              <a:spcPts val="0"/>
                            </a:spcAft>
                          </a:pPr>
                          <a:r>
                            <a:rPr lang="ar-SA" sz="1500" dirty="0">
                              <a:effectLst/>
                              <a:cs typeface="B Nazanin" panose="00000400000000000000" pitchFamily="2" charset="-78"/>
                            </a:rPr>
                            <a:t>1,600×</a:t>
                          </a:r>
                          <a:r>
                            <a:rPr lang="fa-IR" sz="1500" dirty="0">
                              <a:effectLst/>
                              <a:cs typeface="B Nazanin" panose="00000400000000000000" pitchFamily="2" charset="-78"/>
                            </a:rPr>
                            <a:t>5/9717</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ar-SA" sz="1500" dirty="0">
                              <a:effectLst/>
                              <a:cs typeface="B Nazanin" panose="00000400000000000000" pitchFamily="2" charset="-78"/>
                            </a:rPr>
                            <a:t>9,555</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هزينه هاي انتقالي</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9"/>
                      </a:ext>
                    </a:extLst>
                  </a:tr>
                  <a:tr h="220770">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2">
                      <a:txBody>
                        <a:bodyPr/>
                        <a:lstStyle/>
                        <a:p>
                          <a:pPr marL="0" marR="0" algn="ctr" rtl="1">
                            <a:lnSpc>
                              <a:spcPct val="107000"/>
                            </a:lnSpc>
                            <a:spcBef>
                              <a:spcPts val="0"/>
                            </a:spcBef>
                            <a:spcAft>
                              <a:spcPts val="0"/>
                            </a:spcAft>
                          </a:pPr>
                          <a:r>
                            <a:rPr lang="ar-SA" sz="1500" dirty="0">
                              <a:effectLst/>
                              <a:cs typeface="B Nazanin" panose="00000400000000000000" pitchFamily="2" charset="-78"/>
                            </a:rPr>
                            <a:t>200×</a:t>
                          </a:r>
                          <a:r>
                            <a:rPr lang="fa-IR" sz="1500" dirty="0">
                              <a:effectLst/>
                              <a:cs typeface="B Nazanin" panose="00000400000000000000" pitchFamily="2" charset="-78"/>
                            </a:rPr>
                            <a:t>1/3</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ar-SA" sz="1500" dirty="0">
                              <a:effectLst/>
                              <a:cs typeface="B Nazanin" panose="00000400000000000000" pitchFamily="2" charset="-78"/>
                            </a:rPr>
                            <a:t>260</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مواد مستقيم</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0"/>
                      </a:ext>
                    </a:extLst>
                  </a:tr>
                  <a:tr h="220770">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2">
                      <a:txBody>
                        <a:bodyPr/>
                        <a:lstStyle/>
                        <a:p>
                          <a:pPr marL="0" marR="0" algn="ctr" rtl="1">
                            <a:lnSpc>
                              <a:spcPct val="107000"/>
                            </a:lnSpc>
                            <a:spcBef>
                              <a:spcPts val="0"/>
                            </a:spcBef>
                            <a:spcAft>
                              <a:spcPts val="0"/>
                            </a:spcAft>
                          </a:pPr>
                          <a:r>
                            <a:rPr lang="ar-SA" sz="1500" dirty="0">
                              <a:effectLst/>
                              <a:cs typeface="B Nazanin" panose="00000400000000000000" pitchFamily="2" charset="-78"/>
                            </a:rPr>
                            <a:t>1,200×</a:t>
                          </a:r>
                          <a:r>
                            <a:rPr lang="fa-IR" sz="1500" dirty="0">
                              <a:effectLst/>
                              <a:cs typeface="B Nazanin" panose="00000400000000000000" pitchFamily="2" charset="-78"/>
                            </a:rPr>
                            <a:t>1/85</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2">
                      <a:txBody>
                        <a:bodyPr/>
                        <a:lstStyle/>
                        <a:p>
                          <a:pPr marL="0" marR="0" algn="ctr" rtl="1">
                            <a:lnSpc>
                              <a:spcPct val="107000"/>
                            </a:lnSpc>
                            <a:spcBef>
                              <a:spcPts val="0"/>
                            </a:spcBef>
                            <a:spcAft>
                              <a:spcPts val="0"/>
                            </a:spcAft>
                          </a:pPr>
                          <a:r>
                            <a:rPr lang="ar-SA" sz="1500" dirty="0">
                              <a:effectLst/>
                              <a:cs typeface="B Nazanin" panose="00000400000000000000" pitchFamily="2" charset="-78"/>
                            </a:rPr>
                            <a:t>2,220</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كار مستقيم</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1"/>
                      </a:ext>
                    </a:extLst>
                  </a:tr>
                  <a:tr h="220770">
                    <a:tc gridSpan="2">
                      <a:txBody>
                        <a:bodyPr/>
                        <a:lstStyle/>
                        <a:p>
                          <a:pPr marL="0" marR="0" algn="ctr" rtl="1">
                            <a:lnSpc>
                              <a:spcPct val="107000"/>
                            </a:lnSpc>
                            <a:spcBef>
                              <a:spcPts val="0"/>
                            </a:spcBef>
                            <a:spcAft>
                              <a:spcPts val="0"/>
                            </a:spcAft>
                          </a:pPr>
                          <a:r>
                            <a:rPr lang="ar-SA" sz="1500" dirty="0">
                              <a:effectLst/>
                              <a:cs typeface="B Nazanin" panose="00000400000000000000" pitchFamily="2" charset="-78"/>
                            </a:rPr>
                            <a:t>1,200×</a:t>
                          </a:r>
                          <a:r>
                            <a:rPr lang="fa-IR" sz="1500" dirty="0">
                              <a:effectLst/>
                              <a:cs typeface="B Nazanin" panose="00000400000000000000" pitchFamily="2" charset="-78"/>
                            </a:rPr>
                            <a:t>1/7</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2">
                      <a:txBody>
                        <a:bodyPr/>
                        <a:lstStyle/>
                        <a:p>
                          <a:pPr marL="0" marR="0" algn="ctr" rtl="1">
                            <a:lnSpc>
                              <a:spcPct val="107000"/>
                            </a:lnSpc>
                            <a:spcBef>
                              <a:spcPts val="0"/>
                            </a:spcBef>
                            <a:spcAft>
                              <a:spcPts val="0"/>
                            </a:spcAft>
                          </a:pPr>
                          <a:r>
                            <a:rPr lang="ar-SA" sz="1500" dirty="0">
                              <a:effectLst/>
                              <a:cs typeface="B Nazanin" panose="00000400000000000000" pitchFamily="2" charset="-78"/>
                            </a:rPr>
                            <a:t>2,040</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سرباركارخانه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2"/>
                      </a:ext>
                    </a:extLst>
                  </a:tr>
                  <a:tr h="220770">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2">
                      <a:txBody>
                        <a:bodyPr/>
                        <a:lstStyle/>
                        <a:p>
                          <a:pPr marL="0" marR="0" algn="ctr" rtl="1">
                            <a:lnSpc>
                              <a:spcPct val="107000"/>
                            </a:lnSpc>
                            <a:spcBef>
                              <a:spcPts val="0"/>
                            </a:spcBef>
                            <a:spcAft>
                              <a:spcPts val="0"/>
                            </a:spcAft>
                          </a:pPr>
                          <a:r>
                            <a:rPr lang="ar-SA" sz="1500" dirty="0">
                              <a:effectLst/>
                              <a:cs typeface="B Nazanin" panose="00000400000000000000" pitchFamily="2" charset="-78"/>
                            </a:rPr>
                            <a:t>14,075</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3"/>
                      </a:ext>
                    </a:extLst>
                  </a:tr>
                  <a:tr h="220770">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2">
                      <a:txBody>
                        <a:bodyPr/>
                        <a:lstStyle/>
                        <a:p>
                          <a:pPr marL="0" marR="0" algn="ctr" rtl="1">
                            <a:lnSpc>
                              <a:spcPct val="107000"/>
                            </a:lnSpc>
                            <a:spcBef>
                              <a:spcPts val="0"/>
                            </a:spcBef>
                            <a:spcAft>
                              <a:spcPts val="0"/>
                            </a:spcAft>
                          </a:pPr>
                          <a:r>
                            <a:rPr lang="ar-SA" sz="1500" dirty="0">
                              <a:effectLst/>
                              <a:cs typeface="B Nazanin" panose="00000400000000000000" pitchFamily="2" charset="-78"/>
                            </a:rPr>
                            <a:t>67,996</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جمع هزينه هاي تخصيص يافته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4"/>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4139686753"/>
                  </p:ext>
                </p:extLst>
              </p:nvPr>
            </p:nvGraphicFramePr>
            <p:xfrm>
              <a:off x="465517" y="1"/>
              <a:ext cx="10540533" cy="6775330"/>
            </p:xfrm>
            <a:graphic>
              <a:graphicData uri="http://schemas.openxmlformats.org/drawingml/2006/table">
                <a:tbl>
                  <a:tblPr firstRow="1" firstCol="1" bandRow="1">
                    <a:tableStyleId>{2D5ABB26-0587-4C30-8999-92F81FD0307C}</a:tableStyleId>
                  </a:tblPr>
                  <a:tblGrid>
                    <a:gridCol w="722063"/>
                    <a:gridCol w="721063"/>
                    <a:gridCol w="720061"/>
                    <a:gridCol w="720061"/>
                    <a:gridCol w="720061"/>
                    <a:gridCol w="720061"/>
                    <a:gridCol w="720061"/>
                    <a:gridCol w="900328"/>
                    <a:gridCol w="539795"/>
                    <a:gridCol w="720061"/>
                    <a:gridCol w="720061"/>
                    <a:gridCol w="720061"/>
                    <a:gridCol w="1896796"/>
                  </a:tblGrid>
                  <a:tr h="228283">
                    <a:tc gridSpan="13">
                      <a:txBody>
                        <a:bodyPr/>
                        <a:lstStyle/>
                        <a:p>
                          <a:pPr marL="0" marR="0" algn="ctr">
                            <a:lnSpc>
                              <a:spcPct val="107000"/>
                            </a:lnSpc>
                            <a:spcBef>
                              <a:spcPts val="0"/>
                            </a:spcBef>
                            <a:spcAft>
                              <a:spcPts val="0"/>
                            </a:spcAft>
                          </a:pPr>
                          <a:r>
                            <a:rPr lang="ar-SA" sz="1400" dirty="0">
                              <a:effectLst/>
                              <a:cs typeface="B Nazanin" panose="00000400000000000000" pitchFamily="2" charset="-78"/>
                            </a:rPr>
                            <a:t>شركت گاما</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8283">
                    <a:tc gridSpan="13">
                      <a:txBody>
                        <a:bodyPr/>
                        <a:lstStyle/>
                        <a:p>
                          <a:pPr marL="0" marR="0" algn="ctr">
                            <a:lnSpc>
                              <a:spcPct val="107000"/>
                            </a:lnSpc>
                            <a:spcBef>
                              <a:spcPts val="0"/>
                            </a:spcBef>
                            <a:spcAft>
                              <a:spcPts val="0"/>
                            </a:spcAft>
                          </a:pPr>
                          <a:r>
                            <a:rPr lang="ar-SA" sz="1400">
                              <a:effectLst/>
                              <a:cs typeface="B Nazanin" panose="00000400000000000000" pitchFamily="2" charset="-78"/>
                            </a:rPr>
                            <a:t>دايره </a:t>
                          </a:r>
                          <a:r>
                            <a:rPr lang="fa-IR" sz="1400">
                              <a:effectLst/>
                              <a:cs typeface="B Nazanin" panose="00000400000000000000" pitchFamily="2" charset="-78"/>
                            </a:rPr>
                            <a:t>دوم</a:t>
                          </a:r>
                          <a:r>
                            <a:rPr lang="ar-SA" sz="1400">
                              <a:effectLst/>
                              <a:cs typeface="B Nazanin" panose="00000400000000000000" pitchFamily="2" charset="-78"/>
                            </a:rPr>
                            <a:t>-اولين صادره از اولين وارده</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8283">
                    <a:tc gridSpan="13">
                      <a:txBody>
                        <a:bodyPr/>
                        <a:lstStyle/>
                        <a:p>
                          <a:pPr marL="0" marR="0" algn="ctr">
                            <a:lnSpc>
                              <a:spcPct val="107000"/>
                            </a:lnSpc>
                            <a:spcBef>
                              <a:spcPts val="0"/>
                            </a:spcBef>
                            <a:spcAft>
                              <a:spcPts val="0"/>
                            </a:spcAft>
                          </a:pPr>
                          <a:r>
                            <a:rPr lang="ar-SA" sz="1400">
                              <a:effectLst/>
                              <a:cs typeface="B Nazanin" panose="00000400000000000000" pitchFamily="2" charset="-78"/>
                            </a:rPr>
                            <a:t>گزارش هزينه توليد براي فروردين ماه</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8283">
                    <a:tc gridSpan="13">
                      <a:txBody>
                        <a:bodyPr/>
                        <a:lstStyle/>
                        <a:p>
                          <a:pPr marL="0" marR="0" rtl="1">
                            <a:lnSpc>
                              <a:spcPct val="107000"/>
                            </a:lnSpc>
                            <a:spcBef>
                              <a:spcPts val="0"/>
                            </a:spcBef>
                            <a:spcAft>
                              <a:spcPts val="0"/>
                            </a:spcAft>
                          </a:pPr>
                          <a:r>
                            <a:rPr lang="ar-SA" sz="1400">
                              <a:effectLst/>
                              <a:cs typeface="B Nazanin" panose="00000400000000000000" pitchFamily="2" charset="-78"/>
                            </a:rPr>
                            <a:t>(ارقام به ريال)</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4602">
                    <a:tc gridSpan="2">
                      <a:txBody>
                        <a:bodyPr/>
                        <a:lstStyle/>
                        <a:p>
                          <a:pPr marL="0" marR="0" algn="ctr">
                            <a:lnSpc>
                              <a:spcPct val="107000"/>
                            </a:lnSpc>
                            <a:spcBef>
                              <a:spcPts val="0"/>
                            </a:spcBef>
                            <a:spcAft>
                              <a:spcPts val="0"/>
                            </a:spcAft>
                          </a:pPr>
                          <a:r>
                            <a:rPr lang="ar-SA" sz="1500">
                              <a:effectLst/>
                              <a:cs typeface="B Nazanin" panose="00000400000000000000" pitchFamily="2" charset="-78"/>
                            </a:rPr>
                            <a:t>سرباركارخانه</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ar-SA" sz="1500">
                              <a:effectLst/>
                              <a:cs typeface="B Nazanin" panose="00000400000000000000" pitchFamily="2" charset="-78"/>
                            </a:rPr>
                            <a:t>كار مستقيم</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ar-SA" sz="1500">
                              <a:effectLst/>
                              <a:cs typeface="B Nazanin" panose="00000400000000000000" pitchFamily="2" charset="-78"/>
                            </a:rPr>
                            <a:t>مواد مستقيم</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ar-SA" sz="1500">
                              <a:effectLst/>
                              <a:cs typeface="B Nazanin" panose="00000400000000000000" pitchFamily="2" charset="-78"/>
                            </a:rPr>
                            <a:t>هزينه هاي انتقالي</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ar-SA" sz="1500" dirty="0">
                              <a:effectLst/>
                              <a:cs typeface="B Nazanin" panose="00000400000000000000" pitchFamily="2" charset="-78"/>
                            </a:rPr>
                            <a:t>جمع هزينه ها</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400">
                              <a:effectLst/>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r>
                  <a:tr h="368642">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2">
                      <a:txBody>
                        <a:bodyPr/>
                        <a:lstStyle/>
                        <a:p>
                          <a:pPr marL="0" marR="0" algn="ctr" rtl="1">
                            <a:lnSpc>
                              <a:spcPct val="107000"/>
                            </a:lnSpc>
                            <a:spcBef>
                              <a:spcPts val="0"/>
                            </a:spcBef>
                            <a:spcAft>
                              <a:spcPts val="0"/>
                            </a:spcAft>
                          </a:pPr>
                          <a:r>
                            <a:rPr lang="fa-IR" sz="1500">
                              <a:effectLst/>
                              <a:cs typeface="B Nazanin" panose="00000400000000000000" pitchFamily="2" charset="-78"/>
                            </a:rPr>
                            <a:t>4,236</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fa-IR" sz="1400" dirty="0">
                              <a:effectLst/>
                              <a:cs typeface="B Nazanin" panose="00000400000000000000" pitchFamily="2" charset="-78"/>
                            </a:rPr>
                            <a:t>موجودي كالاي در جريان ساخت پايان دوره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tr>
                  <a:tr h="244602">
                    <a:tc gridSpan="2">
                      <a:txBody>
                        <a:bodyPr/>
                        <a:lstStyle/>
                        <a:p>
                          <a:pPr marL="0" marR="0" algn="ctr" rtl="1">
                            <a:lnSpc>
                              <a:spcPct val="107000"/>
                            </a:lnSpc>
                            <a:spcBef>
                              <a:spcPts val="0"/>
                            </a:spcBef>
                            <a:spcAft>
                              <a:spcPts val="0"/>
                            </a:spcAft>
                          </a:pPr>
                          <a:r>
                            <a:rPr lang="ar-SA" sz="1500">
                              <a:effectLst/>
                              <a:cs typeface="B Nazanin" panose="00000400000000000000" pitchFamily="2" charset="-78"/>
                            </a:rPr>
                            <a:t>10,200</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ar-SA" sz="1500">
                              <a:effectLst/>
                              <a:cs typeface="B Nazanin" panose="00000400000000000000" pitchFamily="2" charset="-78"/>
                            </a:rPr>
                            <a:t>11,100</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ar-SA" sz="1500">
                              <a:effectLst/>
                              <a:cs typeface="B Nazanin" panose="00000400000000000000" pitchFamily="2" charset="-78"/>
                            </a:rPr>
                            <a:t>6,630</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ar-SA" sz="1500">
                              <a:effectLst/>
                              <a:cs typeface="B Nazanin" panose="00000400000000000000" pitchFamily="2" charset="-78"/>
                            </a:rPr>
                            <a:t>35,830</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ar-SA" sz="1500" dirty="0">
                              <a:effectLst/>
                              <a:cs typeface="B Nazanin" panose="00000400000000000000" pitchFamily="2" charset="-78"/>
                            </a:rPr>
                            <a:t>63,760</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a:effectLst/>
                              <a:cs typeface="B Nazanin" panose="00000400000000000000" pitchFamily="2" charset="-78"/>
                            </a:rPr>
                            <a:t>هزينه هاي انجام يافته در فروردين ماه</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tr>
                  <a:tr h="244602">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2">
                      <a:txBody>
                        <a:bodyPr/>
                        <a:lstStyle/>
                        <a:p>
                          <a:pPr marL="0" marR="0" algn="ctr" rtl="1">
                            <a:lnSpc>
                              <a:spcPct val="107000"/>
                            </a:lnSpc>
                            <a:spcBef>
                              <a:spcPts val="0"/>
                            </a:spcBef>
                            <a:spcAft>
                              <a:spcPts val="0"/>
                            </a:spcAft>
                          </a:pPr>
                          <a:r>
                            <a:rPr lang="ar-SA" sz="1500" dirty="0">
                              <a:effectLst/>
                              <a:cs typeface="B Nazanin" panose="00000400000000000000" pitchFamily="2" charset="-78"/>
                            </a:rPr>
                            <a:t>67,996</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جمع هزينه هاي قابل تخصيص</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tr>
                  <a:tr h="244602">
                    <a:tc gridSpan="2">
                      <a:txBody>
                        <a:bodyPr/>
                        <a:lstStyle/>
                        <a:p>
                          <a:pPr marL="0" marR="0" algn="ctr" rtl="1">
                            <a:lnSpc>
                              <a:spcPct val="107000"/>
                            </a:lnSpc>
                            <a:spcBef>
                              <a:spcPts val="0"/>
                            </a:spcBef>
                            <a:spcAft>
                              <a:spcPts val="0"/>
                            </a:spcAft>
                          </a:pPr>
                          <a:r>
                            <a:rPr lang="ar-SA" sz="1500">
                              <a:effectLst/>
                              <a:cs typeface="B Nazanin" panose="00000400000000000000" pitchFamily="2" charset="-78"/>
                            </a:rPr>
                            <a:t>6,000</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ar-SA" sz="1500">
                              <a:effectLst/>
                              <a:cs typeface="B Nazanin" panose="00000400000000000000" pitchFamily="2" charset="-78"/>
                            </a:rPr>
                            <a:t>6,000</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ar-SA" sz="1500">
                              <a:effectLst/>
                              <a:cs typeface="B Nazanin" panose="00000400000000000000" pitchFamily="2" charset="-78"/>
                            </a:rPr>
                            <a:t>5,100</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ar-SA" sz="1500">
                              <a:effectLst/>
                              <a:cs typeface="B Nazanin" panose="00000400000000000000" pitchFamily="2" charset="-78"/>
                            </a:rPr>
                            <a:t>6,000</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500" dirty="0">
                              <a:effectLst/>
                              <a:cs typeface="B Nazanin" panose="00000400000000000000" pitchFamily="2" charset="-78"/>
                            </a:rPr>
                            <a:t> </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a:effectLst/>
                              <a:cs typeface="B Nazanin" panose="00000400000000000000" pitchFamily="2" charset="-78"/>
                            </a:rPr>
                            <a:t>تقسيم بر معادل آحاد تكميل شده</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tr>
                  <a:tr h="244602">
                    <a:tc gridSpan="2">
                      <a:txBody>
                        <a:bodyPr/>
                        <a:lstStyle/>
                        <a:p>
                          <a:pPr marL="0" marR="0" algn="ctr" rtl="1">
                            <a:lnSpc>
                              <a:spcPct val="107000"/>
                            </a:lnSpc>
                            <a:spcBef>
                              <a:spcPts val="0"/>
                            </a:spcBef>
                            <a:spcAft>
                              <a:spcPts val="0"/>
                            </a:spcAft>
                          </a:pPr>
                          <a:r>
                            <a:rPr lang="fa-IR" sz="1500" dirty="0" smtClean="0">
                              <a:effectLst/>
                              <a:latin typeface="+mn-lt"/>
                              <a:ea typeface="+mn-ea"/>
                              <a:cs typeface="B Nazanin" panose="00000400000000000000" pitchFamily="2" charset="-78"/>
                            </a:rPr>
                            <a:t>1/7</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fa-IR" sz="1500" dirty="0" smtClean="0">
                              <a:effectLst/>
                              <a:latin typeface="+mn-lt"/>
                              <a:ea typeface="+mn-ea"/>
                              <a:cs typeface="B Nazanin" panose="00000400000000000000" pitchFamily="2" charset="-78"/>
                            </a:rPr>
                            <a:t>1/85</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fa-IR" sz="1500" dirty="0" smtClean="0">
                              <a:effectLst/>
                              <a:latin typeface="+mn-lt"/>
                              <a:ea typeface="+mn-ea"/>
                              <a:cs typeface="B Nazanin" panose="00000400000000000000" pitchFamily="2" charset="-78"/>
                            </a:rPr>
                            <a:t>1/3</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fa-IR" sz="1500" dirty="0" smtClean="0">
                              <a:effectLst/>
                              <a:latin typeface="+mn-lt"/>
                              <a:ea typeface="+mn-ea"/>
                              <a:cs typeface="B Nazanin" panose="00000400000000000000" pitchFamily="2" charset="-78"/>
                            </a:rPr>
                            <a:t>5/9717</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fa-IR" sz="1500" dirty="0" smtClean="0">
                              <a:effectLst/>
                              <a:latin typeface="+mn-lt"/>
                              <a:ea typeface="+mn-ea"/>
                              <a:cs typeface="B Nazanin" panose="00000400000000000000" pitchFamily="2" charset="-78"/>
                            </a:rPr>
                            <a:t>10/8217</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a:effectLst/>
                              <a:cs typeface="B Nazanin" panose="00000400000000000000" pitchFamily="2" charset="-78"/>
                            </a:rPr>
                            <a:t>قيمت تمام شده يك واحد</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tr>
                  <a:tr h="232029">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2">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a:effectLst/>
                              <a:cs typeface="B Nazanin" panose="00000400000000000000" pitchFamily="2" charset="-78"/>
                            </a:rPr>
                            <a:t>نحوه تخصيص هزينه ها:</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tr>
                  <a:tr h="232029">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dirty="0">
                              <a:effectLst/>
                              <a:cs typeface="B Nazanin" panose="00000400000000000000" pitchFamily="2" charset="-78"/>
                            </a:rPr>
                            <a:t> </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dirty="0">
                              <a:effectLst/>
                              <a:cs typeface="B Nazanin" panose="00000400000000000000" pitchFamily="2" charset="-78"/>
                            </a:rPr>
                            <a:t> </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rowSpan="2" gridSpan="3">
                      <a:txBody>
                        <a:bodyPr/>
                        <a:lstStyle/>
                        <a:p>
                          <a:pPr marL="0" marR="0" algn="r" rtl="1">
                            <a:lnSpc>
                              <a:spcPct val="107000"/>
                            </a:lnSpc>
                            <a:spcBef>
                              <a:spcPts val="0"/>
                            </a:spcBef>
                            <a:spcAft>
                              <a:spcPts val="0"/>
                            </a:spcAft>
                          </a:pPr>
                          <a:r>
                            <a:rPr lang="ar-SA" sz="1400">
                              <a:effectLst/>
                              <a:cs typeface="B Nazanin" panose="00000400000000000000" pitchFamily="2" charset="-78"/>
                            </a:rPr>
                            <a:t>قيمت تمام شده واحد هاي تكميل شده وانتقال يافته به انبار (5,000 واحد)</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rowSpan="2" hMerge="1">
                      <a:txBody>
                        <a:bodyPr/>
                        <a:lstStyle/>
                        <a:p>
                          <a:endParaRPr lang="en-US"/>
                        </a:p>
                      </a:txBody>
                      <a:tcPr/>
                    </a:tc>
                    <a:tc rowSpan="2" hMerge="1">
                      <a:txBody>
                        <a:bodyPr/>
                        <a:lstStyle/>
                        <a:p>
                          <a:endParaRPr lang="en-US"/>
                        </a:p>
                      </a:txBody>
                      <a:tcPr/>
                    </a:tc>
                  </a:tr>
                  <a:tr h="232029">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dirty="0">
                              <a:effectLst/>
                              <a:cs typeface="B Nazanin" panose="00000400000000000000" pitchFamily="2" charset="-78"/>
                            </a:rPr>
                            <a:t> </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407477">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2">
                      <a:txBody>
                        <a:bodyPr/>
                        <a:lstStyle/>
                        <a:p>
                          <a:pPr marL="0" marR="0" algn="ctr" rtl="1">
                            <a:lnSpc>
                              <a:spcPct val="107000"/>
                            </a:lnSpc>
                            <a:spcBef>
                              <a:spcPts val="0"/>
                            </a:spcBef>
                            <a:spcAft>
                              <a:spcPts val="0"/>
                            </a:spcAft>
                          </a:pPr>
                          <a:r>
                            <a:rPr lang="ar-SA" sz="1500" dirty="0">
                              <a:effectLst/>
                              <a:cs typeface="B Nazanin" panose="00000400000000000000" pitchFamily="2" charset="-78"/>
                            </a:rPr>
                            <a:t>4,236</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از موجودي كالاي در جريان ساخت اول دوره(600واحد)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tr>
                  <a:tr h="433515">
                    <a:tc gridSpan="2">
                      <a:txBody>
                        <a:bodyPr/>
                        <a:lstStyle/>
                        <a:p>
                          <a:endParaRPr lang="en-US"/>
                        </a:p>
                      </a:txBody>
                      <a:tcPr marL="54126" marR="54126" marT="0" marB="0" anchor="ctr">
                        <a:blipFill rotWithShape="0">
                          <a:blip r:embed="rId2"/>
                          <a:stretch>
                            <a:fillRect t="-840845" r="-629958" b="-660563"/>
                          </a:stretch>
                        </a:blipFill>
                      </a:tcPr>
                    </a:tc>
                    <a:tc hMerge="1">
                      <a:txBody>
                        <a:bodyPr/>
                        <a:lstStyle/>
                        <a:p>
                          <a:endParaRPr lang="en-US"/>
                        </a:p>
                      </a:txBody>
                      <a:tcPr/>
                    </a:tc>
                    <a:tc gridSpan="2">
                      <a:txBody>
                        <a:bodyPr/>
                        <a:lstStyle/>
                        <a:p>
                          <a:endParaRPr lang="en-US"/>
                        </a:p>
                      </a:txBody>
                      <a:tcPr marL="54126" marR="54126" marT="0" marB="0" anchor="ctr">
                        <a:blipFill rotWithShape="0">
                          <a:blip r:embed="rId2"/>
                          <a:stretch>
                            <a:fillRect l="-100424" t="-840845" r="-532627" b="-660563"/>
                          </a:stretch>
                        </a:blipFill>
                      </a:tcPr>
                    </a:tc>
                    <a:tc hMerge="1">
                      <a:txBody>
                        <a:bodyPr/>
                        <a:lstStyle/>
                        <a:p>
                          <a:endParaRPr lang="en-US"/>
                        </a:p>
                      </a:txBody>
                      <a:tcPr/>
                    </a:tc>
                    <a:tc gridSpan="2">
                      <a:txBody>
                        <a:bodyPr/>
                        <a:lstStyle/>
                        <a:p>
                          <a:endParaRPr lang="en-US"/>
                        </a:p>
                      </a:txBody>
                      <a:tcPr marL="54126" marR="54126" marT="0" marB="0" anchor="ctr">
                        <a:blipFill rotWithShape="0">
                          <a:blip r:embed="rId2"/>
                          <a:stretch>
                            <a:fillRect l="-199578" t="-840845" r="-430380" b="-660563"/>
                          </a:stretch>
                        </a:blip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ar-SA" sz="1500">
                              <a:effectLst/>
                              <a:cs typeface="B Nazanin" panose="00000400000000000000" pitchFamily="2" charset="-78"/>
                            </a:rPr>
                            <a:t>2,070</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اضافه مي شود:هزينه هاي انجام يافته طي دوره براي تكميل</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tr>
                  <a:tr h="441539">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2">
                      <a:txBody>
                        <a:bodyPr/>
                        <a:lstStyle/>
                        <a:p>
                          <a:pPr marL="0" marR="0" algn="ctr" rtl="1">
                            <a:lnSpc>
                              <a:spcPct val="107000"/>
                            </a:lnSpc>
                            <a:spcBef>
                              <a:spcPts val="0"/>
                            </a:spcBef>
                            <a:spcAft>
                              <a:spcPts val="0"/>
                            </a:spcAft>
                          </a:pPr>
                          <a:r>
                            <a:rPr lang="ar-SA" sz="1500" dirty="0">
                              <a:effectLst/>
                              <a:cs typeface="B Nazanin" panose="00000400000000000000" pitchFamily="2" charset="-78"/>
                            </a:rPr>
                            <a:t>6,306</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قيمت تمام شده واحد هاي تكميل شده از موجودي اول دوره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tr>
                  <a:tr h="347685">
                    <a:tc gridSpan="2">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2">
                      <a:txBody>
                        <a:bodyPr/>
                        <a:lstStyle/>
                        <a:p>
                          <a:pPr marL="0" marR="0" algn="ctr" rtl="1">
                            <a:lnSpc>
                              <a:spcPct val="107000"/>
                            </a:lnSpc>
                            <a:spcBef>
                              <a:spcPts val="0"/>
                            </a:spcBef>
                            <a:spcAft>
                              <a:spcPts val="0"/>
                            </a:spcAft>
                          </a:pPr>
                          <a:r>
                            <a:rPr lang="ar-SA" sz="1500" dirty="0">
                              <a:effectLst/>
                              <a:cs typeface="B Nazanin" panose="00000400000000000000" pitchFamily="2" charset="-78"/>
                            </a:rPr>
                            <a:t>47,615</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شروع و تكميل </a:t>
                          </a:r>
                          <a:r>
                            <a:rPr lang="ar-SA" sz="1400" dirty="0" smtClean="0">
                              <a:effectLst/>
                              <a:cs typeface="B Nazanin" panose="00000400000000000000" pitchFamily="2" charset="-78"/>
                            </a:rPr>
                            <a:t>شده</a:t>
                          </a:r>
                          <a:r>
                            <a:rPr lang="fa-IR" sz="1400" baseline="0" dirty="0" smtClean="0">
                              <a:effectLst/>
                              <a:cs typeface="B Nazanin" panose="00000400000000000000" pitchFamily="2" charset="-78"/>
                            </a:rPr>
                            <a:t> </a:t>
                          </a:r>
                          <a:r>
                            <a:rPr lang="ar-SA" sz="1400" dirty="0" smtClean="0">
                              <a:effectLst/>
                              <a:cs typeface="B Nazanin" panose="00000400000000000000" pitchFamily="2" charset="-78"/>
                            </a:rPr>
                            <a:t>(8217/10×4,400</a:t>
                          </a:r>
                          <a:r>
                            <a:rPr lang="ar-SA" sz="1400" dirty="0">
                              <a:effectLst/>
                              <a:cs typeface="B Nazanin" panose="00000400000000000000" pitchFamily="2" charset="-78"/>
                            </a:rPr>
                            <a:t>)</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tr>
                  <a:tr h="244602">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2">
                      <a:txBody>
                        <a:bodyPr/>
                        <a:lstStyle/>
                        <a:p>
                          <a:pPr marL="0" marR="0" algn="ctr" rtl="1">
                            <a:lnSpc>
                              <a:spcPct val="107000"/>
                            </a:lnSpc>
                            <a:spcBef>
                              <a:spcPts val="0"/>
                            </a:spcBef>
                            <a:spcAft>
                              <a:spcPts val="0"/>
                            </a:spcAft>
                          </a:pPr>
                          <a:r>
                            <a:rPr lang="ar-SA" sz="1500" dirty="0">
                              <a:effectLst/>
                              <a:cs typeface="B Nazanin" panose="00000400000000000000" pitchFamily="2" charset="-78"/>
                            </a:rPr>
                            <a:t>53,921</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tr>
                  <a:tr h="232029">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dirty="0">
                              <a:effectLst/>
                              <a:cs typeface="B Nazanin" panose="00000400000000000000" pitchFamily="2" charset="-78"/>
                            </a:rPr>
                            <a:t> </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موجودي كالاي در جريان ساخت پايان دوره: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tr>
                  <a:tr h="244602">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2">
                      <a:txBody>
                        <a:bodyPr/>
                        <a:lstStyle/>
                        <a:p>
                          <a:pPr marL="0" marR="0" algn="ctr" rtl="1">
                            <a:lnSpc>
                              <a:spcPct val="107000"/>
                            </a:lnSpc>
                            <a:spcBef>
                              <a:spcPts val="0"/>
                            </a:spcBef>
                            <a:spcAft>
                              <a:spcPts val="0"/>
                            </a:spcAft>
                          </a:pPr>
                          <a:r>
                            <a:rPr lang="ar-SA" sz="1500" dirty="0" smtClean="0">
                              <a:effectLst/>
                              <a:cs typeface="B Nazanin" panose="00000400000000000000" pitchFamily="2" charset="-78"/>
                            </a:rPr>
                            <a:t>1,600×</a:t>
                          </a:r>
                          <a:r>
                            <a:rPr lang="fa-IR" sz="1500" dirty="0" smtClean="0">
                              <a:effectLst/>
                              <a:cs typeface="B Nazanin" panose="00000400000000000000" pitchFamily="2" charset="-78"/>
                            </a:rPr>
                            <a:t>5/9717</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ar-SA" sz="1500" dirty="0">
                              <a:effectLst/>
                              <a:cs typeface="B Nazanin" panose="00000400000000000000" pitchFamily="2" charset="-78"/>
                            </a:rPr>
                            <a:t>9,555</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هزينه هاي انتقالي</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tr>
                  <a:tr h="244602">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2">
                      <a:txBody>
                        <a:bodyPr/>
                        <a:lstStyle/>
                        <a:p>
                          <a:pPr marL="0" marR="0" algn="ctr" rtl="1">
                            <a:lnSpc>
                              <a:spcPct val="107000"/>
                            </a:lnSpc>
                            <a:spcBef>
                              <a:spcPts val="0"/>
                            </a:spcBef>
                            <a:spcAft>
                              <a:spcPts val="0"/>
                            </a:spcAft>
                          </a:pPr>
                          <a:r>
                            <a:rPr lang="ar-SA" sz="1500" dirty="0" smtClean="0">
                              <a:effectLst/>
                              <a:cs typeface="B Nazanin" panose="00000400000000000000" pitchFamily="2" charset="-78"/>
                            </a:rPr>
                            <a:t>200×</a:t>
                          </a:r>
                          <a:r>
                            <a:rPr lang="fa-IR" sz="1500" dirty="0" smtClean="0">
                              <a:effectLst/>
                              <a:cs typeface="B Nazanin" panose="00000400000000000000" pitchFamily="2" charset="-78"/>
                            </a:rPr>
                            <a:t>1/3</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rtl="1">
                            <a:lnSpc>
                              <a:spcPct val="107000"/>
                            </a:lnSpc>
                            <a:spcBef>
                              <a:spcPts val="0"/>
                            </a:spcBef>
                            <a:spcAft>
                              <a:spcPts val="0"/>
                            </a:spcAft>
                          </a:pPr>
                          <a:r>
                            <a:rPr lang="ar-SA" sz="1500" dirty="0">
                              <a:effectLst/>
                              <a:cs typeface="B Nazanin" panose="00000400000000000000" pitchFamily="2" charset="-78"/>
                            </a:rPr>
                            <a:t>260</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مواد مستقيم</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tr>
                  <a:tr h="244602">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2">
                      <a:txBody>
                        <a:bodyPr/>
                        <a:lstStyle/>
                        <a:p>
                          <a:pPr marL="0" marR="0" algn="ctr" rtl="1">
                            <a:lnSpc>
                              <a:spcPct val="107000"/>
                            </a:lnSpc>
                            <a:spcBef>
                              <a:spcPts val="0"/>
                            </a:spcBef>
                            <a:spcAft>
                              <a:spcPts val="0"/>
                            </a:spcAft>
                          </a:pPr>
                          <a:r>
                            <a:rPr lang="ar-SA" sz="1500" dirty="0" smtClean="0">
                              <a:effectLst/>
                              <a:cs typeface="B Nazanin" panose="00000400000000000000" pitchFamily="2" charset="-78"/>
                            </a:rPr>
                            <a:t>1,200×</a:t>
                          </a:r>
                          <a:r>
                            <a:rPr lang="fa-IR" sz="1500" dirty="0" smtClean="0">
                              <a:effectLst/>
                              <a:cs typeface="B Nazanin" panose="00000400000000000000" pitchFamily="2" charset="-78"/>
                            </a:rPr>
                            <a:t>1/85</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2">
                      <a:txBody>
                        <a:bodyPr/>
                        <a:lstStyle/>
                        <a:p>
                          <a:pPr marL="0" marR="0" algn="ctr" rtl="1">
                            <a:lnSpc>
                              <a:spcPct val="107000"/>
                            </a:lnSpc>
                            <a:spcBef>
                              <a:spcPts val="0"/>
                            </a:spcBef>
                            <a:spcAft>
                              <a:spcPts val="0"/>
                            </a:spcAft>
                          </a:pPr>
                          <a:r>
                            <a:rPr lang="ar-SA" sz="1500" dirty="0">
                              <a:effectLst/>
                              <a:cs typeface="B Nazanin" panose="00000400000000000000" pitchFamily="2" charset="-78"/>
                            </a:rPr>
                            <a:t>2,220</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كار مستقيم</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tr>
                  <a:tr h="244602">
                    <a:tc gridSpan="2">
                      <a:txBody>
                        <a:bodyPr/>
                        <a:lstStyle/>
                        <a:p>
                          <a:pPr marL="0" marR="0" algn="ctr" rtl="1">
                            <a:lnSpc>
                              <a:spcPct val="107000"/>
                            </a:lnSpc>
                            <a:spcBef>
                              <a:spcPts val="0"/>
                            </a:spcBef>
                            <a:spcAft>
                              <a:spcPts val="0"/>
                            </a:spcAft>
                          </a:pPr>
                          <a:r>
                            <a:rPr lang="ar-SA" sz="1500" dirty="0" smtClean="0">
                              <a:effectLst/>
                              <a:cs typeface="B Nazanin" panose="00000400000000000000" pitchFamily="2" charset="-78"/>
                            </a:rPr>
                            <a:t>1,200×</a:t>
                          </a:r>
                          <a:r>
                            <a:rPr lang="fa-IR" sz="1500" dirty="0" smtClean="0">
                              <a:effectLst/>
                              <a:cs typeface="B Nazanin" panose="00000400000000000000" pitchFamily="2" charset="-78"/>
                            </a:rPr>
                            <a:t>1/7</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2">
                      <a:txBody>
                        <a:bodyPr/>
                        <a:lstStyle/>
                        <a:p>
                          <a:pPr marL="0" marR="0" algn="ctr" rtl="1">
                            <a:lnSpc>
                              <a:spcPct val="107000"/>
                            </a:lnSpc>
                            <a:spcBef>
                              <a:spcPts val="0"/>
                            </a:spcBef>
                            <a:spcAft>
                              <a:spcPts val="0"/>
                            </a:spcAft>
                          </a:pPr>
                          <a:r>
                            <a:rPr lang="ar-SA" sz="1500" dirty="0">
                              <a:effectLst/>
                              <a:cs typeface="B Nazanin" panose="00000400000000000000" pitchFamily="2" charset="-78"/>
                            </a:rPr>
                            <a:t>2,040</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سرباركارخانه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tr>
                  <a:tr h="244602">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2">
                      <a:txBody>
                        <a:bodyPr/>
                        <a:lstStyle/>
                        <a:p>
                          <a:pPr marL="0" marR="0" algn="ctr" rtl="1">
                            <a:lnSpc>
                              <a:spcPct val="107000"/>
                            </a:lnSpc>
                            <a:spcBef>
                              <a:spcPts val="0"/>
                            </a:spcBef>
                            <a:spcAft>
                              <a:spcPts val="0"/>
                            </a:spcAft>
                          </a:pPr>
                          <a:r>
                            <a:rPr lang="ar-SA" sz="1500" dirty="0">
                              <a:effectLst/>
                              <a:cs typeface="B Nazanin" panose="00000400000000000000" pitchFamily="2" charset="-78"/>
                            </a:rPr>
                            <a:t>14,075</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en-US" sz="1400" dirty="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tr>
                  <a:tr h="244602">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a:txBody>
                        <a:bodyPr/>
                        <a:lstStyle/>
                        <a:p>
                          <a:pPr marL="0" marR="0" algn="ctr">
                            <a:lnSpc>
                              <a:spcPct val="107000"/>
                            </a:lnSpc>
                            <a:spcBef>
                              <a:spcPts val="0"/>
                            </a:spcBef>
                            <a:spcAft>
                              <a:spcPts val="0"/>
                            </a:spcAft>
                          </a:pPr>
                          <a:r>
                            <a:rPr lang="en-US" sz="1500">
                              <a:effectLst/>
                              <a:cs typeface="B Nazanin" panose="00000400000000000000" pitchFamily="2" charset="-78"/>
                            </a:rPr>
                            <a:t> </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gridSpan="2">
                      <a:txBody>
                        <a:bodyPr/>
                        <a:lstStyle/>
                        <a:p>
                          <a:pPr marL="0" marR="0" algn="ctr" rtl="1">
                            <a:lnSpc>
                              <a:spcPct val="107000"/>
                            </a:lnSpc>
                            <a:spcBef>
                              <a:spcPts val="0"/>
                            </a:spcBef>
                            <a:spcAft>
                              <a:spcPts val="0"/>
                            </a:spcAft>
                          </a:pPr>
                          <a:r>
                            <a:rPr lang="ar-SA" sz="1500" dirty="0">
                              <a:effectLst/>
                              <a:cs typeface="B Nazanin" panose="00000400000000000000" pitchFamily="2" charset="-78"/>
                            </a:rPr>
                            <a:t>67,996</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gridSpan="3">
                      <a:txBody>
                        <a:bodyPr/>
                        <a:lstStyle/>
                        <a:p>
                          <a:pPr marL="0" marR="0" algn="r" rtl="1">
                            <a:lnSpc>
                              <a:spcPct val="107000"/>
                            </a:lnSpc>
                            <a:spcBef>
                              <a:spcPts val="0"/>
                            </a:spcBef>
                            <a:spcAft>
                              <a:spcPts val="0"/>
                            </a:spcAft>
                          </a:pPr>
                          <a:r>
                            <a:rPr lang="ar-SA" sz="1400" dirty="0">
                              <a:effectLst/>
                              <a:cs typeface="B Nazanin" panose="00000400000000000000" pitchFamily="2" charset="-78"/>
                            </a:rPr>
                            <a:t>جمع هزينه هاي تخصيص يافته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54126" marR="54126" marT="0" marB="0" anchor="ctr"/>
                    </a:tc>
                    <a:tc hMerge="1">
                      <a:txBody>
                        <a:bodyPr/>
                        <a:lstStyle/>
                        <a:p>
                          <a:endParaRPr lang="en-US"/>
                        </a:p>
                      </a:txBody>
                      <a:tcPr/>
                    </a:tc>
                    <a:tc hMerge="1">
                      <a:txBody>
                        <a:bodyPr/>
                        <a:lstStyle/>
                        <a:p>
                          <a:endParaRPr lang="en-US"/>
                        </a:p>
                      </a:txBody>
                      <a:tcPr/>
                    </a:tc>
                  </a:tr>
                </a:tbl>
              </a:graphicData>
            </a:graphic>
          </p:graphicFrame>
        </mc:Fallback>
      </mc:AlternateContent>
      <p:cxnSp>
        <p:nvCxnSpPr>
          <p:cNvPr id="6" name="Straight Connector 5"/>
          <p:cNvCxnSpPr/>
          <p:nvPr/>
        </p:nvCxnSpPr>
        <p:spPr>
          <a:xfrm>
            <a:off x="6633556" y="1163782"/>
            <a:ext cx="980902"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2125287" y="2593571"/>
            <a:ext cx="980902"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3574473" y="2593571"/>
            <a:ext cx="980902"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574473" y="2507673"/>
            <a:ext cx="980902"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5084619" y="2593571"/>
            <a:ext cx="980902"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5084619" y="2507673"/>
            <a:ext cx="980902"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4954386" y="2230582"/>
            <a:ext cx="980902"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3574473" y="2230582"/>
            <a:ext cx="980902"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2125287" y="2230582"/>
            <a:ext cx="980902"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642851" y="2230582"/>
            <a:ext cx="980902"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642851" y="1163782"/>
            <a:ext cx="980902"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2125287" y="1163782"/>
            <a:ext cx="980902"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3574473" y="1163782"/>
            <a:ext cx="980902"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5140037" y="1163782"/>
            <a:ext cx="980902"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6478385" y="5040284"/>
            <a:ext cx="980902"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6458988" y="3929150"/>
            <a:ext cx="980902"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6458988" y="2593571"/>
            <a:ext cx="980902"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6447905" y="2507673"/>
            <a:ext cx="980902"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734291" y="2593571"/>
            <a:ext cx="980902"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734291" y="2507673"/>
            <a:ext cx="980902"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2125287" y="2507673"/>
            <a:ext cx="980902"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6533803" y="1731819"/>
            <a:ext cx="980902" cy="0"/>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6572596" y="6240088"/>
            <a:ext cx="980902"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6533803" y="6492241"/>
            <a:ext cx="980902"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6572596" y="6775331"/>
            <a:ext cx="980902"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6572596" y="6815041"/>
            <a:ext cx="980902"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6572596" y="4771505"/>
            <a:ext cx="980902"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6486696" y="2042160"/>
            <a:ext cx="980902" cy="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486696" y="2072640"/>
            <a:ext cx="98090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631821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09" y="212353"/>
            <a:ext cx="9404723" cy="1400530"/>
          </a:xfrm>
        </p:spPr>
        <p:txBody>
          <a:bodyPr/>
          <a:lstStyle/>
          <a:p>
            <a:pPr indent="457200" algn="r" rtl="1"/>
            <a:r>
              <a:rPr lang="ar-SA" sz="1800" dirty="0">
                <a:cs typeface="B Nazanin" panose="00000400000000000000" pitchFamily="2" charset="-78"/>
              </a:rPr>
              <a:t>واحدهای تکمیل شده انتقال یافته در عمل کلیه واحدهائی</a:t>
            </a:r>
            <a:r>
              <a:rPr lang="fa-IR" sz="1800" dirty="0">
                <a:cs typeface="B Nazanin" panose="00000400000000000000" pitchFamily="2" charset="-78"/>
              </a:rPr>
              <a:t> </a:t>
            </a:r>
            <a:r>
              <a:rPr lang="ar-SA" sz="1800" dirty="0">
                <a:cs typeface="B Nazanin" panose="00000400000000000000" pitchFamily="2" charset="-78"/>
              </a:rPr>
              <a:t>که در یک دایره تکمیل می گردند ممکن است درپایان دوره</a:t>
            </a:r>
            <a:r>
              <a:rPr lang="en-US" sz="1800" dirty="0">
                <a:cs typeface="B Nazanin" panose="00000400000000000000" pitchFamily="2" charset="-78"/>
              </a:rPr>
              <a:t> </a:t>
            </a:r>
            <a:r>
              <a:rPr lang="ar-SA" sz="1800" dirty="0">
                <a:cs typeface="B Nazanin" panose="00000400000000000000" pitchFamily="2" charset="-78"/>
              </a:rPr>
              <a:t>حسابداری صنعتی به دایره بعد منتقل نشوند. واحدهای تکمیل شده و انتقال نیافته جز</a:t>
            </a:r>
            <a:r>
              <a:rPr lang="fa-IR" sz="1800" dirty="0">
                <a:cs typeface="B Nazanin" panose="00000400000000000000" pitchFamily="2" charset="-78"/>
              </a:rPr>
              <a:t>ء</a:t>
            </a:r>
            <a:r>
              <a:rPr lang="ar-SA" sz="1800" dirty="0">
                <a:cs typeface="B Nazanin" panose="00000400000000000000" pitchFamily="2" charset="-78"/>
              </a:rPr>
              <a:t> موجودی کالای در جریان ساخت محسوب می شود.</a:t>
            </a:r>
            <a:br>
              <a:rPr lang="en-US" sz="1800" dirty="0">
                <a:cs typeface="B Nazanin" panose="00000400000000000000" pitchFamily="2" charset="-78"/>
              </a:rPr>
            </a:br>
            <a:r>
              <a:rPr lang="ar-SA" sz="1800" dirty="0">
                <a:cs typeface="B Nazanin" panose="00000400000000000000" pitchFamily="2" charset="-78"/>
              </a:rPr>
              <a:t>مثال:</a:t>
            </a:r>
            <a:br>
              <a:rPr lang="en-US" sz="1800" dirty="0">
                <a:cs typeface="B Nazanin" panose="00000400000000000000" pitchFamily="2" charset="-78"/>
              </a:rPr>
            </a:br>
            <a:r>
              <a:rPr lang="ar-SA" sz="1800" dirty="0">
                <a:cs typeface="B Nazanin" panose="00000400000000000000" pitchFamily="2" charset="-78"/>
              </a:rPr>
              <a:t>شرکت افتخار دارای دو دایره تولیدی است و دارای سیستم هزینه یابی مرحله ای می باشد.</a:t>
            </a:r>
            <a:br>
              <a:rPr lang="en-US" sz="1800" dirty="0">
                <a:cs typeface="B Nazanin" panose="00000400000000000000" pitchFamily="2" charset="-78"/>
              </a:rPr>
            </a:br>
            <a:r>
              <a:rPr lang="ar-SA" sz="1800" dirty="0">
                <a:cs typeface="B Nazanin" panose="00000400000000000000" pitchFamily="2" charset="-78"/>
              </a:rPr>
              <a:t>اطلاعات زیر مربوط به دایره اول در فروردین ماه می باشد.</a:t>
            </a:r>
            <a:endParaRPr lang="en-US" sz="1800" dirty="0">
              <a:cs typeface="B Nazanin" panose="00000400000000000000" pitchFamily="2" charset="-78"/>
            </a:endParaRP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1249776898"/>
                  </p:ext>
                </p:extLst>
              </p:nvPr>
            </p:nvGraphicFramePr>
            <p:xfrm>
              <a:off x="1219231" y="1612883"/>
              <a:ext cx="8258481" cy="5043623"/>
            </p:xfrm>
            <a:graphic>
              <a:graphicData uri="http://schemas.openxmlformats.org/drawingml/2006/table">
                <a:tbl>
                  <a:tblPr rtl="1" firstRow="1" firstCol="1" bandRow="1">
                    <a:tableStyleId>{2D5ABB26-0587-4C30-8999-92F81FD0307C}</a:tableStyleId>
                  </a:tblPr>
                  <a:tblGrid>
                    <a:gridCol w="8258481">
                      <a:extLst>
                        <a:ext uri="{9D8B030D-6E8A-4147-A177-3AD203B41FA5}">
                          <a16:colId xmlns:a16="http://schemas.microsoft.com/office/drawing/2014/main" val="20000"/>
                        </a:ext>
                      </a:extLst>
                    </a:gridCol>
                  </a:tblGrid>
                  <a:tr h="176584">
                    <a:tc>
                      <a:txBody>
                        <a:bodyPr/>
                        <a:lstStyle/>
                        <a:p>
                          <a:pPr marL="0" marR="0" algn="r" rtl="1">
                            <a:lnSpc>
                              <a:spcPct val="107000"/>
                            </a:lnSpc>
                            <a:spcBef>
                              <a:spcPts val="0"/>
                            </a:spcBef>
                            <a:spcAft>
                              <a:spcPts val="0"/>
                            </a:spcAft>
                          </a:pPr>
                          <a:r>
                            <a:rPr lang="ar-SA" sz="1400" dirty="0">
                              <a:effectLst/>
                            </a:rPr>
                            <a:t>                                                                                                                          درصد تکمیل</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extLst>
                      <a:ext uri="{0D108BD9-81ED-4DB2-BD59-A6C34878D82A}">
                        <a16:rowId xmlns:a16="http://schemas.microsoft.com/office/drawing/2014/main" val="10000"/>
                      </a:ext>
                    </a:extLst>
                  </a:tr>
                  <a:tr h="176584">
                    <a:tc>
                      <a:txBody>
                        <a:bodyPr/>
                        <a:lstStyle/>
                        <a:p>
                          <a:pPr marL="0" marR="0" algn="r" rtl="1">
                            <a:lnSpc>
                              <a:spcPct val="107000"/>
                            </a:lnSpc>
                            <a:spcBef>
                              <a:spcPts val="0"/>
                            </a:spcBef>
                            <a:spcAft>
                              <a:spcPts val="0"/>
                            </a:spcAft>
                          </a:pPr>
                          <a:r>
                            <a:rPr lang="ar-SA" sz="1400">
                              <a:effectLst/>
                            </a:rPr>
                            <a:t> </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extLst>
                      <a:ext uri="{0D108BD9-81ED-4DB2-BD59-A6C34878D82A}">
                        <a16:rowId xmlns:a16="http://schemas.microsoft.com/office/drawing/2014/main" val="10001"/>
                      </a:ext>
                    </a:extLst>
                  </a:tr>
                  <a:tr h="353167">
                    <a:tc>
                      <a:txBody>
                        <a:bodyPr/>
                        <a:lstStyle/>
                        <a:p>
                          <a:pPr marL="0" marR="0" algn="r" rtl="1">
                            <a:lnSpc>
                              <a:spcPct val="107000"/>
                            </a:lnSpc>
                            <a:spcBef>
                              <a:spcPts val="0"/>
                            </a:spcBef>
                            <a:spcAft>
                              <a:spcPts val="0"/>
                            </a:spcAft>
                          </a:pPr>
                          <a:r>
                            <a:rPr lang="ar-SA" sz="1400">
                              <a:effectLst/>
                            </a:rPr>
                            <a:t>                                                                                        واحد              مواد مستقیم            هزینه های تبدیل</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extLst>
                      <a:ext uri="{0D108BD9-81ED-4DB2-BD59-A6C34878D82A}">
                        <a16:rowId xmlns:a16="http://schemas.microsoft.com/office/drawing/2014/main" val="10002"/>
                      </a:ext>
                    </a:extLst>
                  </a:tr>
                  <a:tr h="176584">
                    <a:tc>
                      <a:txBody>
                        <a:bodyPr/>
                        <a:lstStyle/>
                        <a:p>
                          <a:pPr marL="0" marR="0" algn="r" rtl="1">
                            <a:lnSpc>
                              <a:spcPct val="107000"/>
                            </a:lnSpc>
                            <a:spcBef>
                              <a:spcPts val="0"/>
                            </a:spcBef>
                            <a:spcAft>
                              <a:spcPts val="0"/>
                            </a:spcAft>
                          </a:pPr>
                          <a:r>
                            <a:rPr lang="ar-SA" sz="1400" dirty="0">
                              <a:effectLst/>
                            </a:rPr>
                            <a:t>موجودی اول دوره:</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extLst>
                      <a:ext uri="{0D108BD9-81ED-4DB2-BD59-A6C34878D82A}">
                        <a16:rowId xmlns:a16="http://schemas.microsoft.com/office/drawing/2014/main" val="10003"/>
                      </a:ext>
                    </a:extLst>
                  </a:tr>
                  <a:tr h="176584">
                    <a:tc>
                      <a:txBody>
                        <a:bodyPr/>
                        <a:lstStyle/>
                        <a:p>
                          <a:pPr marL="0" marR="0" algn="r" rtl="1">
                            <a:lnSpc>
                              <a:spcPct val="107000"/>
                            </a:lnSpc>
                            <a:spcBef>
                              <a:spcPts val="0"/>
                            </a:spcBef>
                            <a:spcAft>
                              <a:spcPts val="0"/>
                            </a:spcAft>
                          </a:pPr>
                          <a:r>
                            <a:rPr lang="ar-SA" sz="1400">
                              <a:effectLst/>
                            </a:rPr>
                            <a:t>تکمیل شده                                                                           ۵۰۰                 ۱۰۰٪                     ۱۰۰٪</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extLst>
                      <a:ext uri="{0D108BD9-81ED-4DB2-BD59-A6C34878D82A}">
                        <a16:rowId xmlns:a16="http://schemas.microsoft.com/office/drawing/2014/main" val="10004"/>
                      </a:ext>
                    </a:extLst>
                  </a:tr>
                  <a:tr h="291848">
                    <a:tc>
                      <a:txBody>
                        <a:bodyPr/>
                        <a:lstStyle/>
                        <a:p>
                          <a:pPr marL="0" marR="0" algn="r" rtl="1">
                            <a:lnSpc>
                              <a:spcPct val="107000"/>
                            </a:lnSpc>
                            <a:spcBef>
                              <a:spcPts val="0"/>
                            </a:spcBef>
                            <a:spcAft>
                              <a:spcPts val="0"/>
                            </a:spcAft>
                          </a:pPr>
                          <a:r>
                            <a:rPr lang="ar-SA" sz="1400">
                              <a:effectLst/>
                            </a:rPr>
                            <a:t>تکمیل نشده                                                                         ۲,۴۰۰            ۳۳/۳۳٪ =</a:t>
                          </a:r>
                          <a14:m>
                            <m:oMath xmlns:m="http://schemas.openxmlformats.org/officeDocument/2006/math">
                              <m:f>
                                <m:fPr>
                                  <m:ctrlPr>
                                    <a:rPr lang="en-US" sz="1400" i="1">
                                      <a:effectLst/>
                                      <a:latin typeface="Cambria Math" panose="02040503050406030204" pitchFamily="18" charset="0"/>
                                    </a:rPr>
                                  </m:ctrlPr>
                                </m:fPr>
                                <m:num>
                                  <m:r>
                                    <a:rPr lang="ar-SA" sz="1400">
                                      <a:effectLst/>
                                      <a:latin typeface="Cambria Math" panose="02040503050406030204" pitchFamily="18" charset="0"/>
                                    </a:rPr>
                                    <m:t>۱</m:t>
                                  </m:r>
                                </m:num>
                                <m:den>
                                  <m:r>
                                    <a:rPr lang="ar-SA" sz="1400">
                                      <a:effectLst/>
                                      <a:latin typeface="Cambria Math" panose="02040503050406030204" pitchFamily="18" charset="0"/>
                                    </a:rPr>
                                    <m:t>۳</m:t>
                                  </m:r>
                                </m:den>
                              </m:f>
                            </m:oMath>
                          </a14:m>
                          <a:r>
                            <a:rPr lang="en-GB" sz="1400">
                              <a:effectLst/>
                            </a:rPr>
                            <a:t> </a:t>
                          </a:r>
                          <a:r>
                            <a:rPr lang="ar-SA" sz="1400">
                              <a:effectLst/>
                            </a:rPr>
                            <a:t>             ۲۵٪ =</a:t>
                          </a:r>
                          <a14:m>
                            <m:oMath xmlns:m="http://schemas.openxmlformats.org/officeDocument/2006/math">
                              <m:f>
                                <m:fPr>
                                  <m:ctrlPr>
                                    <a:rPr lang="en-US" sz="1400" i="1">
                                      <a:effectLst/>
                                      <a:latin typeface="Cambria Math" panose="02040503050406030204" pitchFamily="18" charset="0"/>
                                    </a:rPr>
                                  </m:ctrlPr>
                                </m:fPr>
                                <m:num>
                                  <m:r>
                                    <a:rPr lang="ar-SA" sz="1400">
                                      <a:effectLst/>
                                      <a:latin typeface="Cambria Math" panose="02040503050406030204" pitchFamily="18" charset="0"/>
                                    </a:rPr>
                                    <m:t>۱</m:t>
                                  </m:r>
                                </m:num>
                                <m:den>
                                  <m:r>
                                    <a:rPr lang="ar-SA" sz="1400">
                                      <a:effectLst/>
                                      <a:latin typeface="Cambria Math" panose="02040503050406030204" pitchFamily="18" charset="0"/>
                                    </a:rPr>
                                    <m:t>۴</m:t>
                                  </m:r>
                                </m:den>
                              </m:f>
                            </m:oMath>
                          </a14:m>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extLst>
                      <a:ext uri="{0D108BD9-81ED-4DB2-BD59-A6C34878D82A}">
                        <a16:rowId xmlns:a16="http://schemas.microsoft.com/office/drawing/2014/main" val="10005"/>
                      </a:ext>
                    </a:extLst>
                  </a:tr>
                  <a:tr h="176584">
                    <a:tc>
                      <a:txBody>
                        <a:bodyPr/>
                        <a:lstStyle/>
                        <a:p>
                          <a:pPr marL="0" marR="0" algn="r" rtl="1">
                            <a:lnSpc>
                              <a:spcPct val="107000"/>
                            </a:lnSpc>
                            <a:spcBef>
                              <a:spcPts val="0"/>
                            </a:spcBef>
                            <a:spcAft>
                              <a:spcPts val="0"/>
                            </a:spcAft>
                          </a:pPr>
                          <a:r>
                            <a:rPr lang="ar-SA" sz="1400">
                              <a:effectLst/>
                            </a:rPr>
                            <a:t>واحدهایی که طی دوره اقدام به تولید آنها شده                                  ۱۰,۰۰۰</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extLst>
                      <a:ext uri="{0D108BD9-81ED-4DB2-BD59-A6C34878D82A}">
                        <a16:rowId xmlns:a16="http://schemas.microsoft.com/office/drawing/2014/main" val="10006"/>
                      </a:ext>
                    </a:extLst>
                  </a:tr>
                  <a:tr h="176584">
                    <a:tc>
                      <a:txBody>
                        <a:bodyPr/>
                        <a:lstStyle/>
                        <a:p>
                          <a:pPr marL="0" marR="0" algn="r" rtl="1">
                            <a:lnSpc>
                              <a:spcPct val="107000"/>
                            </a:lnSpc>
                            <a:spcBef>
                              <a:spcPts val="0"/>
                            </a:spcBef>
                            <a:spcAft>
                              <a:spcPts val="0"/>
                            </a:spcAft>
                          </a:pPr>
                          <a:r>
                            <a:rPr lang="ar-SA" sz="1400">
                              <a:effectLst/>
                            </a:rPr>
                            <a:t>واحدهای تکمیل شده و انتقال یافته به دایره دوم                                ۹,۰۰۰</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extLst>
                      <a:ext uri="{0D108BD9-81ED-4DB2-BD59-A6C34878D82A}">
                        <a16:rowId xmlns:a16="http://schemas.microsoft.com/office/drawing/2014/main" val="10007"/>
                      </a:ext>
                    </a:extLst>
                  </a:tr>
                  <a:tr h="176584">
                    <a:tc>
                      <a:txBody>
                        <a:bodyPr/>
                        <a:lstStyle/>
                        <a:p>
                          <a:pPr marL="0" marR="0" algn="r" rtl="1">
                            <a:lnSpc>
                              <a:spcPct val="107000"/>
                            </a:lnSpc>
                            <a:spcBef>
                              <a:spcPts val="0"/>
                            </a:spcBef>
                            <a:spcAft>
                              <a:spcPts val="0"/>
                            </a:spcAft>
                          </a:pPr>
                          <a:r>
                            <a:rPr lang="ar-SA" sz="1400">
                              <a:effectLst/>
                            </a:rPr>
                            <a:t>موجودی پایان دوره:</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extLst>
                      <a:ext uri="{0D108BD9-81ED-4DB2-BD59-A6C34878D82A}">
                        <a16:rowId xmlns:a16="http://schemas.microsoft.com/office/drawing/2014/main" val="10008"/>
                      </a:ext>
                    </a:extLst>
                  </a:tr>
                  <a:tr h="176584">
                    <a:tc>
                      <a:txBody>
                        <a:bodyPr/>
                        <a:lstStyle/>
                        <a:p>
                          <a:pPr marL="0" marR="0" algn="r" rtl="1">
                            <a:lnSpc>
                              <a:spcPct val="107000"/>
                            </a:lnSpc>
                            <a:spcBef>
                              <a:spcPts val="0"/>
                            </a:spcBef>
                            <a:spcAft>
                              <a:spcPts val="0"/>
                            </a:spcAft>
                          </a:pPr>
                          <a:r>
                            <a:rPr lang="ar-SA" sz="1400">
                              <a:effectLst/>
                            </a:rPr>
                            <a:t>تکمیل شده                                                                          ۲۰۰۰              ۱۰۰٪                      ۱۰۰٪</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extLst>
                      <a:ext uri="{0D108BD9-81ED-4DB2-BD59-A6C34878D82A}">
                        <a16:rowId xmlns:a16="http://schemas.microsoft.com/office/drawing/2014/main" val="10009"/>
                      </a:ext>
                    </a:extLst>
                  </a:tr>
                  <a:tr h="290660">
                    <a:tc>
                      <a:txBody>
                        <a:bodyPr/>
                        <a:lstStyle/>
                        <a:p>
                          <a:pPr marL="0" marR="0" algn="r" rtl="1">
                            <a:lnSpc>
                              <a:spcPct val="107000"/>
                            </a:lnSpc>
                            <a:spcBef>
                              <a:spcPts val="0"/>
                            </a:spcBef>
                            <a:spcAft>
                              <a:spcPts val="0"/>
                            </a:spcAft>
                          </a:pPr>
                          <a:r>
                            <a:rPr lang="ar-SA" sz="1400">
                              <a:effectLst/>
                            </a:rPr>
                            <a:t>تکمیل نشده                                                                        ۱,۹۰۰              ۱۰۰٪                   ۴۰٪ = </a:t>
                          </a:r>
                          <a14:m>
                            <m:oMath xmlns:m="http://schemas.openxmlformats.org/officeDocument/2006/math">
                              <m:f>
                                <m:fPr>
                                  <m:ctrlPr>
                                    <a:rPr lang="en-US" sz="1400" i="1">
                                      <a:effectLst/>
                                      <a:latin typeface="Cambria Math" panose="02040503050406030204" pitchFamily="18" charset="0"/>
                                    </a:rPr>
                                  </m:ctrlPr>
                                </m:fPr>
                                <m:num>
                                  <m:r>
                                    <a:rPr lang="ar-SA" sz="1400">
                                      <a:effectLst/>
                                      <a:latin typeface="Cambria Math" panose="02040503050406030204" pitchFamily="18" charset="0"/>
                                    </a:rPr>
                                    <m:t>۲</m:t>
                                  </m:r>
                                </m:num>
                                <m:den>
                                  <m:r>
                                    <a:rPr lang="ar-SA" sz="1400">
                                      <a:effectLst/>
                                      <a:latin typeface="Cambria Math" panose="02040503050406030204" pitchFamily="18" charset="0"/>
                                    </a:rPr>
                                    <m:t>۵</m:t>
                                  </m:r>
                                </m:den>
                              </m:f>
                            </m:oMath>
                          </a14:m>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extLst>
                      <a:ext uri="{0D108BD9-81ED-4DB2-BD59-A6C34878D82A}">
                        <a16:rowId xmlns:a16="http://schemas.microsoft.com/office/drawing/2014/main" val="10010"/>
                      </a:ext>
                    </a:extLst>
                  </a:tr>
                  <a:tr h="176584">
                    <a:tc>
                      <a:txBody>
                        <a:bodyPr/>
                        <a:lstStyle/>
                        <a:p>
                          <a:pPr marL="0" marR="0" algn="r" rtl="1">
                            <a:lnSpc>
                              <a:spcPct val="107000"/>
                            </a:lnSpc>
                            <a:spcBef>
                              <a:spcPts val="0"/>
                            </a:spcBef>
                            <a:spcAft>
                              <a:spcPts val="0"/>
                            </a:spcAft>
                          </a:pPr>
                          <a:r>
                            <a:rPr lang="ar-SA" sz="1400">
                              <a:effectLst/>
                            </a:rPr>
                            <a:t>هزینه ها                                                                                              تکمیل شده                 تکمیل نشده  </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extLst>
                      <a:ext uri="{0D108BD9-81ED-4DB2-BD59-A6C34878D82A}">
                        <a16:rowId xmlns:a16="http://schemas.microsoft.com/office/drawing/2014/main" val="10011"/>
                      </a:ext>
                    </a:extLst>
                  </a:tr>
                  <a:tr h="176584">
                    <a:tc>
                      <a:txBody>
                        <a:bodyPr/>
                        <a:lstStyle/>
                        <a:p>
                          <a:pPr marL="0" marR="0" algn="r" rtl="1">
                            <a:lnSpc>
                              <a:spcPct val="107000"/>
                            </a:lnSpc>
                            <a:spcBef>
                              <a:spcPts val="0"/>
                            </a:spcBef>
                            <a:spcAft>
                              <a:spcPts val="0"/>
                            </a:spcAft>
                          </a:pPr>
                          <a:r>
                            <a:rPr lang="ar-SA" sz="1400" dirty="0">
                              <a:effectLst/>
                            </a:rPr>
                            <a:t>موجودی اول دوره:                                                                                    ریال                          ریال</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extLst>
                      <a:ext uri="{0D108BD9-81ED-4DB2-BD59-A6C34878D82A}">
                        <a16:rowId xmlns:a16="http://schemas.microsoft.com/office/drawing/2014/main" val="10012"/>
                      </a:ext>
                    </a:extLst>
                  </a:tr>
                  <a:tr h="176584">
                    <a:tc>
                      <a:txBody>
                        <a:bodyPr/>
                        <a:lstStyle/>
                        <a:p>
                          <a:pPr marL="0" marR="0" algn="r" rtl="1">
                            <a:lnSpc>
                              <a:spcPct val="107000"/>
                            </a:lnSpc>
                            <a:spcBef>
                              <a:spcPts val="0"/>
                            </a:spcBef>
                            <a:spcAft>
                              <a:spcPts val="0"/>
                            </a:spcAft>
                          </a:pPr>
                          <a:r>
                            <a:rPr lang="ar-SA" sz="1400" dirty="0">
                              <a:effectLst/>
                            </a:rPr>
                            <a:t>مواد مستقيم                                                                                           ۱,۰۰۰                      ۱,۶۰۰</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extLst>
                      <a:ext uri="{0D108BD9-81ED-4DB2-BD59-A6C34878D82A}">
                        <a16:rowId xmlns:a16="http://schemas.microsoft.com/office/drawing/2014/main" val="10013"/>
                      </a:ext>
                    </a:extLst>
                  </a:tr>
                  <a:tr h="176584">
                    <a:tc>
                      <a:txBody>
                        <a:bodyPr/>
                        <a:lstStyle/>
                        <a:p>
                          <a:pPr marL="0" marR="0" algn="r" rtl="1">
                            <a:lnSpc>
                              <a:spcPct val="107000"/>
                            </a:lnSpc>
                            <a:spcBef>
                              <a:spcPts val="0"/>
                            </a:spcBef>
                            <a:spcAft>
                              <a:spcPts val="0"/>
                            </a:spcAft>
                          </a:pPr>
                          <a:r>
                            <a:rPr lang="ar-SA" sz="1400" dirty="0">
                              <a:effectLst/>
                            </a:rPr>
                            <a:t>هزینه‌های تبدیل                                                                                      ۵,۷۵۰                      ۶,۳۰۰</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extLst>
                      <a:ext uri="{0D108BD9-81ED-4DB2-BD59-A6C34878D82A}">
                        <a16:rowId xmlns:a16="http://schemas.microsoft.com/office/drawing/2014/main" val="10014"/>
                      </a:ext>
                    </a:extLst>
                  </a:tr>
                  <a:tr h="176584">
                    <a:tc>
                      <a:txBody>
                        <a:bodyPr/>
                        <a:lstStyle/>
                        <a:p>
                          <a:pPr marL="0" marR="0" algn="r" rtl="1">
                            <a:lnSpc>
                              <a:spcPct val="107000"/>
                            </a:lnSpc>
                            <a:spcBef>
                              <a:spcPts val="0"/>
                            </a:spcBef>
                            <a:spcAft>
                              <a:spcPts val="0"/>
                            </a:spcAft>
                          </a:pPr>
                          <a:r>
                            <a:rPr lang="ar-SA" sz="1400" dirty="0">
                              <a:effectLst/>
                            </a:rPr>
                            <a:t>                                                                                                        ۶,۷۵۰                     ۷,۹۰۰</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extLst>
                      <a:ext uri="{0D108BD9-81ED-4DB2-BD59-A6C34878D82A}">
                        <a16:rowId xmlns:a16="http://schemas.microsoft.com/office/drawing/2014/main" val="10015"/>
                      </a:ext>
                    </a:extLst>
                  </a:tr>
                  <a:tr h="176584">
                    <a:tc>
                      <a:txBody>
                        <a:bodyPr/>
                        <a:lstStyle/>
                        <a:p>
                          <a:pPr marL="0" marR="0" algn="r" rtl="1">
                            <a:lnSpc>
                              <a:spcPct val="107000"/>
                            </a:lnSpc>
                            <a:spcBef>
                              <a:spcPts val="0"/>
                            </a:spcBef>
                            <a:spcAft>
                              <a:spcPts val="0"/>
                            </a:spcAft>
                          </a:pPr>
                          <a:r>
                            <a:rPr lang="ar-SA" sz="1400">
                              <a:effectLst/>
                            </a:rPr>
                            <a:t>هزینه های انجام یافته طی فروردین‌ماه:</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extLst>
                      <a:ext uri="{0D108BD9-81ED-4DB2-BD59-A6C34878D82A}">
                        <a16:rowId xmlns:a16="http://schemas.microsoft.com/office/drawing/2014/main" val="10016"/>
                      </a:ext>
                    </a:extLst>
                  </a:tr>
                  <a:tr h="176584">
                    <a:tc>
                      <a:txBody>
                        <a:bodyPr/>
                        <a:lstStyle/>
                        <a:p>
                          <a:pPr marL="0" marR="0" algn="r" rtl="1">
                            <a:lnSpc>
                              <a:spcPct val="107000"/>
                            </a:lnSpc>
                            <a:spcBef>
                              <a:spcPts val="0"/>
                            </a:spcBef>
                            <a:spcAft>
                              <a:spcPts val="0"/>
                            </a:spcAft>
                          </a:pPr>
                          <a:r>
                            <a:rPr lang="ar-SA" sz="1400">
                              <a:effectLst/>
                            </a:rPr>
                            <a:t>مواد مستقیم                                                                                         ۲۳,۸۴۵</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extLst>
                      <a:ext uri="{0D108BD9-81ED-4DB2-BD59-A6C34878D82A}">
                        <a16:rowId xmlns:a16="http://schemas.microsoft.com/office/drawing/2014/main" val="10017"/>
                      </a:ext>
                    </a:extLst>
                  </a:tr>
                  <a:tr h="176584">
                    <a:tc>
                      <a:txBody>
                        <a:bodyPr/>
                        <a:lstStyle/>
                        <a:p>
                          <a:pPr marL="0" marR="0" algn="r" rtl="1">
                            <a:lnSpc>
                              <a:spcPct val="107000"/>
                            </a:lnSpc>
                            <a:spcBef>
                              <a:spcPts val="0"/>
                            </a:spcBef>
                            <a:spcAft>
                              <a:spcPts val="0"/>
                            </a:spcAft>
                          </a:pPr>
                          <a:r>
                            <a:rPr lang="ar-SA" sz="1400" dirty="0">
                              <a:effectLst/>
                            </a:rPr>
                            <a:t>هزینه‌های تبدیل                                                                                   ۱۲۸,۴۸۲</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extLst>
                      <a:ext uri="{0D108BD9-81ED-4DB2-BD59-A6C34878D82A}">
                        <a16:rowId xmlns:a16="http://schemas.microsoft.com/office/drawing/2014/main" val="10018"/>
                      </a:ext>
                    </a:extLst>
                  </a:tr>
                  <a:tr h="176584">
                    <a:tc>
                      <a:txBody>
                        <a:bodyPr/>
                        <a:lstStyle/>
                        <a:p>
                          <a:pPr marL="0" marR="0" algn="r" rtl="1">
                            <a:lnSpc>
                              <a:spcPct val="107000"/>
                            </a:lnSpc>
                            <a:spcBef>
                              <a:spcPts val="0"/>
                            </a:spcBef>
                            <a:spcAft>
                              <a:spcPts val="0"/>
                            </a:spcAft>
                          </a:pPr>
                          <a:r>
                            <a:rPr lang="ar-SA" sz="1400">
                              <a:effectLst/>
                            </a:rPr>
                            <a:t>                                                                                                     ۱۵۲,۳۲۷</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extLst>
                      <a:ext uri="{0D108BD9-81ED-4DB2-BD59-A6C34878D82A}">
                        <a16:rowId xmlns:a16="http://schemas.microsoft.com/office/drawing/2014/main" val="10019"/>
                      </a:ext>
                    </a:extLst>
                  </a:tr>
                  <a:tr h="258156">
                    <a:tc>
                      <a:txBody>
                        <a:bodyPr/>
                        <a:lstStyle/>
                        <a:p>
                          <a:pPr marL="0" marR="0" rtl="0">
                            <a:lnSpc>
                              <a:spcPct val="107000"/>
                            </a:lnSpc>
                            <a:spcBef>
                              <a:spcPts val="0"/>
                            </a:spcBef>
                            <a:spcAft>
                              <a:spcPts val="0"/>
                            </a:spcAft>
                          </a:pPr>
                          <a:r>
                            <a:rPr lang="ar-SA" sz="1400" dirty="0">
                              <a:effectLst/>
                            </a:rPr>
                            <a:t>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extLst>
                      <a:ext uri="{0D108BD9-81ED-4DB2-BD59-A6C34878D82A}">
                        <a16:rowId xmlns:a16="http://schemas.microsoft.com/office/drawing/2014/main" val="10020"/>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1249776898"/>
                  </p:ext>
                </p:extLst>
              </p:nvPr>
            </p:nvGraphicFramePr>
            <p:xfrm>
              <a:off x="1219231" y="1612883"/>
              <a:ext cx="8258481" cy="5245117"/>
            </p:xfrm>
            <a:graphic>
              <a:graphicData uri="http://schemas.openxmlformats.org/drawingml/2006/table">
                <a:tbl>
                  <a:tblPr rtl="1" firstRow="1" firstCol="1" bandRow="1">
                    <a:tableStyleId>{2D5ABB26-0587-4C30-8999-92F81FD0307C}</a:tableStyleId>
                  </a:tblPr>
                  <a:tblGrid>
                    <a:gridCol w="8258481"/>
                  </a:tblGrid>
                  <a:tr h="228283">
                    <a:tc>
                      <a:txBody>
                        <a:bodyPr/>
                        <a:lstStyle/>
                        <a:p>
                          <a:pPr marL="0" marR="0" algn="r" rtl="1">
                            <a:lnSpc>
                              <a:spcPct val="107000"/>
                            </a:lnSpc>
                            <a:spcBef>
                              <a:spcPts val="0"/>
                            </a:spcBef>
                            <a:spcAft>
                              <a:spcPts val="0"/>
                            </a:spcAft>
                          </a:pPr>
                          <a:r>
                            <a:rPr lang="ar-SA" sz="1400" dirty="0">
                              <a:effectLst/>
                            </a:rPr>
                            <a:t>                                                                                                                          درصد تکمیل</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tr>
                  <a:tr h="228283">
                    <a:tc>
                      <a:txBody>
                        <a:bodyPr/>
                        <a:lstStyle/>
                        <a:p>
                          <a:pPr marL="0" marR="0" algn="r" rtl="1">
                            <a:lnSpc>
                              <a:spcPct val="107000"/>
                            </a:lnSpc>
                            <a:spcBef>
                              <a:spcPts val="0"/>
                            </a:spcBef>
                            <a:spcAft>
                              <a:spcPts val="0"/>
                            </a:spcAft>
                          </a:pPr>
                          <a:r>
                            <a:rPr lang="ar-SA" sz="1400">
                              <a:effectLst/>
                            </a:rPr>
                            <a:t> </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tr>
                  <a:tr h="353167">
                    <a:tc>
                      <a:txBody>
                        <a:bodyPr/>
                        <a:lstStyle/>
                        <a:p>
                          <a:pPr marL="0" marR="0" algn="r" rtl="1">
                            <a:lnSpc>
                              <a:spcPct val="107000"/>
                            </a:lnSpc>
                            <a:spcBef>
                              <a:spcPts val="0"/>
                            </a:spcBef>
                            <a:spcAft>
                              <a:spcPts val="0"/>
                            </a:spcAft>
                          </a:pPr>
                          <a:r>
                            <a:rPr lang="ar-SA" sz="1400">
                              <a:effectLst/>
                            </a:rPr>
                            <a:t>                                                                                        واحد              مواد مستقیم            هزینه های تبدیل</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tr>
                  <a:tr h="228283">
                    <a:tc>
                      <a:txBody>
                        <a:bodyPr/>
                        <a:lstStyle/>
                        <a:p>
                          <a:pPr marL="0" marR="0" algn="r" rtl="1">
                            <a:lnSpc>
                              <a:spcPct val="107000"/>
                            </a:lnSpc>
                            <a:spcBef>
                              <a:spcPts val="0"/>
                            </a:spcBef>
                            <a:spcAft>
                              <a:spcPts val="0"/>
                            </a:spcAft>
                          </a:pPr>
                          <a:r>
                            <a:rPr lang="ar-SA" sz="1400">
                              <a:effectLst/>
                            </a:rPr>
                            <a:t>موجودی اول دوره:</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tr>
                  <a:tr h="228283">
                    <a:tc>
                      <a:txBody>
                        <a:bodyPr/>
                        <a:lstStyle/>
                        <a:p>
                          <a:pPr marL="0" marR="0" algn="r" rtl="1">
                            <a:lnSpc>
                              <a:spcPct val="107000"/>
                            </a:lnSpc>
                            <a:spcBef>
                              <a:spcPts val="0"/>
                            </a:spcBef>
                            <a:spcAft>
                              <a:spcPts val="0"/>
                            </a:spcAft>
                          </a:pPr>
                          <a:r>
                            <a:rPr lang="ar-SA" sz="1400">
                              <a:effectLst/>
                            </a:rPr>
                            <a:t>تکمیل شده                                                                           ۵۰۰                 ۱۰۰٪                     ۱۰۰٪</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tr>
                  <a:tr h="377317">
                    <a:tc>
                      <a:txBody>
                        <a:bodyPr/>
                        <a:lstStyle/>
                        <a:p>
                          <a:endParaRPr lang="en-US"/>
                        </a:p>
                      </a:txBody>
                      <a:tcPr marL="67508" marR="67508" marT="0" marB="0">
                        <a:blipFill rotWithShape="0">
                          <a:blip r:embed="rId2"/>
                          <a:stretch>
                            <a:fillRect t="-350000" b="-970968"/>
                          </a:stretch>
                        </a:blipFill>
                      </a:tcPr>
                    </a:tc>
                  </a:tr>
                  <a:tr h="228283">
                    <a:tc>
                      <a:txBody>
                        <a:bodyPr/>
                        <a:lstStyle/>
                        <a:p>
                          <a:pPr marL="0" marR="0" algn="r" rtl="1">
                            <a:lnSpc>
                              <a:spcPct val="107000"/>
                            </a:lnSpc>
                            <a:spcBef>
                              <a:spcPts val="0"/>
                            </a:spcBef>
                            <a:spcAft>
                              <a:spcPts val="0"/>
                            </a:spcAft>
                          </a:pPr>
                          <a:r>
                            <a:rPr lang="ar-SA" sz="1400">
                              <a:effectLst/>
                            </a:rPr>
                            <a:t>واحدهایی که طی دوره اقدام به تولید آنها شده                                  ۱۰,۰۰۰</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tr>
                  <a:tr h="228283">
                    <a:tc>
                      <a:txBody>
                        <a:bodyPr/>
                        <a:lstStyle/>
                        <a:p>
                          <a:pPr marL="0" marR="0" algn="r" rtl="1">
                            <a:lnSpc>
                              <a:spcPct val="107000"/>
                            </a:lnSpc>
                            <a:spcBef>
                              <a:spcPts val="0"/>
                            </a:spcBef>
                            <a:spcAft>
                              <a:spcPts val="0"/>
                            </a:spcAft>
                          </a:pPr>
                          <a:r>
                            <a:rPr lang="ar-SA" sz="1400">
                              <a:effectLst/>
                            </a:rPr>
                            <a:t>واحدهای تکمیل شده و انتقال یافته به دایره دوم                                ۹,۰۰۰</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tr>
                  <a:tr h="228283">
                    <a:tc>
                      <a:txBody>
                        <a:bodyPr/>
                        <a:lstStyle/>
                        <a:p>
                          <a:pPr marL="0" marR="0" algn="r" rtl="1">
                            <a:lnSpc>
                              <a:spcPct val="107000"/>
                            </a:lnSpc>
                            <a:spcBef>
                              <a:spcPts val="0"/>
                            </a:spcBef>
                            <a:spcAft>
                              <a:spcPts val="0"/>
                            </a:spcAft>
                          </a:pPr>
                          <a:r>
                            <a:rPr lang="ar-SA" sz="1400">
                              <a:effectLst/>
                            </a:rPr>
                            <a:t>موجودی پایان دوره:</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tr>
                  <a:tr h="228283">
                    <a:tc>
                      <a:txBody>
                        <a:bodyPr/>
                        <a:lstStyle/>
                        <a:p>
                          <a:pPr marL="0" marR="0" algn="r" rtl="1">
                            <a:lnSpc>
                              <a:spcPct val="107000"/>
                            </a:lnSpc>
                            <a:spcBef>
                              <a:spcPts val="0"/>
                            </a:spcBef>
                            <a:spcAft>
                              <a:spcPts val="0"/>
                            </a:spcAft>
                          </a:pPr>
                          <a:r>
                            <a:rPr lang="ar-SA" sz="1400">
                              <a:effectLst/>
                            </a:rPr>
                            <a:t>تکمیل شده                                                                          ۲۰۰۰              ۱۰۰٪                      ۱۰۰٪</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tr>
                  <a:tr h="375666">
                    <a:tc>
                      <a:txBody>
                        <a:bodyPr/>
                        <a:lstStyle/>
                        <a:p>
                          <a:endParaRPr lang="en-US"/>
                        </a:p>
                      </a:txBody>
                      <a:tcPr marL="67508" marR="67508" marT="0" marB="0">
                        <a:blipFill rotWithShape="0">
                          <a:blip r:embed="rId2"/>
                          <a:stretch>
                            <a:fillRect t="-703279" b="-640984"/>
                          </a:stretch>
                        </a:blipFill>
                      </a:tcPr>
                    </a:tc>
                  </a:tr>
                  <a:tr h="228283">
                    <a:tc>
                      <a:txBody>
                        <a:bodyPr/>
                        <a:lstStyle/>
                        <a:p>
                          <a:pPr marL="0" marR="0" algn="r" rtl="1">
                            <a:lnSpc>
                              <a:spcPct val="107000"/>
                            </a:lnSpc>
                            <a:spcBef>
                              <a:spcPts val="0"/>
                            </a:spcBef>
                            <a:spcAft>
                              <a:spcPts val="0"/>
                            </a:spcAft>
                          </a:pPr>
                          <a:r>
                            <a:rPr lang="ar-SA" sz="1400">
                              <a:effectLst/>
                            </a:rPr>
                            <a:t>هزینه ها                                                                                              تکمیل شده                 تکمیل نشده  </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tr>
                  <a:tr h="228283">
                    <a:tc>
                      <a:txBody>
                        <a:bodyPr/>
                        <a:lstStyle/>
                        <a:p>
                          <a:pPr marL="0" marR="0" algn="r" rtl="1">
                            <a:lnSpc>
                              <a:spcPct val="107000"/>
                            </a:lnSpc>
                            <a:spcBef>
                              <a:spcPts val="0"/>
                            </a:spcBef>
                            <a:spcAft>
                              <a:spcPts val="0"/>
                            </a:spcAft>
                          </a:pPr>
                          <a:r>
                            <a:rPr lang="ar-SA" sz="1400">
                              <a:effectLst/>
                            </a:rPr>
                            <a:t>موجودی اول دوره:                                                                                    ریال                          ریال</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tr>
                  <a:tr h="228283">
                    <a:tc>
                      <a:txBody>
                        <a:bodyPr/>
                        <a:lstStyle/>
                        <a:p>
                          <a:pPr marL="0" marR="0" algn="r" rtl="1">
                            <a:lnSpc>
                              <a:spcPct val="107000"/>
                            </a:lnSpc>
                            <a:spcBef>
                              <a:spcPts val="0"/>
                            </a:spcBef>
                            <a:spcAft>
                              <a:spcPts val="0"/>
                            </a:spcAft>
                          </a:pPr>
                          <a:r>
                            <a:rPr lang="ar-SA" sz="1400">
                              <a:effectLst/>
                            </a:rPr>
                            <a:t>مواد مستقيم                                                                                           ۱,۰۰۰                      ۱,۶۰۰</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tr>
                  <a:tr h="228283">
                    <a:tc>
                      <a:txBody>
                        <a:bodyPr/>
                        <a:lstStyle/>
                        <a:p>
                          <a:pPr marL="0" marR="0" algn="r" rtl="1">
                            <a:lnSpc>
                              <a:spcPct val="107000"/>
                            </a:lnSpc>
                            <a:spcBef>
                              <a:spcPts val="0"/>
                            </a:spcBef>
                            <a:spcAft>
                              <a:spcPts val="0"/>
                            </a:spcAft>
                          </a:pPr>
                          <a:r>
                            <a:rPr lang="ar-SA" sz="1400">
                              <a:effectLst/>
                            </a:rPr>
                            <a:t>هزینه‌های تبدیل                                                                                      ۵,۷۵۰                      ۶,۳۰۰</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tr>
                  <a:tr h="228283">
                    <a:tc>
                      <a:txBody>
                        <a:bodyPr/>
                        <a:lstStyle/>
                        <a:p>
                          <a:pPr marL="0" marR="0" algn="r" rtl="1">
                            <a:lnSpc>
                              <a:spcPct val="107000"/>
                            </a:lnSpc>
                            <a:spcBef>
                              <a:spcPts val="0"/>
                            </a:spcBef>
                            <a:spcAft>
                              <a:spcPts val="0"/>
                            </a:spcAft>
                          </a:pPr>
                          <a:r>
                            <a:rPr lang="ar-SA" sz="1400">
                              <a:effectLst/>
                            </a:rPr>
                            <a:t>                                                                                                        ۶,۷۵۰                     ۷,۹۰۰</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tr>
                  <a:tr h="228283">
                    <a:tc>
                      <a:txBody>
                        <a:bodyPr/>
                        <a:lstStyle/>
                        <a:p>
                          <a:pPr marL="0" marR="0" algn="r" rtl="1">
                            <a:lnSpc>
                              <a:spcPct val="107000"/>
                            </a:lnSpc>
                            <a:spcBef>
                              <a:spcPts val="0"/>
                            </a:spcBef>
                            <a:spcAft>
                              <a:spcPts val="0"/>
                            </a:spcAft>
                          </a:pPr>
                          <a:r>
                            <a:rPr lang="ar-SA" sz="1400">
                              <a:effectLst/>
                            </a:rPr>
                            <a:t>هزینه های انجام یافته طی فروردین‌ماه:</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tr>
                  <a:tr h="228283">
                    <a:tc>
                      <a:txBody>
                        <a:bodyPr/>
                        <a:lstStyle/>
                        <a:p>
                          <a:pPr marL="0" marR="0" algn="r" rtl="1">
                            <a:lnSpc>
                              <a:spcPct val="107000"/>
                            </a:lnSpc>
                            <a:spcBef>
                              <a:spcPts val="0"/>
                            </a:spcBef>
                            <a:spcAft>
                              <a:spcPts val="0"/>
                            </a:spcAft>
                          </a:pPr>
                          <a:r>
                            <a:rPr lang="ar-SA" sz="1400">
                              <a:effectLst/>
                            </a:rPr>
                            <a:t>مواد مستقیم                                                                                         ۲۳,۸۴۵</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tr>
                  <a:tr h="228283">
                    <a:tc>
                      <a:txBody>
                        <a:bodyPr/>
                        <a:lstStyle/>
                        <a:p>
                          <a:pPr marL="0" marR="0" algn="r" rtl="1">
                            <a:lnSpc>
                              <a:spcPct val="107000"/>
                            </a:lnSpc>
                            <a:spcBef>
                              <a:spcPts val="0"/>
                            </a:spcBef>
                            <a:spcAft>
                              <a:spcPts val="0"/>
                            </a:spcAft>
                          </a:pPr>
                          <a:r>
                            <a:rPr lang="ar-SA" sz="1400">
                              <a:effectLst/>
                            </a:rPr>
                            <a:t>هزینه‌های تبدیل                                                                                   ۱۲۸,۴۸۲</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tr>
                  <a:tr h="228283">
                    <a:tc>
                      <a:txBody>
                        <a:bodyPr/>
                        <a:lstStyle/>
                        <a:p>
                          <a:pPr marL="0" marR="0" algn="r" rtl="1">
                            <a:lnSpc>
                              <a:spcPct val="107000"/>
                            </a:lnSpc>
                            <a:spcBef>
                              <a:spcPts val="0"/>
                            </a:spcBef>
                            <a:spcAft>
                              <a:spcPts val="0"/>
                            </a:spcAft>
                          </a:pPr>
                          <a:r>
                            <a:rPr lang="ar-SA" sz="1400">
                              <a:effectLst/>
                            </a:rPr>
                            <a:t>                                                                                                     ۱۵۲,۳۲۷</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tr>
                  <a:tr h="258156">
                    <a:tc>
                      <a:txBody>
                        <a:bodyPr/>
                        <a:lstStyle/>
                        <a:p>
                          <a:pPr marL="0" marR="0" rtl="0">
                            <a:lnSpc>
                              <a:spcPct val="107000"/>
                            </a:lnSpc>
                            <a:spcBef>
                              <a:spcPts val="0"/>
                            </a:spcBef>
                            <a:spcAft>
                              <a:spcPts val="0"/>
                            </a:spcAft>
                          </a:pPr>
                          <a:r>
                            <a:rPr lang="ar-SA" sz="1400" dirty="0">
                              <a:effectLst/>
                            </a:rPr>
                            <a:t>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7508" marR="67508" marT="0" marB="0"/>
                    </a:tc>
                  </a:tr>
                </a:tbl>
              </a:graphicData>
            </a:graphic>
          </p:graphicFrame>
        </mc:Fallback>
      </mc:AlternateContent>
      <p:sp>
        <p:nvSpPr>
          <p:cNvPr id="4" name="Rectangle 3"/>
          <p:cNvSpPr/>
          <p:nvPr/>
        </p:nvSpPr>
        <p:spPr>
          <a:xfrm flipV="1">
            <a:off x="1996457" y="1946625"/>
            <a:ext cx="2167255" cy="45085"/>
          </a:xfrm>
          <a:prstGeom prst="rect">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p:cNvSpPr/>
          <p:nvPr/>
        </p:nvSpPr>
        <p:spPr>
          <a:xfrm flipH="1" flipV="1">
            <a:off x="2289993" y="5403699"/>
            <a:ext cx="535305" cy="45085"/>
          </a:xfrm>
          <a:prstGeom prst="rect">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flipH="1" flipV="1">
            <a:off x="3733466" y="5403699"/>
            <a:ext cx="535305" cy="45085"/>
          </a:xfrm>
          <a:prstGeom prst="rect">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flipH="1" flipV="1">
            <a:off x="3733465" y="6310078"/>
            <a:ext cx="758323" cy="45719"/>
          </a:xfrm>
          <a:prstGeom prst="rect">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flipV="1">
            <a:off x="3733465" y="5699291"/>
            <a:ext cx="583433"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flipV="1">
            <a:off x="2309043" y="5676415"/>
            <a:ext cx="516255" cy="450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flipV="1">
            <a:off x="3733466" y="6605334"/>
            <a:ext cx="758322"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571936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8"/>
            <a:ext cx="8946541" cy="2070195"/>
          </a:xfrm>
        </p:spPr>
        <p:txBody>
          <a:bodyPr>
            <a:normAutofit/>
          </a:bodyPr>
          <a:lstStyle/>
          <a:p>
            <a:pPr algn="r" rtl="1"/>
            <a:r>
              <a:rPr lang="fa-IR" sz="3200" dirty="0">
                <a:cs typeface="B Zar" panose="00000400000000000000" pitchFamily="2" charset="-78"/>
              </a:rPr>
              <a:t>مطلوب است تهيه گزارش هزينه توليد با استفاده از روش هاي:</a:t>
            </a:r>
          </a:p>
          <a:p>
            <a:pPr marL="457200" indent="-457200" algn="r" rtl="1">
              <a:buFont typeface="+mj-lt"/>
              <a:buAutoNum type="arabicPeriod"/>
            </a:pPr>
            <a:r>
              <a:rPr lang="fa-IR" sz="2800" dirty="0">
                <a:cs typeface="B Nazanin" panose="00000400000000000000" pitchFamily="2" charset="-78"/>
              </a:rPr>
              <a:t>ميانگين موزون.</a:t>
            </a:r>
          </a:p>
          <a:p>
            <a:pPr marL="457200" indent="-457200" algn="r" rtl="1">
              <a:buFont typeface="+mj-lt"/>
              <a:buAutoNum type="arabicPeriod"/>
            </a:pPr>
            <a:r>
              <a:rPr lang="fa-IR" sz="2800" dirty="0">
                <a:cs typeface="B Nazanin" panose="00000400000000000000" pitchFamily="2" charset="-78"/>
              </a:rPr>
              <a:t>اولين صادره از اولين وارده.</a:t>
            </a:r>
            <a:endParaRPr lang="en-US" sz="2800" dirty="0">
              <a:cs typeface="B Nazanin" panose="00000400000000000000" pitchFamily="2" charset="-78"/>
            </a:endParaRPr>
          </a:p>
        </p:txBody>
      </p:sp>
    </p:spTree>
    <p:extLst>
      <p:ext uri="{BB962C8B-B14F-4D97-AF65-F5344CB8AC3E}">
        <p14:creationId xmlns:p14="http://schemas.microsoft.com/office/powerpoint/2010/main" val="4307260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5" name="Content Placeholder 24"/>
              <p:cNvGraphicFramePr>
                <a:graphicFrameLocks noGrp="1"/>
              </p:cNvGraphicFramePr>
              <p:nvPr>
                <p:ph idx="1"/>
                <p:extLst>
                  <p:ext uri="{D42A27DB-BD31-4B8C-83A1-F6EECF244321}">
                    <p14:modId xmlns:p14="http://schemas.microsoft.com/office/powerpoint/2010/main" val="3036336984"/>
                  </p:ext>
                </p:extLst>
              </p:nvPr>
            </p:nvGraphicFramePr>
            <p:xfrm>
              <a:off x="1395663" y="256673"/>
              <a:ext cx="8454190" cy="6060390"/>
            </p:xfrm>
            <a:graphic>
              <a:graphicData uri="http://schemas.openxmlformats.org/drawingml/2006/table">
                <a:tbl>
                  <a:tblPr firstRow="1" firstCol="1" bandRow="1">
                    <a:tableStyleId>{2D5ABB26-0587-4C30-8999-92F81FD0307C}</a:tableStyleId>
                  </a:tblPr>
                  <a:tblGrid>
                    <a:gridCol w="8454190">
                      <a:extLst>
                        <a:ext uri="{9D8B030D-6E8A-4147-A177-3AD203B41FA5}">
                          <a16:colId xmlns:a16="http://schemas.microsoft.com/office/drawing/2014/main" val="20000"/>
                        </a:ext>
                      </a:extLst>
                    </a:gridCol>
                  </a:tblGrid>
                  <a:tr h="408652">
                    <a:tc>
                      <a:txBody>
                        <a:bodyPr/>
                        <a:lstStyle/>
                        <a:p>
                          <a:pPr marL="0" marR="0" algn="ctr" rtl="1">
                            <a:lnSpc>
                              <a:spcPct val="107000"/>
                            </a:lnSpc>
                            <a:spcBef>
                              <a:spcPts val="0"/>
                            </a:spcBef>
                            <a:spcAft>
                              <a:spcPts val="0"/>
                            </a:spcAft>
                          </a:pPr>
                          <a:r>
                            <a:rPr lang="fa-IR" sz="1600" dirty="0">
                              <a:effectLst/>
                            </a:rPr>
                            <a:t>                                       </a:t>
                          </a:r>
                          <a:r>
                            <a:rPr lang="en-US" sz="1600" dirty="0">
                              <a:effectLst/>
                            </a:rPr>
                            <a:t>  </a:t>
                          </a:r>
                          <a:r>
                            <a:rPr lang="fa-IR" sz="1600" dirty="0">
                              <a:effectLst/>
                            </a:rPr>
                            <a:t>     </a:t>
                          </a:r>
                          <a:r>
                            <a:rPr lang="ar-SA" sz="1600" dirty="0">
                              <a:effectLst/>
                            </a:rPr>
                            <a:t>جدول مقدار        </a:t>
                          </a:r>
                          <a:r>
                            <a:rPr lang="en-US" sz="1600" dirty="0">
                              <a:effectLst/>
                            </a:rPr>
                            <a:t>         </a:t>
                          </a:r>
                          <a:r>
                            <a:rPr lang="ar-SA" sz="1600" dirty="0">
                              <a:effectLst/>
                            </a:rPr>
                            <a:t>   دایره اول _ میانگین موزو</a:t>
                          </a:r>
                          <a:r>
                            <a:rPr lang="fa-IR" sz="1600" dirty="0">
                              <a:effectLst/>
                            </a:rPr>
                            <a:t>ن</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408652">
                    <a:tc>
                      <a:txBody>
                        <a:bodyPr/>
                        <a:lstStyle/>
                        <a:p>
                          <a:pPr marL="0" marR="0" algn="r" rtl="1">
                            <a:lnSpc>
                              <a:spcPct val="107000"/>
                            </a:lnSpc>
                            <a:spcBef>
                              <a:spcPts val="0"/>
                            </a:spcBef>
                            <a:spcAft>
                              <a:spcPts val="0"/>
                            </a:spcAft>
                          </a:pPr>
                          <a:r>
                            <a:rPr lang="ar-SA" sz="1600" dirty="0">
                              <a:effectLst/>
                            </a:rPr>
                            <a:t>                                   </a:t>
                          </a:r>
                          <a:r>
                            <a:rPr lang="en-US" sz="1600" dirty="0">
                              <a:effectLst/>
                            </a:rPr>
                            <a:t>  </a:t>
                          </a:r>
                          <a:r>
                            <a:rPr lang="ar-SA" sz="1600" dirty="0">
                              <a:effectLst/>
                            </a:rPr>
                            <a:t>                               تولید            </a:t>
                          </a:r>
                          <a:r>
                            <a:rPr lang="en-US" sz="1600" dirty="0">
                              <a:effectLst/>
                            </a:rPr>
                            <a:t>  </a:t>
                          </a:r>
                          <a:r>
                            <a:rPr lang="ar-SA" sz="1600" dirty="0">
                              <a:effectLst/>
                            </a:rPr>
                            <a:t>           معادل آحاد تکمیل شده</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408652">
                    <a:tc>
                      <a:txBody>
                        <a:bodyPr/>
                        <a:lstStyle/>
                        <a:p>
                          <a:pPr marL="0" marR="0" algn="r" rtl="1">
                            <a:lnSpc>
                              <a:spcPct val="107000"/>
                            </a:lnSpc>
                            <a:spcBef>
                              <a:spcPts val="0"/>
                            </a:spcBef>
                            <a:spcAft>
                              <a:spcPts val="0"/>
                            </a:spcAft>
                          </a:pPr>
                          <a:r>
                            <a:rPr lang="ar-SA" sz="1600" dirty="0">
                              <a:effectLst/>
                            </a:rPr>
                            <a:t>                                                                    واحد          </a:t>
                          </a:r>
                          <a:r>
                            <a:rPr lang="en-US" sz="1600" dirty="0">
                              <a:effectLst/>
                            </a:rPr>
                            <a:t> </a:t>
                          </a:r>
                          <a:r>
                            <a:rPr lang="ar-SA" sz="1600" dirty="0">
                              <a:effectLst/>
                            </a:rPr>
                            <a:t>        مواد مستقیم    </a:t>
                          </a:r>
                          <a:r>
                            <a:rPr lang="en-US" sz="1600" dirty="0">
                              <a:effectLst/>
                            </a:rPr>
                            <a:t>           </a:t>
                          </a:r>
                          <a:r>
                            <a:rPr lang="ar-SA" sz="1600" dirty="0">
                              <a:effectLst/>
                            </a:rPr>
                            <a:t>    هزینه هاي تبديل</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408652">
                    <a:tc>
                      <a:txBody>
                        <a:bodyPr/>
                        <a:lstStyle/>
                        <a:p>
                          <a:pPr marL="0" marR="0" algn="r" rtl="1">
                            <a:lnSpc>
                              <a:spcPct val="107000"/>
                            </a:lnSpc>
                            <a:spcBef>
                              <a:spcPts val="0"/>
                            </a:spcBef>
                            <a:spcAft>
                              <a:spcPts val="0"/>
                            </a:spcAft>
                          </a:pPr>
                          <a:r>
                            <a:rPr lang="ar-SA" sz="1600">
                              <a:effectLst/>
                            </a:rPr>
                            <a:t>موجودی اول دوره :  </a:t>
                          </a:r>
                          <a:endParaRPr lang="en-US"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408652">
                    <a:tc>
                      <a:txBody>
                        <a:bodyPr/>
                        <a:lstStyle/>
                        <a:p>
                          <a:pPr marL="0" marR="0" algn="r" rtl="1">
                            <a:lnSpc>
                              <a:spcPct val="107000"/>
                            </a:lnSpc>
                            <a:spcBef>
                              <a:spcPts val="0"/>
                            </a:spcBef>
                            <a:spcAft>
                              <a:spcPts val="0"/>
                            </a:spcAft>
                          </a:pPr>
                          <a:r>
                            <a:rPr lang="ar-SA" sz="1600" dirty="0">
                              <a:effectLst/>
                            </a:rPr>
                            <a:t>تکمیل شده و انتقال نیافته                </a:t>
                          </a:r>
                          <a:r>
                            <a:rPr lang="en-US" sz="1600" dirty="0">
                              <a:effectLst/>
                            </a:rPr>
                            <a:t> </a:t>
                          </a:r>
                          <a:r>
                            <a:rPr lang="ar-SA" sz="1600" dirty="0">
                              <a:effectLst/>
                            </a:rPr>
                            <a:t> </a:t>
                          </a:r>
                          <a:r>
                            <a:rPr lang="en-US" sz="1600" baseline="0" dirty="0">
                              <a:effectLst/>
                            </a:rPr>
                            <a:t> </a:t>
                          </a:r>
                          <a:r>
                            <a:rPr lang="ar-SA" sz="1600" dirty="0">
                              <a:effectLst/>
                            </a:rPr>
                            <a:t>                   ۵۰۰</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408652">
                    <a:tc>
                      <a:txBody>
                        <a:bodyPr/>
                        <a:lstStyle/>
                        <a:p>
                          <a:pPr marL="0" marR="0" algn="r" rtl="1">
                            <a:lnSpc>
                              <a:spcPct val="107000"/>
                            </a:lnSpc>
                            <a:spcBef>
                              <a:spcPts val="0"/>
                            </a:spcBef>
                            <a:spcAft>
                              <a:spcPts val="0"/>
                            </a:spcAft>
                          </a:pPr>
                          <a:r>
                            <a:rPr lang="ar-SA" sz="1600" dirty="0">
                              <a:effectLst/>
                            </a:rPr>
                            <a:t>تکمیل نشده                                                     ۲,۴۰۰</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408652">
                    <a:tc>
                      <a:txBody>
                        <a:bodyPr/>
                        <a:lstStyle/>
                        <a:p>
                          <a:pPr marL="0" marR="0" algn="r" rtl="1">
                            <a:lnSpc>
                              <a:spcPct val="107000"/>
                            </a:lnSpc>
                            <a:spcBef>
                              <a:spcPts val="0"/>
                            </a:spcBef>
                            <a:spcAft>
                              <a:spcPts val="0"/>
                            </a:spcAft>
                          </a:pPr>
                          <a:r>
                            <a:rPr lang="ar-SA" sz="1600" dirty="0">
                              <a:effectLst/>
                            </a:rPr>
                            <a:t>واحدهایی که طی دوره اقدام به تولید آنها شده         </a:t>
                          </a:r>
                          <a:r>
                            <a:rPr lang="en-US" sz="1600" dirty="0">
                              <a:effectLst/>
                            </a:rPr>
                            <a:t> </a:t>
                          </a:r>
                          <a:r>
                            <a:rPr lang="ar-SA" sz="1600" dirty="0">
                              <a:effectLst/>
                            </a:rPr>
                            <a:t>    ۱۰,۰۰۰</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408652">
                    <a:tc>
                      <a:txBody>
                        <a:bodyPr/>
                        <a:lstStyle/>
                        <a:p>
                          <a:pPr marL="0" marR="0" algn="r" rtl="1">
                            <a:lnSpc>
                              <a:spcPct val="107000"/>
                            </a:lnSpc>
                            <a:spcBef>
                              <a:spcPts val="0"/>
                            </a:spcBef>
                            <a:spcAft>
                              <a:spcPts val="0"/>
                            </a:spcAft>
                          </a:pPr>
                          <a:r>
                            <a:rPr lang="ar-SA" sz="1600" dirty="0">
                              <a:effectLst/>
                            </a:rPr>
                            <a:t>                                                                 ۱۲,۹۰۰</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r h="408652">
                    <a:tc>
                      <a:txBody>
                        <a:bodyPr/>
                        <a:lstStyle/>
                        <a:p>
                          <a:pPr marL="0" marR="0" algn="r" rtl="1">
                            <a:lnSpc>
                              <a:spcPct val="107000"/>
                            </a:lnSpc>
                            <a:spcBef>
                              <a:spcPts val="0"/>
                            </a:spcBef>
                            <a:spcAft>
                              <a:spcPts val="0"/>
                            </a:spcAft>
                          </a:pPr>
                          <a:r>
                            <a:rPr lang="ar-SA" sz="1600" dirty="0">
                              <a:effectLst/>
                            </a:rPr>
                            <a:t>موجودی پایان دوره:</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8"/>
                      </a:ext>
                    </a:extLst>
                  </a:tr>
                  <a:tr h="747914">
                    <a:tc>
                      <a:txBody>
                        <a:bodyPr/>
                        <a:lstStyle/>
                        <a:p>
                          <a:pPr marL="0" marR="0" algn="r" rtl="1">
                            <a:lnSpc>
                              <a:spcPct val="107000"/>
                            </a:lnSpc>
                            <a:spcBef>
                              <a:spcPts val="0"/>
                            </a:spcBef>
                            <a:spcAft>
                              <a:spcPts val="0"/>
                            </a:spcAft>
                          </a:pPr>
                          <a:r>
                            <a:rPr lang="ar-SA" sz="1600" dirty="0">
                              <a:effectLst/>
                            </a:rPr>
                            <a:t>تکمیل نشده                 </a:t>
                          </a:r>
                          <a:r>
                            <a:rPr lang="en-US" sz="1600" dirty="0">
                              <a:effectLst/>
                            </a:rPr>
                            <a:t>  </a:t>
                          </a:r>
                          <a:r>
                            <a:rPr lang="ar-SA" sz="1600" dirty="0">
                              <a:effectLst/>
                            </a:rPr>
                            <a:t>              </a:t>
                          </a:r>
                          <a:r>
                            <a:rPr lang="fa-IR" sz="1600" baseline="0" dirty="0">
                              <a:effectLst/>
                            </a:rPr>
                            <a:t>       </a:t>
                          </a:r>
                          <a:r>
                            <a:rPr lang="ar-SA" sz="1600" dirty="0">
                              <a:effectLst/>
                            </a:rPr>
                            <a:t>            ۱,۹۰۰       ( ۱۰۰٪× ۱,۹۰۰)۱,۹۰۰   </a:t>
                          </a:r>
                          <a:r>
                            <a:rPr lang="en-US" sz="1600" dirty="0">
                              <a:effectLst/>
                            </a:rPr>
                            <a:t> </a:t>
                          </a:r>
                          <a:r>
                            <a:rPr lang="ar-SA" sz="1600" dirty="0">
                              <a:effectLst/>
                            </a:rPr>
                            <a:t>  ( </a:t>
                          </a:r>
                          <a14:m>
                            <m:oMath xmlns:m="http://schemas.openxmlformats.org/officeDocument/2006/math">
                              <m:f>
                                <m:fPr>
                                  <m:ctrlPr>
                                    <a:rPr lang="en-US" sz="1600" i="1">
                                      <a:effectLst/>
                                      <a:latin typeface="Cambria Math" panose="02040503050406030204" pitchFamily="18" charset="0"/>
                                    </a:rPr>
                                  </m:ctrlPr>
                                </m:fPr>
                                <m:num>
                                  <m:r>
                                    <a:rPr lang="ar-SA" sz="1600">
                                      <a:effectLst/>
                                      <a:latin typeface="Cambria Math" panose="02040503050406030204" pitchFamily="18" charset="0"/>
                                    </a:rPr>
                                    <m:t>۲</m:t>
                                  </m:r>
                                </m:num>
                                <m:den>
                                  <m:r>
                                    <a:rPr lang="ar-SA" sz="1600">
                                      <a:effectLst/>
                                      <a:latin typeface="Cambria Math" panose="02040503050406030204" pitchFamily="18" charset="0"/>
                                    </a:rPr>
                                    <m:t>۵</m:t>
                                  </m:r>
                                </m:den>
                              </m:f>
                            </m:oMath>
                          </a14:m>
                          <a:r>
                            <a:rPr lang="en-GB" sz="1600" dirty="0">
                              <a:effectLst/>
                            </a:rPr>
                            <a:t> </a:t>
                          </a:r>
                          <a:r>
                            <a:rPr lang="ar-SA" sz="1600" dirty="0">
                              <a:effectLst/>
                            </a:rPr>
                            <a:t>× ۱,۹۰۰ )  ۷۶۰</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9"/>
                      </a:ext>
                    </a:extLst>
                  </a:tr>
                  <a:tr h="408652">
                    <a:tc>
                      <a:txBody>
                        <a:bodyPr/>
                        <a:lstStyle/>
                        <a:p>
                          <a:pPr marL="0" marR="0" algn="r" rtl="1">
                            <a:lnSpc>
                              <a:spcPct val="107000"/>
                            </a:lnSpc>
                            <a:spcBef>
                              <a:spcPts val="0"/>
                            </a:spcBef>
                            <a:spcAft>
                              <a:spcPts val="0"/>
                            </a:spcAft>
                          </a:pPr>
                          <a:r>
                            <a:rPr lang="ar-SA" sz="1600" dirty="0">
                              <a:effectLst/>
                            </a:rPr>
                            <a:t>تکمیل شده و انتقال نیافته                             </a:t>
                          </a:r>
                          <a:r>
                            <a:rPr lang="en-US" sz="1600" dirty="0">
                              <a:effectLst/>
                            </a:rPr>
                            <a:t> </a:t>
                          </a:r>
                          <a:r>
                            <a:rPr lang="ar-SA" sz="1600" dirty="0">
                              <a:effectLst/>
                            </a:rPr>
                            <a:t> </a:t>
                          </a:r>
                          <a:r>
                            <a:rPr lang="en-US" sz="1600" dirty="0">
                              <a:effectLst/>
                            </a:rPr>
                            <a:t> </a:t>
                          </a:r>
                          <a:r>
                            <a:rPr lang="ar-SA" sz="1600" dirty="0">
                              <a:effectLst/>
                            </a:rPr>
                            <a:t>    ۲,۰۰۰      </a:t>
                          </a:r>
                          <a:r>
                            <a:rPr lang="en-US" sz="1600" dirty="0">
                              <a:effectLst/>
                            </a:rPr>
                            <a:t>  </a:t>
                          </a:r>
                          <a:r>
                            <a:rPr lang="ar-SA" sz="1600" dirty="0">
                              <a:effectLst/>
                            </a:rPr>
                            <a:t>  </a:t>
                          </a:r>
                          <a:r>
                            <a:rPr lang="en-US" sz="1600" dirty="0">
                              <a:effectLst/>
                            </a:rPr>
                            <a:t>        </a:t>
                          </a:r>
                          <a:r>
                            <a:rPr lang="ar-SA" sz="1600" dirty="0">
                              <a:effectLst/>
                            </a:rPr>
                            <a:t>           ۲,۰۰۰     </a:t>
                          </a:r>
                          <a:r>
                            <a:rPr lang="en-US" sz="1600" dirty="0">
                              <a:effectLst/>
                            </a:rPr>
                            <a:t>     </a:t>
                          </a:r>
                          <a:r>
                            <a:rPr lang="ar-SA" sz="1600" dirty="0">
                              <a:effectLst/>
                            </a:rPr>
                            <a:t>       </a:t>
                          </a:r>
                          <a:r>
                            <a:rPr lang="en-US" sz="1600" dirty="0">
                              <a:effectLst/>
                            </a:rPr>
                            <a:t> </a:t>
                          </a:r>
                          <a:r>
                            <a:rPr lang="ar-SA" sz="1600" dirty="0">
                              <a:effectLst/>
                            </a:rPr>
                            <a:t>       ۲,۰۰۰</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10"/>
                      </a:ext>
                    </a:extLst>
                  </a:tr>
                  <a:tr h="408652">
                    <a:tc>
                      <a:txBody>
                        <a:bodyPr/>
                        <a:lstStyle/>
                        <a:p>
                          <a:pPr marL="0" marR="0" algn="r" rtl="1">
                            <a:lnSpc>
                              <a:spcPct val="107000"/>
                            </a:lnSpc>
                            <a:spcBef>
                              <a:spcPts val="0"/>
                            </a:spcBef>
                            <a:spcAft>
                              <a:spcPts val="0"/>
                            </a:spcAft>
                          </a:pPr>
                          <a:r>
                            <a:rPr lang="ar-SA" sz="1600" dirty="0">
                              <a:effectLst/>
                            </a:rPr>
                            <a:t>تکمیل شده و انتقال یافته                          </a:t>
                          </a:r>
                          <a:r>
                            <a:rPr lang="en-US" sz="1600" dirty="0">
                              <a:effectLst/>
                            </a:rPr>
                            <a:t> </a:t>
                          </a:r>
                          <a:r>
                            <a:rPr lang="ar-SA" sz="1600" dirty="0">
                              <a:effectLst/>
                            </a:rPr>
                            <a:t>    </a:t>
                          </a:r>
                          <a:r>
                            <a:rPr lang="en-US" sz="1600" dirty="0">
                              <a:effectLst/>
                            </a:rPr>
                            <a:t> </a:t>
                          </a:r>
                          <a:r>
                            <a:rPr lang="ar-SA" sz="1600" dirty="0">
                              <a:effectLst/>
                            </a:rPr>
                            <a:t>     ۹,۰۰۰             </a:t>
                          </a:r>
                          <a:r>
                            <a:rPr lang="en-US" sz="1600" dirty="0">
                              <a:effectLst/>
                            </a:rPr>
                            <a:t>          </a:t>
                          </a:r>
                          <a:r>
                            <a:rPr lang="ar-SA" sz="1600" dirty="0">
                              <a:effectLst/>
                            </a:rPr>
                            <a:t>      ۹,۰۰۰      </a:t>
                          </a:r>
                          <a:r>
                            <a:rPr lang="en-US" sz="1600" dirty="0">
                              <a:effectLst/>
                            </a:rPr>
                            <a:t>   </a:t>
                          </a:r>
                          <a:r>
                            <a:rPr lang="ar-SA" sz="1600" dirty="0">
                              <a:effectLst/>
                            </a:rPr>
                            <a:t> </a:t>
                          </a:r>
                          <a:r>
                            <a:rPr lang="en-US" sz="1600" dirty="0">
                              <a:effectLst/>
                            </a:rPr>
                            <a:t> </a:t>
                          </a:r>
                          <a:r>
                            <a:rPr lang="ar-SA" sz="1600" dirty="0">
                              <a:effectLst/>
                            </a:rPr>
                            <a:t>              ۹,۰۰۰</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11"/>
                      </a:ext>
                    </a:extLst>
                  </a:tr>
                  <a:tr h="408652">
                    <a:tc>
                      <a:txBody>
                        <a:bodyPr/>
                        <a:lstStyle/>
                        <a:p>
                          <a:pPr marL="0" marR="0" algn="r" rtl="1">
                            <a:lnSpc>
                              <a:spcPct val="107000"/>
                            </a:lnSpc>
                            <a:spcBef>
                              <a:spcPts val="0"/>
                            </a:spcBef>
                            <a:spcAft>
                              <a:spcPts val="0"/>
                            </a:spcAft>
                          </a:pPr>
                          <a:r>
                            <a:rPr lang="ar-SA" sz="1600" dirty="0">
                              <a:effectLst/>
                            </a:rPr>
                            <a:t>                                                                ۱۲,۹۰۰</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12"/>
                      </a:ext>
                    </a:extLst>
                  </a:tr>
                  <a:tr h="408652">
                    <a:tc>
                      <a:txBody>
                        <a:bodyPr/>
                        <a:lstStyle/>
                        <a:p>
                          <a:pPr marL="0" marR="0" algn="r" rtl="1">
                            <a:lnSpc>
                              <a:spcPct val="107000"/>
                            </a:lnSpc>
                            <a:spcBef>
                              <a:spcPts val="0"/>
                            </a:spcBef>
                            <a:spcAft>
                              <a:spcPts val="0"/>
                            </a:spcAft>
                          </a:pPr>
                          <a:r>
                            <a:rPr lang="ar-SA" sz="1600" dirty="0">
                              <a:effectLst/>
                            </a:rPr>
                            <a:t>كل کار انجام یافته تا پایان دوره              </a:t>
                          </a:r>
                          <a:r>
                            <a:rPr lang="en-US" sz="1600" baseline="0" dirty="0">
                              <a:effectLst/>
                            </a:rPr>
                            <a:t>    </a:t>
                          </a:r>
                          <a:r>
                            <a:rPr lang="ar-SA" sz="1600" dirty="0">
                              <a:effectLst/>
                            </a:rPr>
                            <a:t>                                     </a:t>
                          </a:r>
                          <a:r>
                            <a:rPr lang="en-US" sz="1600" dirty="0">
                              <a:effectLst/>
                            </a:rPr>
                            <a:t> </a:t>
                          </a:r>
                          <a:r>
                            <a:rPr lang="ar-SA" sz="1600" dirty="0">
                              <a:effectLst/>
                            </a:rPr>
                            <a:t>          ۱۲,۹۰۰         </a:t>
                          </a:r>
                          <a:r>
                            <a:rPr lang="en-US" sz="1600" dirty="0">
                              <a:effectLst/>
                            </a:rPr>
                            <a:t>   </a:t>
                          </a:r>
                          <a:r>
                            <a:rPr lang="ar-SA" sz="1600" dirty="0">
                              <a:effectLst/>
                            </a:rPr>
                            <a:t>          ۱۱,۷۶۰</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13"/>
                      </a:ext>
                    </a:extLst>
                  </a:tr>
                </a:tbl>
              </a:graphicData>
            </a:graphic>
          </p:graphicFrame>
        </mc:Choice>
        <mc:Fallback xmlns="">
          <p:graphicFrame>
            <p:nvGraphicFramePr>
              <p:cNvPr id="25" name="Content Placeholder 24"/>
              <p:cNvGraphicFramePr>
                <a:graphicFrameLocks noGrp="1"/>
              </p:cNvGraphicFramePr>
              <p:nvPr>
                <p:ph idx="1"/>
                <p:extLst>
                  <p:ext uri="{D42A27DB-BD31-4B8C-83A1-F6EECF244321}">
                    <p14:modId xmlns:p14="http://schemas.microsoft.com/office/powerpoint/2010/main" val="3036336984"/>
                  </p:ext>
                </p:extLst>
              </p:nvPr>
            </p:nvGraphicFramePr>
            <p:xfrm>
              <a:off x="1395663" y="256673"/>
              <a:ext cx="8454190" cy="6060390"/>
            </p:xfrm>
            <a:graphic>
              <a:graphicData uri="http://schemas.openxmlformats.org/drawingml/2006/table">
                <a:tbl>
                  <a:tblPr firstRow="1" firstCol="1" bandRow="1">
                    <a:tableStyleId>{2D5ABB26-0587-4C30-8999-92F81FD0307C}</a:tableStyleId>
                  </a:tblPr>
                  <a:tblGrid>
                    <a:gridCol w="8454190"/>
                  </a:tblGrid>
                  <a:tr h="408652">
                    <a:tc>
                      <a:txBody>
                        <a:bodyPr/>
                        <a:lstStyle/>
                        <a:p>
                          <a:pPr marL="0" marR="0" algn="ctr" rtl="1">
                            <a:lnSpc>
                              <a:spcPct val="107000"/>
                            </a:lnSpc>
                            <a:spcBef>
                              <a:spcPts val="0"/>
                            </a:spcBef>
                            <a:spcAft>
                              <a:spcPts val="0"/>
                            </a:spcAft>
                          </a:pPr>
                          <a:r>
                            <a:rPr lang="fa-IR" sz="1600" dirty="0" smtClean="0">
                              <a:effectLst/>
                            </a:rPr>
                            <a:t>                                  </a:t>
                          </a:r>
                          <a:r>
                            <a:rPr lang="fa-IR" sz="1600" dirty="0" smtClean="0">
                              <a:effectLst/>
                            </a:rPr>
                            <a:t>     </a:t>
                          </a:r>
                          <a:r>
                            <a:rPr lang="en-US" sz="1600" dirty="0" smtClean="0">
                              <a:effectLst/>
                            </a:rPr>
                            <a:t>  </a:t>
                          </a:r>
                          <a:r>
                            <a:rPr lang="fa-IR" sz="1600" dirty="0" smtClean="0">
                              <a:effectLst/>
                            </a:rPr>
                            <a:t>     </a:t>
                          </a:r>
                          <a:r>
                            <a:rPr lang="ar-SA" sz="1600" dirty="0" smtClean="0">
                              <a:effectLst/>
                            </a:rPr>
                            <a:t>جدول </a:t>
                          </a:r>
                          <a:r>
                            <a:rPr lang="ar-SA" sz="1600" dirty="0">
                              <a:effectLst/>
                            </a:rPr>
                            <a:t>مقدار    </a:t>
                          </a:r>
                          <a:r>
                            <a:rPr lang="ar-SA" sz="1600" dirty="0" smtClean="0">
                              <a:effectLst/>
                            </a:rPr>
                            <a:t>    </a:t>
                          </a:r>
                          <a:r>
                            <a:rPr lang="en-US" sz="1600" dirty="0" smtClean="0">
                              <a:effectLst/>
                            </a:rPr>
                            <a:t>         </a:t>
                          </a:r>
                          <a:r>
                            <a:rPr lang="ar-SA" sz="1600" dirty="0" smtClean="0">
                              <a:effectLst/>
                            </a:rPr>
                            <a:t>   </a:t>
                          </a:r>
                          <a:r>
                            <a:rPr lang="ar-SA" sz="1600" dirty="0">
                              <a:effectLst/>
                            </a:rPr>
                            <a:t>دایره اول _ میانگین </a:t>
                          </a:r>
                          <a:r>
                            <a:rPr lang="ar-SA" sz="1600" dirty="0" smtClean="0">
                              <a:effectLst/>
                            </a:rPr>
                            <a:t>موزو</a:t>
                          </a:r>
                          <a:r>
                            <a:rPr lang="fa-IR" sz="1600" dirty="0" smtClean="0">
                              <a:effectLst/>
                            </a:rPr>
                            <a:t>ن</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408652">
                    <a:tc>
                      <a:txBody>
                        <a:bodyPr/>
                        <a:lstStyle/>
                        <a:p>
                          <a:pPr marL="0" marR="0" algn="r" rtl="1">
                            <a:lnSpc>
                              <a:spcPct val="107000"/>
                            </a:lnSpc>
                            <a:spcBef>
                              <a:spcPts val="0"/>
                            </a:spcBef>
                            <a:spcAft>
                              <a:spcPts val="0"/>
                            </a:spcAft>
                          </a:pPr>
                          <a:r>
                            <a:rPr lang="ar-SA" sz="1600" dirty="0">
                              <a:effectLst/>
                            </a:rPr>
                            <a:t>                                   </a:t>
                          </a:r>
                          <a:r>
                            <a:rPr lang="en-US" sz="1600" dirty="0" smtClean="0">
                              <a:effectLst/>
                            </a:rPr>
                            <a:t>  </a:t>
                          </a:r>
                          <a:r>
                            <a:rPr lang="ar-SA" sz="1600" dirty="0" smtClean="0">
                              <a:effectLst/>
                            </a:rPr>
                            <a:t>                               </a:t>
                          </a:r>
                          <a:r>
                            <a:rPr lang="ar-SA" sz="1600" dirty="0">
                              <a:effectLst/>
                            </a:rPr>
                            <a:t>تولید     </a:t>
                          </a:r>
                          <a:r>
                            <a:rPr lang="ar-SA" sz="1600" dirty="0" smtClean="0">
                              <a:effectLst/>
                            </a:rPr>
                            <a:t>       </a:t>
                          </a:r>
                          <a:r>
                            <a:rPr lang="en-US" sz="1600" dirty="0" smtClean="0">
                              <a:effectLst/>
                            </a:rPr>
                            <a:t>  </a:t>
                          </a:r>
                          <a:r>
                            <a:rPr lang="ar-SA" sz="1600" dirty="0" smtClean="0">
                              <a:effectLst/>
                            </a:rPr>
                            <a:t>           </a:t>
                          </a:r>
                          <a:r>
                            <a:rPr lang="ar-SA" sz="1600" dirty="0">
                              <a:effectLst/>
                            </a:rPr>
                            <a:t>معادل آحاد تکمیل شده</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408652">
                    <a:tc>
                      <a:txBody>
                        <a:bodyPr/>
                        <a:lstStyle/>
                        <a:p>
                          <a:pPr marL="0" marR="0" algn="r" rtl="1">
                            <a:lnSpc>
                              <a:spcPct val="107000"/>
                            </a:lnSpc>
                            <a:spcBef>
                              <a:spcPts val="0"/>
                            </a:spcBef>
                            <a:spcAft>
                              <a:spcPts val="0"/>
                            </a:spcAft>
                          </a:pPr>
                          <a:r>
                            <a:rPr lang="ar-SA" sz="1600" dirty="0">
                              <a:effectLst/>
                            </a:rPr>
                            <a:t>                                                             </a:t>
                          </a:r>
                          <a:r>
                            <a:rPr lang="ar-SA" sz="1600" dirty="0" smtClean="0">
                              <a:effectLst/>
                            </a:rPr>
                            <a:t>       </a:t>
                          </a:r>
                          <a:r>
                            <a:rPr lang="ar-SA" sz="1600" dirty="0">
                              <a:effectLst/>
                            </a:rPr>
                            <a:t>واحد          </a:t>
                          </a:r>
                          <a:r>
                            <a:rPr lang="en-US" sz="1600" dirty="0" smtClean="0">
                              <a:effectLst/>
                            </a:rPr>
                            <a:t> </a:t>
                          </a:r>
                          <a:r>
                            <a:rPr lang="ar-SA" sz="1600" dirty="0" smtClean="0">
                              <a:effectLst/>
                            </a:rPr>
                            <a:t>        </a:t>
                          </a:r>
                          <a:r>
                            <a:rPr lang="ar-SA" sz="1600" dirty="0">
                              <a:effectLst/>
                            </a:rPr>
                            <a:t>مواد مستقیم    </a:t>
                          </a:r>
                          <a:r>
                            <a:rPr lang="en-US" sz="1600" dirty="0" smtClean="0">
                              <a:effectLst/>
                            </a:rPr>
                            <a:t>           </a:t>
                          </a:r>
                          <a:r>
                            <a:rPr lang="ar-SA" sz="1600" dirty="0" smtClean="0">
                              <a:effectLst/>
                            </a:rPr>
                            <a:t>    </a:t>
                          </a:r>
                          <a:r>
                            <a:rPr lang="ar-SA" sz="1600" dirty="0">
                              <a:effectLst/>
                            </a:rPr>
                            <a:t>هزینه هاي تبديل</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408652">
                    <a:tc>
                      <a:txBody>
                        <a:bodyPr/>
                        <a:lstStyle/>
                        <a:p>
                          <a:pPr marL="0" marR="0" algn="r" rtl="1">
                            <a:lnSpc>
                              <a:spcPct val="107000"/>
                            </a:lnSpc>
                            <a:spcBef>
                              <a:spcPts val="0"/>
                            </a:spcBef>
                            <a:spcAft>
                              <a:spcPts val="0"/>
                            </a:spcAft>
                          </a:pPr>
                          <a:r>
                            <a:rPr lang="ar-SA" sz="1600">
                              <a:effectLst/>
                            </a:rPr>
                            <a:t>موجودی اول دوره :  </a:t>
                          </a:r>
                          <a:endParaRPr lang="en-US"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408652">
                    <a:tc>
                      <a:txBody>
                        <a:bodyPr/>
                        <a:lstStyle/>
                        <a:p>
                          <a:pPr marL="0" marR="0" algn="r" rtl="1">
                            <a:lnSpc>
                              <a:spcPct val="107000"/>
                            </a:lnSpc>
                            <a:spcBef>
                              <a:spcPts val="0"/>
                            </a:spcBef>
                            <a:spcAft>
                              <a:spcPts val="0"/>
                            </a:spcAft>
                          </a:pPr>
                          <a:r>
                            <a:rPr lang="ar-SA" sz="1600" dirty="0">
                              <a:effectLst/>
                            </a:rPr>
                            <a:t>تکمیل شده و انتقال نیافته                </a:t>
                          </a:r>
                          <a:r>
                            <a:rPr lang="en-US" sz="1600" dirty="0" smtClean="0">
                              <a:effectLst/>
                            </a:rPr>
                            <a:t> </a:t>
                          </a:r>
                          <a:r>
                            <a:rPr lang="ar-SA" sz="1600" dirty="0" smtClean="0">
                              <a:effectLst/>
                            </a:rPr>
                            <a:t> </a:t>
                          </a:r>
                          <a:r>
                            <a:rPr lang="en-US" sz="1600" baseline="0" dirty="0" smtClean="0">
                              <a:effectLst/>
                            </a:rPr>
                            <a:t> </a:t>
                          </a:r>
                          <a:r>
                            <a:rPr lang="ar-SA" sz="1600" dirty="0" smtClean="0">
                              <a:effectLst/>
                            </a:rPr>
                            <a:t>                   </a:t>
                          </a:r>
                          <a:r>
                            <a:rPr lang="ar-SA" sz="1600" dirty="0">
                              <a:effectLst/>
                            </a:rPr>
                            <a:t>۵۰۰</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408652">
                    <a:tc>
                      <a:txBody>
                        <a:bodyPr/>
                        <a:lstStyle/>
                        <a:p>
                          <a:pPr marL="0" marR="0" algn="r" rtl="1">
                            <a:lnSpc>
                              <a:spcPct val="107000"/>
                            </a:lnSpc>
                            <a:spcBef>
                              <a:spcPts val="0"/>
                            </a:spcBef>
                            <a:spcAft>
                              <a:spcPts val="0"/>
                            </a:spcAft>
                          </a:pPr>
                          <a:r>
                            <a:rPr lang="ar-SA" sz="1600" dirty="0">
                              <a:effectLst/>
                            </a:rPr>
                            <a:t>تکمیل نشده                                             </a:t>
                          </a:r>
                          <a:r>
                            <a:rPr lang="ar-SA" sz="1600" dirty="0" smtClean="0">
                              <a:effectLst/>
                            </a:rPr>
                            <a:t>        </a:t>
                          </a:r>
                          <a:r>
                            <a:rPr lang="ar-SA" sz="1600" dirty="0">
                              <a:effectLst/>
                            </a:rPr>
                            <a:t>۲,۴۰۰</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408652">
                    <a:tc>
                      <a:txBody>
                        <a:bodyPr/>
                        <a:lstStyle/>
                        <a:p>
                          <a:pPr marL="0" marR="0" algn="r" rtl="1">
                            <a:lnSpc>
                              <a:spcPct val="107000"/>
                            </a:lnSpc>
                            <a:spcBef>
                              <a:spcPts val="0"/>
                            </a:spcBef>
                            <a:spcAft>
                              <a:spcPts val="0"/>
                            </a:spcAft>
                          </a:pPr>
                          <a:r>
                            <a:rPr lang="ar-SA" sz="1600" dirty="0">
                              <a:effectLst/>
                            </a:rPr>
                            <a:t>واحدهایی که طی دوره اقدام به تولید آنها شده </a:t>
                          </a:r>
                          <a:r>
                            <a:rPr lang="ar-SA" sz="1600" dirty="0" smtClean="0">
                              <a:effectLst/>
                            </a:rPr>
                            <a:t>        </a:t>
                          </a:r>
                          <a:r>
                            <a:rPr lang="en-US" sz="1600" dirty="0" smtClean="0">
                              <a:effectLst/>
                            </a:rPr>
                            <a:t> </a:t>
                          </a:r>
                          <a:r>
                            <a:rPr lang="ar-SA" sz="1600" dirty="0" smtClean="0">
                              <a:effectLst/>
                            </a:rPr>
                            <a:t>    </a:t>
                          </a:r>
                          <a:r>
                            <a:rPr lang="ar-SA" sz="1600" dirty="0">
                              <a:effectLst/>
                            </a:rPr>
                            <a:t>۱۰,۰۰۰</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408652">
                    <a:tc>
                      <a:txBody>
                        <a:bodyPr/>
                        <a:lstStyle/>
                        <a:p>
                          <a:pPr marL="0" marR="0" algn="r" rtl="1">
                            <a:lnSpc>
                              <a:spcPct val="107000"/>
                            </a:lnSpc>
                            <a:spcBef>
                              <a:spcPts val="0"/>
                            </a:spcBef>
                            <a:spcAft>
                              <a:spcPts val="0"/>
                            </a:spcAft>
                          </a:pPr>
                          <a:r>
                            <a:rPr lang="ar-SA" sz="1600" dirty="0" smtClean="0">
                              <a:effectLst/>
                            </a:rPr>
                            <a:t>                                                   </a:t>
                          </a:r>
                          <a:r>
                            <a:rPr lang="ar-SA" sz="1600" dirty="0" smtClean="0">
                              <a:effectLst/>
                            </a:rPr>
                            <a:t>              </a:t>
                          </a:r>
                          <a:r>
                            <a:rPr lang="ar-SA" sz="1600" dirty="0" smtClean="0">
                              <a:effectLst/>
                            </a:rPr>
                            <a:t>۱۲,۹۰۰</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408652">
                    <a:tc>
                      <a:txBody>
                        <a:bodyPr/>
                        <a:lstStyle/>
                        <a:p>
                          <a:pPr marL="0" marR="0" algn="r" rtl="1">
                            <a:lnSpc>
                              <a:spcPct val="107000"/>
                            </a:lnSpc>
                            <a:spcBef>
                              <a:spcPts val="0"/>
                            </a:spcBef>
                            <a:spcAft>
                              <a:spcPts val="0"/>
                            </a:spcAft>
                          </a:pPr>
                          <a:r>
                            <a:rPr lang="ar-SA" sz="1600" dirty="0">
                              <a:effectLst/>
                            </a:rPr>
                            <a:t>موجودی پایان دوره:</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747914">
                    <a:tc>
                      <a:txBody>
                        <a:bodyPr/>
                        <a:lstStyle/>
                        <a:p>
                          <a:endParaRPr lang="en-US"/>
                        </a:p>
                      </a:txBody>
                      <a:tcPr marL="68580" marR="68580" marT="0" marB="0">
                        <a:blipFill rotWithShape="0">
                          <a:blip r:embed="rId3"/>
                          <a:stretch>
                            <a:fillRect t="-499187" b="-217886"/>
                          </a:stretch>
                        </a:blipFill>
                      </a:tcPr>
                    </a:tc>
                  </a:tr>
                  <a:tr h="408652">
                    <a:tc>
                      <a:txBody>
                        <a:bodyPr/>
                        <a:lstStyle/>
                        <a:p>
                          <a:pPr marL="0" marR="0" algn="r" rtl="1">
                            <a:lnSpc>
                              <a:spcPct val="107000"/>
                            </a:lnSpc>
                            <a:spcBef>
                              <a:spcPts val="0"/>
                            </a:spcBef>
                            <a:spcAft>
                              <a:spcPts val="0"/>
                            </a:spcAft>
                          </a:pPr>
                          <a:r>
                            <a:rPr lang="ar-SA" sz="1600" dirty="0">
                              <a:effectLst/>
                            </a:rPr>
                            <a:t>تکمیل شده و انتقال نیافته                             </a:t>
                          </a:r>
                          <a:r>
                            <a:rPr lang="en-US" sz="1600" dirty="0" smtClean="0">
                              <a:effectLst/>
                            </a:rPr>
                            <a:t> </a:t>
                          </a:r>
                          <a:r>
                            <a:rPr lang="ar-SA" sz="1600" dirty="0" smtClean="0">
                              <a:effectLst/>
                            </a:rPr>
                            <a:t> </a:t>
                          </a:r>
                          <a:r>
                            <a:rPr lang="en-US" sz="1600" dirty="0" smtClean="0">
                              <a:effectLst/>
                            </a:rPr>
                            <a:t> </a:t>
                          </a:r>
                          <a:r>
                            <a:rPr lang="ar-SA" sz="1600" dirty="0" smtClean="0">
                              <a:effectLst/>
                            </a:rPr>
                            <a:t>    </a:t>
                          </a:r>
                          <a:r>
                            <a:rPr lang="ar-SA" sz="1600" dirty="0">
                              <a:effectLst/>
                            </a:rPr>
                            <a:t>۲,۰۰۰      </a:t>
                          </a:r>
                          <a:r>
                            <a:rPr lang="en-US" sz="1600" dirty="0" smtClean="0">
                              <a:effectLst/>
                            </a:rPr>
                            <a:t>  </a:t>
                          </a:r>
                          <a:r>
                            <a:rPr lang="ar-SA" sz="1600" dirty="0" smtClean="0">
                              <a:effectLst/>
                            </a:rPr>
                            <a:t>  </a:t>
                          </a:r>
                          <a:r>
                            <a:rPr lang="en-US" sz="1600" dirty="0" smtClean="0">
                              <a:effectLst/>
                            </a:rPr>
                            <a:t>        </a:t>
                          </a:r>
                          <a:r>
                            <a:rPr lang="ar-SA" sz="1600" dirty="0" smtClean="0">
                              <a:effectLst/>
                            </a:rPr>
                            <a:t>           </a:t>
                          </a:r>
                          <a:r>
                            <a:rPr lang="ar-SA" sz="1600" dirty="0">
                              <a:effectLst/>
                            </a:rPr>
                            <a:t>۲,۰۰۰     </a:t>
                          </a:r>
                          <a:r>
                            <a:rPr lang="en-US" sz="1600" dirty="0" smtClean="0">
                              <a:effectLst/>
                            </a:rPr>
                            <a:t>     </a:t>
                          </a:r>
                          <a:r>
                            <a:rPr lang="ar-SA" sz="1600" dirty="0" smtClean="0">
                              <a:effectLst/>
                            </a:rPr>
                            <a:t>       </a:t>
                          </a:r>
                          <a:r>
                            <a:rPr lang="en-US" sz="1600" dirty="0" smtClean="0">
                              <a:effectLst/>
                            </a:rPr>
                            <a:t> </a:t>
                          </a:r>
                          <a:r>
                            <a:rPr lang="ar-SA" sz="1600" dirty="0" smtClean="0">
                              <a:effectLst/>
                            </a:rPr>
                            <a:t>       ۲,۰۰۰</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408652">
                    <a:tc>
                      <a:txBody>
                        <a:bodyPr/>
                        <a:lstStyle/>
                        <a:p>
                          <a:pPr marL="0" marR="0" algn="r" rtl="1">
                            <a:lnSpc>
                              <a:spcPct val="107000"/>
                            </a:lnSpc>
                            <a:spcBef>
                              <a:spcPts val="0"/>
                            </a:spcBef>
                            <a:spcAft>
                              <a:spcPts val="0"/>
                            </a:spcAft>
                          </a:pPr>
                          <a:r>
                            <a:rPr lang="ar-SA" sz="1600" dirty="0">
                              <a:effectLst/>
                            </a:rPr>
                            <a:t>تکمیل شده و انتقال یافته                          </a:t>
                          </a:r>
                          <a:r>
                            <a:rPr lang="en-US" sz="1600" dirty="0" smtClean="0">
                              <a:effectLst/>
                            </a:rPr>
                            <a:t> </a:t>
                          </a:r>
                          <a:r>
                            <a:rPr lang="ar-SA" sz="1600" dirty="0" smtClean="0">
                              <a:effectLst/>
                            </a:rPr>
                            <a:t>    </a:t>
                          </a:r>
                          <a:r>
                            <a:rPr lang="en-US" sz="1600" dirty="0" smtClean="0">
                              <a:effectLst/>
                            </a:rPr>
                            <a:t> </a:t>
                          </a:r>
                          <a:r>
                            <a:rPr lang="ar-SA" sz="1600" dirty="0" smtClean="0">
                              <a:effectLst/>
                            </a:rPr>
                            <a:t>     </a:t>
                          </a:r>
                          <a:r>
                            <a:rPr lang="ar-SA" sz="1600" dirty="0">
                              <a:effectLst/>
                            </a:rPr>
                            <a:t>۹,۰۰۰             </a:t>
                          </a:r>
                          <a:r>
                            <a:rPr lang="en-US" sz="1600" dirty="0" smtClean="0">
                              <a:effectLst/>
                            </a:rPr>
                            <a:t>          </a:t>
                          </a:r>
                          <a:r>
                            <a:rPr lang="ar-SA" sz="1600" dirty="0" smtClean="0">
                              <a:effectLst/>
                            </a:rPr>
                            <a:t>      </a:t>
                          </a:r>
                          <a:r>
                            <a:rPr lang="ar-SA" sz="1600" dirty="0">
                              <a:effectLst/>
                            </a:rPr>
                            <a:t>۹,۰۰۰      </a:t>
                          </a:r>
                          <a:r>
                            <a:rPr lang="en-US" sz="1600" dirty="0" smtClean="0">
                              <a:effectLst/>
                            </a:rPr>
                            <a:t>   </a:t>
                          </a:r>
                          <a:r>
                            <a:rPr lang="ar-SA" sz="1600" dirty="0" smtClean="0">
                              <a:effectLst/>
                            </a:rPr>
                            <a:t> </a:t>
                          </a:r>
                          <a:r>
                            <a:rPr lang="en-US" sz="1600" dirty="0" smtClean="0">
                              <a:effectLst/>
                            </a:rPr>
                            <a:t> </a:t>
                          </a:r>
                          <a:r>
                            <a:rPr lang="ar-SA" sz="1600" dirty="0" smtClean="0">
                              <a:effectLst/>
                            </a:rPr>
                            <a:t>              </a:t>
                          </a:r>
                          <a:r>
                            <a:rPr lang="ar-SA" sz="1600" dirty="0">
                              <a:effectLst/>
                            </a:rPr>
                            <a:t>۹,۰۰۰</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408652">
                    <a:tc>
                      <a:txBody>
                        <a:bodyPr/>
                        <a:lstStyle/>
                        <a:p>
                          <a:pPr marL="0" marR="0" algn="r" rtl="1">
                            <a:lnSpc>
                              <a:spcPct val="107000"/>
                            </a:lnSpc>
                            <a:spcBef>
                              <a:spcPts val="0"/>
                            </a:spcBef>
                            <a:spcAft>
                              <a:spcPts val="0"/>
                            </a:spcAft>
                          </a:pPr>
                          <a:r>
                            <a:rPr lang="ar-SA" sz="1600" dirty="0">
                              <a:effectLst/>
                            </a:rPr>
                            <a:t>                                                         </a:t>
                          </a:r>
                          <a:r>
                            <a:rPr lang="ar-SA" sz="1600" dirty="0" smtClean="0">
                              <a:effectLst/>
                            </a:rPr>
                            <a:t>       </a:t>
                          </a:r>
                          <a:r>
                            <a:rPr lang="ar-SA" sz="1600" dirty="0">
                              <a:effectLst/>
                            </a:rPr>
                            <a:t>۱۲,۹۰۰</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408652">
                    <a:tc>
                      <a:txBody>
                        <a:bodyPr/>
                        <a:lstStyle/>
                        <a:p>
                          <a:pPr marL="0" marR="0" algn="r" rtl="1">
                            <a:lnSpc>
                              <a:spcPct val="107000"/>
                            </a:lnSpc>
                            <a:spcBef>
                              <a:spcPts val="0"/>
                            </a:spcBef>
                            <a:spcAft>
                              <a:spcPts val="0"/>
                            </a:spcAft>
                          </a:pPr>
                          <a:r>
                            <a:rPr lang="ar-SA" sz="1600" dirty="0">
                              <a:effectLst/>
                            </a:rPr>
                            <a:t>كل کار انجام یافته تا پایان دوره              </a:t>
                          </a:r>
                          <a:r>
                            <a:rPr lang="en-US" sz="1600" baseline="0" dirty="0" smtClean="0">
                              <a:effectLst/>
                            </a:rPr>
                            <a:t>    </a:t>
                          </a:r>
                          <a:r>
                            <a:rPr lang="ar-SA" sz="1600" dirty="0" smtClean="0">
                              <a:effectLst/>
                            </a:rPr>
                            <a:t>                                     </a:t>
                          </a:r>
                          <a:r>
                            <a:rPr lang="en-US" sz="1600" dirty="0" smtClean="0">
                              <a:effectLst/>
                            </a:rPr>
                            <a:t> </a:t>
                          </a:r>
                          <a:r>
                            <a:rPr lang="ar-SA" sz="1600" dirty="0" smtClean="0">
                              <a:effectLst/>
                            </a:rPr>
                            <a:t>          </a:t>
                          </a:r>
                          <a:r>
                            <a:rPr lang="ar-SA" sz="1600" dirty="0">
                              <a:effectLst/>
                            </a:rPr>
                            <a:t>۱۲,۹۰۰         </a:t>
                          </a:r>
                          <a:r>
                            <a:rPr lang="en-US" sz="1600" dirty="0" smtClean="0">
                              <a:effectLst/>
                            </a:rPr>
                            <a:t>   </a:t>
                          </a:r>
                          <a:r>
                            <a:rPr lang="ar-SA" sz="1600" dirty="0" smtClean="0">
                              <a:effectLst/>
                            </a:rPr>
                            <a:t>          ۱۱,۷۶۰</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mc:Fallback>
      </mc:AlternateContent>
      <p:sp>
        <p:nvSpPr>
          <p:cNvPr id="3" name="Rectangle 2"/>
          <p:cNvSpPr/>
          <p:nvPr/>
        </p:nvSpPr>
        <p:spPr>
          <a:xfrm>
            <a:off x="1524000" y="6136105"/>
            <a:ext cx="755809" cy="45719"/>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angle 3"/>
          <p:cNvSpPr/>
          <p:nvPr/>
        </p:nvSpPr>
        <p:spPr>
          <a:xfrm>
            <a:off x="3352801" y="6136104"/>
            <a:ext cx="619074" cy="45719"/>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p:cNvSpPr/>
          <p:nvPr/>
        </p:nvSpPr>
        <p:spPr>
          <a:xfrm flipV="1">
            <a:off x="5450680" y="5748604"/>
            <a:ext cx="774383" cy="45719"/>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flipV="1">
            <a:off x="5309937" y="3414475"/>
            <a:ext cx="770021" cy="50620"/>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5450680" y="968058"/>
            <a:ext cx="574675" cy="45085"/>
          </a:xfrm>
          <a:prstGeom prst="rect">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5450680" y="5342022"/>
            <a:ext cx="746753" cy="50616"/>
          </a:xfrm>
          <a:prstGeom prst="rect">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3352802" y="5748604"/>
            <a:ext cx="619073" cy="45719"/>
          </a:xfrm>
          <a:prstGeom prst="rect">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1660736" y="5748603"/>
            <a:ext cx="619073" cy="45719"/>
          </a:xfrm>
          <a:prstGeom prst="rect">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p:cNvSpPr/>
          <p:nvPr/>
        </p:nvSpPr>
        <p:spPr>
          <a:xfrm>
            <a:off x="2301876" y="583047"/>
            <a:ext cx="2101850" cy="45085"/>
          </a:xfrm>
          <a:prstGeom prst="rect">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2301876" y="909421"/>
            <a:ext cx="2101850" cy="45085"/>
          </a:xfrm>
          <a:prstGeom prst="rect">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592089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1539588965"/>
                  </p:ext>
                </p:extLst>
              </p:nvPr>
            </p:nvGraphicFramePr>
            <p:xfrm>
              <a:off x="1652337" y="2115"/>
              <a:ext cx="8309812" cy="6696958"/>
            </p:xfrm>
            <a:graphic>
              <a:graphicData uri="http://schemas.openxmlformats.org/drawingml/2006/table">
                <a:tbl>
                  <a:tblPr rtl="1" firstRow="1" firstCol="1" bandRow="1">
                    <a:tableStyleId>{2D5ABB26-0587-4C30-8999-92F81FD0307C}</a:tableStyleId>
                  </a:tblPr>
                  <a:tblGrid>
                    <a:gridCol w="8309812">
                      <a:extLst>
                        <a:ext uri="{9D8B030D-6E8A-4147-A177-3AD203B41FA5}">
                          <a16:colId xmlns:a16="http://schemas.microsoft.com/office/drawing/2014/main" val="20000"/>
                        </a:ext>
                      </a:extLst>
                    </a:gridCol>
                  </a:tblGrid>
                  <a:tr h="217596">
                    <a:tc>
                      <a:txBody>
                        <a:bodyPr/>
                        <a:lstStyle/>
                        <a:p>
                          <a:pPr marL="0" marR="0" algn="ctr" rtl="1">
                            <a:lnSpc>
                              <a:spcPct val="107000"/>
                            </a:lnSpc>
                            <a:spcBef>
                              <a:spcPts val="0"/>
                            </a:spcBef>
                            <a:spcAft>
                              <a:spcPts val="0"/>
                            </a:spcAft>
                          </a:pPr>
                          <a:r>
                            <a:rPr lang="en-US" sz="1400" dirty="0">
                              <a:effectLst/>
                              <a:cs typeface="B Nazanin" panose="00000400000000000000" pitchFamily="2" charset="-78"/>
                            </a:rPr>
                            <a:t>  </a:t>
                          </a:r>
                          <a:r>
                            <a:rPr lang="ar-SA" sz="1400" dirty="0">
                              <a:effectLst/>
                              <a:cs typeface="B Nazanin" panose="00000400000000000000" pitchFamily="2" charset="-78"/>
                            </a:rPr>
                            <a:t>شرکت افتخار</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00"/>
                      </a:ext>
                    </a:extLst>
                  </a:tr>
                  <a:tr h="217596">
                    <a:tc>
                      <a:txBody>
                        <a:bodyPr/>
                        <a:lstStyle/>
                        <a:p>
                          <a:pPr marL="0" marR="0" algn="ctr" rtl="1">
                            <a:lnSpc>
                              <a:spcPct val="107000"/>
                            </a:lnSpc>
                            <a:spcBef>
                              <a:spcPts val="0"/>
                            </a:spcBef>
                            <a:spcAft>
                              <a:spcPts val="0"/>
                            </a:spcAft>
                          </a:pPr>
                          <a:r>
                            <a:rPr lang="en-US" sz="1400" dirty="0">
                              <a:effectLst/>
                              <a:cs typeface="B Nazanin" panose="00000400000000000000" pitchFamily="2" charset="-78"/>
                            </a:rPr>
                            <a:t>  </a:t>
                          </a:r>
                          <a:r>
                            <a:rPr lang="ar-SA" sz="1400" dirty="0">
                              <a:effectLst/>
                              <a:cs typeface="B Nazanin" panose="00000400000000000000" pitchFamily="2" charset="-78"/>
                            </a:rPr>
                            <a:t>دایره اول - میانگین موزون</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01"/>
                      </a:ext>
                    </a:extLst>
                  </a:tr>
                  <a:tr h="217596">
                    <a:tc>
                      <a:txBody>
                        <a:bodyPr/>
                        <a:lstStyle/>
                        <a:p>
                          <a:pPr marL="0" marR="0" algn="ctr" rtl="1">
                            <a:lnSpc>
                              <a:spcPct val="107000"/>
                            </a:lnSpc>
                            <a:spcBef>
                              <a:spcPts val="0"/>
                            </a:spcBef>
                            <a:spcAft>
                              <a:spcPts val="0"/>
                            </a:spcAft>
                          </a:pPr>
                          <a:r>
                            <a:rPr lang="en-US" sz="1400" dirty="0">
                              <a:effectLst/>
                              <a:cs typeface="B Nazanin" panose="00000400000000000000" pitchFamily="2" charset="-78"/>
                            </a:rPr>
                            <a:t>  </a:t>
                          </a:r>
                          <a:r>
                            <a:rPr lang="ar-SA" sz="1400" dirty="0">
                              <a:effectLst/>
                              <a:cs typeface="B Nazanin" panose="00000400000000000000" pitchFamily="2" charset="-78"/>
                            </a:rPr>
                            <a:t>گزارش هزینه تولید برای فروردین ماه   </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02"/>
                      </a:ext>
                    </a:extLst>
                  </a:tr>
                  <a:tr h="217596">
                    <a:tc>
                      <a:txBody>
                        <a:bodyPr/>
                        <a:lstStyle/>
                        <a:p>
                          <a:pPr marL="0" marR="0" algn="r" rtl="1">
                            <a:lnSpc>
                              <a:spcPct val="107000"/>
                            </a:lnSpc>
                            <a:spcBef>
                              <a:spcPts val="0"/>
                            </a:spcBef>
                            <a:spcAft>
                              <a:spcPts val="0"/>
                            </a:spcAft>
                          </a:pPr>
                          <a:r>
                            <a:rPr lang="ar-SA" sz="1400" dirty="0">
                              <a:effectLst/>
                              <a:cs typeface="B Nazanin" panose="00000400000000000000" pitchFamily="2" charset="-78"/>
                            </a:rPr>
                            <a:t>                                                                                                                             </a:t>
                          </a:r>
                          <a:r>
                            <a:rPr lang="en-US" sz="1400" dirty="0">
                              <a:effectLst/>
                              <a:cs typeface="B Nazanin" panose="00000400000000000000" pitchFamily="2" charset="-78"/>
                            </a:rPr>
                            <a:t>            </a:t>
                          </a:r>
                          <a:r>
                            <a:rPr lang="ar-SA" sz="1400" dirty="0">
                              <a:effectLst/>
                              <a:cs typeface="B Nazanin" panose="00000400000000000000" pitchFamily="2" charset="-78"/>
                            </a:rPr>
                            <a:t>       (ارقام به ریال)</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03"/>
                      </a:ext>
                    </a:extLst>
                  </a:tr>
                  <a:tr h="235678">
                    <a:tc>
                      <a:txBody>
                        <a:bodyPr/>
                        <a:lstStyle/>
                        <a:p>
                          <a:pPr marL="0" marR="0" algn="r" rtl="1">
                            <a:lnSpc>
                              <a:spcPct val="107000"/>
                            </a:lnSpc>
                            <a:spcBef>
                              <a:spcPts val="0"/>
                            </a:spcBef>
                            <a:spcAft>
                              <a:spcPts val="0"/>
                            </a:spcAft>
                          </a:pPr>
                          <a:r>
                            <a:rPr lang="ar-SA" sz="1400" dirty="0">
                              <a:effectLst/>
                              <a:cs typeface="B Nazanin" panose="00000400000000000000" pitchFamily="2" charset="-78"/>
                            </a:rPr>
                            <a:t>                                   </a:t>
                          </a:r>
                          <a:r>
                            <a:rPr lang="en-US" sz="1400" dirty="0">
                              <a:effectLst/>
                              <a:cs typeface="B Nazanin" panose="00000400000000000000" pitchFamily="2" charset="-78"/>
                            </a:rPr>
                            <a:t>    </a:t>
                          </a:r>
                          <a:r>
                            <a:rPr lang="ar-SA" sz="1400" dirty="0">
                              <a:effectLst/>
                              <a:cs typeface="B Nazanin" panose="00000400000000000000" pitchFamily="2" charset="-78"/>
                            </a:rPr>
                            <a:t>       جمع هزینه ها           مواد مستقیم           هزینه های تبدیل             قیمت تمام شده یک واحد</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04"/>
                      </a:ext>
                    </a:extLst>
                  </a:tr>
                  <a:tr h="217596">
                    <a:tc>
                      <a:txBody>
                        <a:bodyPr/>
                        <a:lstStyle/>
                        <a:p>
                          <a:pPr marL="0" marR="0" algn="r" rtl="1">
                            <a:lnSpc>
                              <a:spcPct val="107000"/>
                            </a:lnSpc>
                            <a:spcBef>
                              <a:spcPts val="0"/>
                            </a:spcBef>
                            <a:spcAft>
                              <a:spcPts val="0"/>
                            </a:spcAft>
                          </a:pPr>
                          <a:r>
                            <a:rPr lang="ar-SA" sz="1400" dirty="0">
                              <a:effectLst/>
                              <a:cs typeface="B Nazanin" panose="00000400000000000000" pitchFamily="2" charset="-78"/>
                            </a:rPr>
                            <a:t>موجودی کالای درجریان ساخت</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05"/>
                      </a:ext>
                    </a:extLst>
                  </a:tr>
                  <a:tr h="217596">
                    <a:tc>
                      <a:txBody>
                        <a:bodyPr/>
                        <a:lstStyle/>
                        <a:p>
                          <a:pPr marL="0" marR="0" algn="r" rtl="1">
                            <a:lnSpc>
                              <a:spcPct val="107000"/>
                            </a:lnSpc>
                            <a:spcBef>
                              <a:spcPts val="0"/>
                            </a:spcBef>
                            <a:spcAft>
                              <a:spcPts val="0"/>
                            </a:spcAft>
                          </a:pPr>
                          <a:r>
                            <a:rPr lang="ar-SA" sz="1400">
                              <a:effectLst/>
                              <a:cs typeface="B Nazanin" panose="00000400000000000000" pitchFamily="2" charset="-78"/>
                            </a:rPr>
                            <a:t>اول دوره: </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06"/>
                      </a:ext>
                    </a:extLst>
                  </a:tr>
                  <a:tr h="217596">
                    <a:tc>
                      <a:txBody>
                        <a:bodyPr/>
                        <a:lstStyle/>
                        <a:p>
                          <a:pPr marL="0" marR="0" algn="r" rtl="1">
                            <a:lnSpc>
                              <a:spcPct val="107000"/>
                            </a:lnSpc>
                            <a:spcBef>
                              <a:spcPts val="0"/>
                            </a:spcBef>
                            <a:spcAft>
                              <a:spcPts val="0"/>
                            </a:spcAft>
                          </a:pPr>
                          <a:r>
                            <a:rPr lang="ar-SA" sz="1400" dirty="0">
                              <a:effectLst/>
                              <a:cs typeface="B Nazanin" panose="00000400000000000000" pitchFamily="2" charset="-78"/>
                            </a:rPr>
                            <a:t>تکمیل شده                         </a:t>
                          </a:r>
                          <a:r>
                            <a:rPr lang="en-US" sz="1400" dirty="0">
                              <a:effectLst/>
                              <a:cs typeface="B Nazanin" panose="00000400000000000000" pitchFamily="2" charset="-78"/>
                            </a:rPr>
                            <a:t>    </a:t>
                          </a:r>
                          <a:r>
                            <a:rPr lang="ar-SA" sz="1400" dirty="0">
                              <a:effectLst/>
                              <a:cs typeface="B Nazanin" panose="00000400000000000000" pitchFamily="2" charset="-78"/>
                            </a:rPr>
                            <a:t>       ۶,۷۵۰             </a:t>
                          </a:r>
                          <a:r>
                            <a:rPr lang="en-US" sz="1400" dirty="0">
                              <a:effectLst/>
                              <a:cs typeface="B Nazanin" panose="00000400000000000000" pitchFamily="2" charset="-78"/>
                            </a:rPr>
                            <a:t> </a:t>
                          </a:r>
                          <a:r>
                            <a:rPr lang="ar-SA" sz="1400" dirty="0">
                              <a:effectLst/>
                              <a:cs typeface="B Nazanin" panose="00000400000000000000" pitchFamily="2" charset="-78"/>
                            </a:rPr>
                            <a:t>   ۱,۰۰۰           </a:t>
                          </a:r>
                          <a:r>
                            <a:rPr lang="en-US" sz="1400" dirty="0">
                              <a:effectLst/>
                              <a:cs typeface="B Nazanin" panose="00000400000000000000" pitchFamily="2" charset="-78"/>
                            </a:rPr>
                            <a:t> </a:t>
                          </a:r>
                          <a:r>
                            <a:rPr lang="ar-SA" sz="1400" dirty="0">
                              <a:effectLst/>
                              <a:cs typeface="B Nazanin" panose="00000400000000000000" pitchFamily="2" charset="-78"/>
                            </a:rPr>
                            <a:t>        ۵,۷۵۰</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07"/>
                      </a:ext>
                    </a:extLst>
                  </a:tr>
                  <a:tr h="206640">
                    <a:tc>
                      <a:txBody>
                        <a:bodyPr/>
                        <a:lstStyle/>
                        <a:p>
                          <a:pPr marL="0" marR="0" algn="r" rtl="1">
                            <a:lnSpc>
                              <a:spcPct val="107000"/>
                            </a:lnSpc>
                            <a:spcBef>
                              <a:spcPts val="0"/>
                            </a:spcBef>
                            <a:spcAft>
                              <a:spcPts val="0"/>
                            </a:spcAft>
                          </a:pPr>
                          <a:r>
                            <a:rPr lang="ar-SA" sz="1400">
                              <a:effectLst/>
                              <a:cs typeface="B Nazanin" panose="00000400000000000000" pitchFamily="2" charset="-78"/>
                            </a:rPr>
                            <a:t> </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08"/>
                      </a:ext>
                    </a:extLst>
                  </a:tr>
                  <a:tr h="217596">
                    <a:tc>
                      <a:txBody>
                        <a:bodyPr/>
                        <a:lstStyle/>
                        <a:p>
                          <a:pPr marL="0" marR="0" algn="r" rtl="1">
                            <a:lnSpc>
                              <a:spcPct val="107000"/>
                            </a:lnSpc>
                            <a:spcBef>
                              <a:spcPts val="0"/>
                            </a:spcBef>
                            <a:spcAft>
                              <a:spcPts val="0"/>
                            </a:spcAft>
                          </a:pPr>
                          <a:r>
                            <a:rPr lang="ar-SA" sz="1400" dirty="0">
                              <a:effectLst/>
                              <a:cs typeface="B Nazanin" panose="00000400000000000000" pitchFamily="2" charset="-78"/>
                            </a:rPr>
                            <a:t>تکمیل نشده                         </a:t>
                          </a:r>
                          <a:r>
                            <a:rPr lang="en-US" sz="1400" dirty="0">
                              <a:effectLst/>
                              <a:cs typeface="B Nazanin" panose="00000400000000000000" pitchFamily="2" charset="-78"/>
                            </a:rPr>
                            <a:t>   </a:t>
                          </a:r>
                          <a:r>
                            <a:rPr lang="ar-SA" sz="1400" dirty="0">
                              <a:effectLst/>
                              <a:cs typeface="B Nazanin" panose="00000400000000000000" pitchFamily="2" charset="-78"/>
                            </a:rPr>
                            <a:t>   </a:t>
                          </a:r>
                          <a:r>
                            <a:rPr lang="en-US" sz="1400" dirty="0">
                              <a:effectLst/>
                              <a:cs typeface="B Nazanin" panose="00000400000000000000" pitchFamily="2" charset="-78"/>
                            </a:rPr>
                            <a:t> </a:t>
                          </a:r>
                          <a:r>
                            <a:rPr lang="ar-SA" sz="1400" dirty="0">
                              <a:effectLst/>
                              <a:cs typeface="B Nazanin" panose="00000400000000000000" pitchFamily="2" charset="-78"/>
                            </a:rPr>
                            <a:t>   ۷,۹۰۰                ۱,۶۰۰               </a:t>
                          </a:r>
                          <a:r>
                            <a:rPr lang="en-US" sz="1400" dirty="0">
                              <a:effectLst/>
                              <a:cs typeface="B Nazanin" panose="00000400000000000000" pitchFamily="2" charset="-78"/>
                            </a:rPr>
                            <a:t> </a:t>
                          </a:r>
                          <a:r>
                            <a:rPr lang="ar-SA" sz="1400" dirty="0">
                              <a:effectLst/>
                              <a:cs typeface="B Nazanin" panose="00000400000000000000" pitchFamily="2" charset="-78"/>
                            </a:rPr>
                            <a:t>    ۶,۳۰۰</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09"/>
                      </a:ext>
                    </a:extLst>
                  </a:tr>
                  <a:tr h="222577">
                    <a:tc>
                      <a:txBody>
                        <a:bodyPr/>
                        <a:lstStyle/>
                        <a:p>
                          <a:pPr marL="0" marR="0" algn="r" rtl="1">
                            <a:lnSpc>
                              <a:spcPct val="107000"/>
                            </a:lnSpc>
                            <a:spcBef>
                              <a:spcPts val="0"/>
                            </a:spcBef>
                            <a:spcAft>
                              <a:spcPts val="0"/>
                            </a:spcAft>
                          </a:pPr>
                          <a:r>
                            <a:rPr lang="ar-SA" sz="1400">
                              <a:effectLst/>
                              <a:cs typeface="B Nazanin" panose="00000400000000000000" pitchFamily="2" charset="-78"/>
                            </a:rPr>
                            <a:t>هزینه های انجام یافته طی</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10"/>
                      </a:ext>
                    </a:extLst>
                  </a:tr>
                  <a:tr h="330724">
                    <a:tc>
                      <a:txBody>
                        <a:bodyPr/>
                        <a:lstStyle/>
                        <a:p>
                          <a:pPr marL="0" marR="0" algn="r" rtl="1">
                            <a:lnSpc>
                              <a:spcPct val="107000"/>
                            </a:lnSpc>
                            <a:spcBef>
                              <a:spcPts val="0"/>
                            </a:spcBef>
                            <a:spcAft>
                              <a:spcPts val="0"/>
                            </a:spcAft>
                          </a:pPr>
                          <a:r>
                            <a:rPr lang="ar-SA" sz="1400" dirty="0">
                              <a:effectLst/>
                              <a:cs typeface="B Nazanin" panose="00000400000000000000" pitchFamily="2" charset="-78"/>
                            </a:rPr>
                            <a:t>فروردین ماه                        </a:t>
                          </a:r>
                          <a:r>
                            <a:rPr lang="en-US" sz="1400" dirty="0">
                              <a:effectLst/>
                              <a:cs typeface="B Nazanin" panose="00000400000000000000" pitchFamily="2" charset="-78"/>
                            </a:rPr>
                            <a:t>      </a:t>
                          </a:r>
                          <a:r>
                            <a:rPr lang="ar-SA" sz="1400" dirty="0">
                              <a:effectLst/>
                              <a:cs typeface="B Nazanin" panose="00000400000000000000" pitchFamily="2" charset="-78"/>
                            </a:rPr>
                            <a:t>     ۱۵۲,۳۲۷            ۲۳,۸۴۵            </a:t>
                          </a:r>
                          <a:r>
                            <a:rPr lang="en-US" sz="1400" dirty="0">
                              <a:effectLst/>
                              <a:cs typeface="B Nazanin" panose="00000400000000000000" pitchFamily="2" charset="-78"/>
                            </a:rPr>
                            <a:t> </a:t>
                          </a:r>
                          <a:r>
                            <a:rPr lang="ar-SA" sz="1400" dirty="0">
                              <a:effectLst/>
                              <a:cs typeface="B Nazanin" panose="00000400000000000000" pitchFamily="2" charset="-78"/>
                            </a:rPr>
                            <a:t>     ۱۲۸,۴۸۲</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11"/>
                      </a:ext>
                    </a:extLst>
                  </a:tr>
                  <a:tr h="224287">
                    <a:tc>
                      <a:txBody>
                        <a:bodyPr/>
                        <a:lstStyle/>
                        <a:p>
                          <a:pPr marL="0" marR="0" algn="r" rtl="1">
                            <a:lnSpc>
                              <a:spcPct val="107000"/>
                            </a:lnSpc>
                            <a:spcBef>
                              <a:spcPts val="0"/>
                            </a:spcBef>
                            <a:spcAft>
                              <a:spcPts val="0"/>
                            </a:spcAft>
                          </a:pPr>
                          <a:r>
                            <a:rPr lang="ar-SA" sz="1400" dirty="0">
                              <a:effectLst/>
                              <a:cs typeface="B Nazanin" panose="00000400000000000000" pitchFamily="2" charset="-78"/>
                            </a:rPr>
                            <a:t>جمع هزینه های قابل تخصیص     </a:t>
                          </a:r>
                          <a:r>
                            <a:rPr lang="en-US" sz="1400" dirty="0">
                              <a:effectLst/>
                              <a:cs typeface="B Nazanin" panose="00000400000000000000" pitchFamily="2" charset="-78"/>
                            </a:rPr>
                            <a:t>   </a:t>
                          </a:r>
                          <a:r>
                            <a:rPr lang="ar-SA" sz="1400" dirty="0">
                              <a:effectLst/>
                              <a:cs typeface="B Nazanin" panose="00000400000000000000" pitchFamily="2" charset="-78"/>
                            </a:rPr>
                            <a:t>   ۱۶۶,۹۷۷         </a:t>
                          </a:r>
                          <a:r>
                            <a:rPr lang="en-US" sz="1400" dirty="0">
                              <a:effectLst/>
                              <a:cs typeface="B Nazanin" panose="00000400000000000000" pitchFamily="2" charset="-78"/>
                            </a:rPr>
                            <a:t> </a:t>
                          </a:r>
                          <a:r>
                            <a:rPr lang="ar-SA" sz="1400" dirty="0">
                              <a:effectLst/>
                              <a:cs typeface="B Nazanin" panose="00000400000000000000" pitchFamily="2" charset="-78"/>
                            </a:rPr>
                            <a:t>   ۲۶,۴۴۵            </a:t>
                          </a:r>
                          <a:r>
                            <a:rPr lang="en-US" sz="1400" dirty="0">
                              <a:effectLst/>
                              <a:cs typeface="B Nazanin" panose="00000400000000000000" pitchFamily="2" charset="-78"/>
                            </a:rPr>
                            <a:t> </a:t>
                          </a:r>
                          <a:r>
                            <a:rPr lang="ar-SA" sz="1400" dirty="0">
                              <a:effectLst/>
                              <a:cs typeface="B Nazanin" panose="00000400000000000000" pitchFamily="2" charset="-78"/>
                            </a:rPr>
                            <a:t>     ۱۴۰,۵۳۲</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12"/>
                      </a:ext>
                    </a:extLst>
                  </a:tr>
                  <a:tr h="125400">
                    <a:tc>
                      <a:txBody>
                        <a:bodyPr/>
                        <a:lstStyle/>
                        <a:p>
                          <a:pPr marL="0" marR="0" algn="r" rtl="1">
                            <a:lnSpc>
                              <a:spcPct val="107000"/>
                            </a:lnSpc>
                            <a:spcBef>
                              <a:spcPts val="0"/>
                            </a:spcBef>
                            <a:spcAft>
                              <a:spcPts val="0"/>
                            </a:spcAft>
                          </a:pP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13"/>
                      </a:ext>
                    </a:extLst>
                  </a:tr>
                  <a:tr h="217596">
                    <a:tc>
                      <a:txBody>
                        <a:bodyPr/>
                        <a:lstStyle/>
                        <a:p>
                          <a:pPr marL="0" marR="0" algn="r" rtl="1">
                            <a:lnSpc>
                              <a:spcPct val="107000"/>
                            </a:lnSpc>
                            <a:spcBef>
                              <a:spcPts val="0"/>
                            </a:spcBef>
                            <a:spcAft>
                              <a:spcPts val="0"/>
                            </a:spcAft>
                          </a:pPr>
                          <a:r>
                            <a:rPr lang="ar-SA" sz="1400" dirty="0">
                              <a:effectLst/>
                              <a:cs typeface="B Nazanin" panose="00000400000000000000" pitchFamily="2" charset="-78"/>
                            </a:rPr>
                            <a:t>تقسیم بر معادل آحاد تکمیل شده                       </a:t>
                          </a:r>
                          <a:r>
                            <a:rPr lang="en-US" sz="1400" dirty="0">
                              <a:effectLst/>
                              <a:cs typeface="B Nazanin" panose="00000400000000000000" pitchFamily="2" charset="-78"/>
                            </a:rPr>
                            <a:t>  </a:t>
                          </a:r>
                          <a:r>
                            <a:rPr lang="ar-SA" sz="1400" dirty="0">
                              <a:effectLst/>
                              <a:cs typeface="B Nazanin" panose="00000400000000000000" pitchFamily="2" charset="-78"/>
                            </a:rPr>
                            <a:t>        ۱۲,۹۰۰                  ۱۱,۷۶۰</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14"/>
                      </a:ext>
                    </a:extLst>
                  </a:tr>
                  <a:tr h="217596">
                    <a:tc>
                      <a:txBody>
                        <a:bodyPr/>
                        <a:lstStyle/>
                        <a:p>
                          <a:pPr marL="0" marR="0" algn="r" rtl="1">
                            <a:lnSpc>
                              <a:spcPct val="107000"/>
                            </a:lnSpc>
                            <a:spcBef>
                              <a:spcPts val="0"/>
                            </a:spcBef>
                            <a:spcAft>
                              <a:spcPts val="0"/>
                            </a:spcAft>
                          </a:pPr>
                          <a:r>
                            <a:rPr lang="ar-SA" sz="1400" dirty="0">
                              <a:effectLst/>
                              <a:cs typeface="B Nazanin" panose="00000400000000000000" pitchFamily="2" charset="-78"/>
                            </a:rPr>
                            <a:t>قيمت تمام شده یک واحد                          </a:t>
                          </a:r>
                          <a:r>
                            <a:rPr lang="en-US" sz="1400" dirty="0">
                              <a:effectLst/>
                              <a:cs typeface="B Nazanin" panose="00000400000000000000" pitchFamily="2" charset="-78"/>
                            </a:rPr>
                            <a:t>   </a:t>
                          </a:r>
                          <a:r>
                            <a:rPr lang="ar-SA" sz="1400" dirty="0">
                              <a:effectLst/>
                              <a:cs typeface="B Nazanin" panose="00000400000000000000" pitchFamily="2" charset="-78"/>
                            </a:rPr>
                            <a:t>              </a:t>
                          </a:r>
                          <a14:m>
                            <m:oMath xmlns:m="http://schemas.openxmlformats.org/officeDocument/2006/math">
                              <m:r>
                                <a:rPr lang="ar-SA" sz="1400">
                                  <a:effectLst/>
                                  <a:latin typeface="Cambria Math" panose="02040503050406030204" pitchFamily="18" charset="0"/>
                                </a:rPr>
                                <m:t>۲</m:t>
                              </m:r>
                              <m:r>
                                <a:rPr lang="ar-SA" sz="1400">
                                  <a:effectLst/>
                                  <a:latin typeface="Cambria Math" panose="02040503050406030204" pitchFamily="18" charset="0"/>
                                </a:rPr>
                                <m:t>/</m:t>
                              </m:r>
                              <m:r>
                                <a:rPr lang="ar-SA" sz="1400">
                                  <a:effectLst/>
                                  <a:latin typeface="Cambria Math" panose="02040503050406030204" pitchFamily="18" charset="0"/>
                                </a:rPr>
                                <m:t>۰۵</m:t>
                              </m:r>
                            </m:oMath>
                          </a14:m>
                          <a:r>
                            <a:rPr lang="ar-SA" sz="1400" dirty="0">
                              <a:effectLst/>
                              <a:cs typeface="B Nazanin" panose="00000400000000000000" pitchFamily="2" charset="-78"/>
                            </a:rPr>
                            <a:t>                    </a:t>
                          </a:r>
                          <a14:m>
                            <m:oMath xmlns:m="http://schemas.openxmlformats.org/officeDocument/2006/math">
                              <m:r>
                                <a:rPr lang="ar-SA" sz="1400">
                                  <a:effectLst/>
                                  <a:latin typeface="Cambria Math" panose="02040503050406030204" pitchFamily="18" charset="0"/>
                                </a:rPr>
                                <m:t>۱۱</m:t>
                              </m:r>
                              <m:r>
                                <a:rPr lang="ar-SA" sz="1400">
                                  <a:effectLst/>
                                  <a:latin typeface="Cambria Math" panose="02040503050406030204" pitchFamily="18" charset="0"/>
                                </a:rPr>
                                <m:t>/</m:t>
                              </m:r>
                              <m:r>
                                <a:rPr lang="ar-SA" sz="1400">
                                  <a:effectLst/>
                                  <a:latin typeface="Cambria Math" panose="02040503050406030204" pitchFamily="18" charset="0"/>
                                </a:rPr>
                                <m:t>۹۵</m:t>
                              </m:r>
                            </m:oMath>
                          </a14:m>
                          <a:r>
                            <a:rPr lang="ar-SA" sz="1400" dirty="0">
                              <a:effectLst/>
                              <a:cs typeface="B Nazanin" panose="00000400000000000000" pitchFamily="2" charset="-78"/>
                            </a:rPr>
                            <a:t>                          </a:t>
                          </a:r>
                          <a:r>
                            <a:rPr lang="en-US" sz="1400" dirty="0">
                              <a:effectLst/>
                              <a:cs typeface="B Nazanin" panose="00000400000000000000" pitchFamily="2" charset="-78"/>
                            </a:rPr>
                            <a:t>  </a:t>
                          </a:r>
                          <a:r>
                            <a:rPr lang="en-US" sz="1400" baseline="0" dirty="0">
                              <a:effectLst/>
                              <a:cs typeface="B Nazanin" panose="00000400000000000000" pitchFamily="2" charset="-78"/>
                            </a:rPr>
                            <a:t>  </a:t>
                          </a:r>
                          <a:r>
                            <a:rPr lang="en-US" sz="1400" dirty="0">
                              <a:effectLst/>
                              <a:cs typeface="B Nazanin" panose="00000400000000000000" pitchFamily="2" charset="-78"/>
                            </a:rPr>
                            <a:t>  </a:t>
                          </a:r>
                          <a:r>
                            <a:rPr lang="ar-SA" sz="1400" dirty="0">
                              <a:effectLst/>
                              <a:cs typeface="B Nazanin" panose="00000400000000000000" pitchFamily="2" charset="-78"/>
                            </a:rPr>
                            <a:t>     ۱۴</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15"/>
                      </a:ext>
                    </a:extLst>
                  </a:tr>
                  <a:tr h="132135">
                    <a:tc>
                      <a:txBody>
                        <a:bodyPr/>
                        <a:lstStyle/>
                        <a:p>
                          <a:pPr marL="0" marR="0" algn="r" rtl="1">
                            <a:lnSpc>
                              <a:spcPct val="107000"/>
                            </a:lnSpc>
                            <a:spcBef>
                              <a:spcPts val="0"/>
                            </a:spcBef>
                            <a:spcAft>
                              <a:spcPts val="0"/>
                            </a:spcAft>
                          </a:pPr>
                          <a:r>
                            <a:rPr lang="ar-SA" sz="1400">
                              <a:effectLst/>
                              <a:cs typeface="B Nazanin" panose="00000400000000000000" pitchFamily="2" charset="-78"/>
                            </a:rPr>
                            <a:t> </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16"/>
                      </a:ext>
                    </a:extLst>
                  </a:tr>
                  <a:tr h="217596">
                    <a:tc>
                      <a:txBody>
                        <a:bodyPr/>
                        <a:lstStyle/>
                        <a:p>
                          <a:pPr marL="0" marR="0" algn="r" rtl="1">
                            <a:lnSpc>
                              <a:spcPct val="107000"/>
                            </a:lnSpc>
                            <a:spcBef>
                              <a:spcPts val="0"/>
                            </a:spcBef>
                            <a:spcAft>
                              <a:spcPts val="0"/>
                            </a:spcAft>
                          </a:pPr>
                          <a:r>
                            <a:rPr lang="ar-SA" sz="1400">
                              <a:effectLst/>
                              <a:cs typeface="B Nazanin" panose="00000400000000000000" pitchFamily="2" charset="-78"/>
                            </a:rPr>
                            <a:t>نحوه تخصیص هزینه ها:</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17"/>
                      </a:ext>
                    </a:extLst>
                  </a:tr>
                  <a:tr h="217596">
                    <a:tc>
                      <a:txBody>
                        <a:bodyPr/>
                        <a:lstStyle/>
                        <a:p>
                          <a:pPr marL="0" marR="0" algn="r" rtl="1">
                            <a:lnSpc>
                              <a:spcPct val="107000"/>
                            </a:lnSpc>
                            <a:spcBef>
                              <a:spcPts val="0"/>
                            </a:spcBef>
                            <a:spcAft>
                              <a:spcPts val="0"/>
                            </a:spcAft>
                          </a:pPr>
                          <a:r>
                            <a:rPr lang="ar-SA" sz="1400" dirty="0">
                              <a:effectLst/>
                              <a:cs typeface="B Nazanin" panose="00000400000000000000" pitchFamily="2" charset="-78"/>
                            </a:rPr>
                            <a:t>تکمیل شده و انتقال یافته        </a:t>
                          </a:r>
                          <a:r>
                            <a:rPr lang="en-US" sz="1400" dirty="0">
                              <a:effectLst/>
                              <a:cs typeface="B Nazanin" panose="00000400000000000000" pitchFamily="2" charset="-78"/>
                            </a:rPr>
                            <a:t> </a:t>
                          </a:r>
                          <a:r>
                            <a:rPr lang="ar-SA" sz="1400" dirty="0">
                              <a:effectLst/>
                              <a:cs typeface="B Nazanin" panose="00000400000000000000" pitchFamily="2" charset="-78"/>
                            </a:rPr>
                            <a:t>       ۱۲۶,۰۰۰                                                                       </a:t>
                          </a:r>
                          <a:r>
                            <a:rPr lang="en-US" sz="1400" dirty="0">
                              <a:effectLst/>
                              <a:cs typeface="B Nazanin" panose="00000400000000000000" pitchFamily="2" charset="-78"/>
                            </a:rPr>
                            <a:t>    </a:t>
                          </a:r>
                          <a:r>
                            <a:rPr lang="ar-SA" sz="1400" dirty="0">
                              <a:effectLst/>
                              <a:cs typeface="B Nazanin" panose="00000400000000000000" pitchFamily="2" charset="-78"/>
                            </a:rPr>
                            <a:t>    ۹,۰۰۰ × ۱۴</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18"/>
                      </a:ext>
                    </a:extLst>
                  </a:tr>
                  <a:tr h="217596">
                    <a:tc>
                      <a:txBody>
                        <a:bodyPr/>
                        <a:lstStyle/>
                        <a:p>
                          <a:pPr marL="0" marR="0" algn="r" rtl="1">
                            <a:lnSpc>
                              <a:spcPct val="107000"/>
                            </a:lnSpc>
                            <a:spcBef>
                              <a:spcPts val="0"/>
                            </a:spcBef>
                            <a:spcAft>
                              <a:spcPts val="0"/>
                            </a:spcAft>
                          </a:pPr>
                          <a:r>
                            <a:rPr lang="ar-SA" sz="1400" dirty="0">
                              <a:effectLst/>
                              <a:cs typeface="B Nazanin" panose="00000400000000000000" pitchFamily="2" charset="-78"/>
                            </a:rPr>
                            <a:t>موجودی کالای درجریان ساخت پایان دوره:</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19"/>
                      </a:ext>
                    </a:extLst>
                  </a:tr>
                  <a:tr h="217596">
                    <a:tc>
                      <a:txBody>
                        <a:bodyPr/>
                        <a:lstStyle/>
                        <a:p>
                          <a:pPr marL="0" marR="0" algn="r" rtl="1">
                            <a:lnSpc>
                              <a:spcPct val="107000"/>
                            </a:lnSpc>
                            <a:spcBef>
                              <a:spcPts val="0"/>
                            </a:spcBef>
                            <a:spcAft>
                              <a:spcPts val="0"/>
                            </a:spcAft>
                          </a:pPr>
                          <a:r>
                            <a:rPr lang="ar-SA" sz="1400">
                              <a:effectLst/>
                              <a:cs typeface="B Nazanin" panose="00000400000000000000" pitchFamily="2" charset="-78"/>
                            </a:rPr>
                            <a:t>تکمیل شده و انتقال نیافته :</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20"/>
                      </a:ext>
                    </a:extLst>
                  </a:tr>
                  <a:tr h="217596">
                    <a:tc>
                      <a:txBody>
                        <a:bodyPr/>
                        <a:lstStyle/>
                        <a:p>
                          <a:pPr marL="0" marR="0" algn="r" rtl="1">
                            <a:lnSpc>
                              <a:spcPct val="107000"/>
                            </a:lnSpc>
                            <a:spcBef>
                              <a:spcPts val="0"/>
                            </a:spcBef>
                            <a:spcAft>
                              <a:spcPts val="0"/>
                            </a:spcAft>
                          </a:pPr>
                          <a:r>
                            <a:rPr lang="ar-SA" sz="1400" dirty="0">
                              <a:effectLst/>
                              <a:cs typeface="B Nazanin" panose="00000400000000000000" pitchFamily="2" charset="-78"/>
                            </a:rPr>
                            <a:t>مواد مستقيم                         </a:t>
                          </a:r>
                          <a:r>
                            <a:rPr lang="en-US" sz="1400" dirty="0">
                              <a:effectLst/>
                              <a:cs typeface="B Nazanin" panose="00000400000000000000" pitchFamily="2" charset="-78"/>
                            </a:rPr>
                            <a:t>  </a:t>
                          </a:r>
                          <a:r>
                            <a:rPr lang="ar-SA" sz="1400" dirty="0">
                              <a:effectLst/>
                              <a:cs typeface="B Nazanin" panose="00000400000000000000" pitchFamily="2" charset="-78"/>
                            </a:rPr>
                            <a:t>     ۴,۱۰۰           ۲,۰۰۰ × </a:t>
                          </a:r>
                          <a14:m>
                            <m:oMath xmlns:m="http://schemas.openxmlformats.org/officeDocument/2006/math">
                              <m:r>
                                <a:rPr lang="ar-SA" sz="1400">
                                  <a:effectLst/>
                                  <a:latin typeface="Cambria Math" panose="02040503050406030204" pitchFamily="18" charset="0"/>
                                </a:rPr>
                                <m:t>۲</m:t>
                              </m:r>
                              <m:r>
                                <a:rPr lang="ar-SA" sz="1400">
                                  <a:effectLst/>
                                  <a:latin typeface="Cambria Math" panose="02040503050406030204" pitchFamily="18" charset="0"/>
                                </a:rPr>
                                <m:t>/</m:t>
                              </m:r>
                              <m:r>
                                <a:rPr lang="ar-SA" sz="1400">
                                  <a:effectLst/>
                                  <a:latin typeface="Cambria Math" panose="02040503050406030204" pitchFamily="18" charset="0"/>
                                </a:rPr>
                                <m:t>۰۵</m:t>
                              </m:r>
                            </m:oMath>
                          </a14:m>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21"/>
                      </a:ext>
                    </a:extLst>
                  </a:tr>
                  <a:tr h="217596">
                    <a:tc>
                      <a:txBody>
                        <a:bodyPr/>
                        <a:lstStyle/>
                        <a:p>
                          <a:pPr marL="0" marR="0" algn="r" rtl="1">
                            <a:lnSpc>
                              <a:spcPct val="107000"/>
                            </a:lnSpc>
                            <a:spcBef>
                              <a:spcPts val="0"/>
                            </a:spcBef>
                            <a:spcAft>
                              <a:spcPts val="0"/>
                            </a:spcAft>
                          </a:pPr>
                          <a:r>
                            <a:rPr lang="ar-SA" sz="1400" dirty="0">
                              <a:effectLst/>
                              <a:cs typeface="B Nazanin" panose="00000400000000000000" pitchFamily="2" charset="-78"/>
                            </a:rPr>
                            <a:t>هزینه های تبدیل                 </a:t>
                          </a:r>
                          <a:r>
                            <a:rPr lang="en-US" sz="1400" dirty="0">
                              <a:effectLst/>
                              <a:cs typeface="B Nazanin" panose="00000400000000000000" pitchFamily="2" charset="-78"/>
                            </a:rPr>
                            <a:t>  </a:t>
                          </a:r>
                          <a:r>
                            <a:rPr lang="ar-SA" sz="1400" dirty="0">
                              <a:effectLst/>
                              <a:cs typeface="B Nazanin" panose="00000400000000000000" pitchFamily="2" charset="-78"/>
                            </a:rPr>
                            <a:t>      ۲۳,۹۰۰                                 </a:t>
                          </a:r>
                          <a:r>
                            <a:rPr lang="en-US" sz="1400" dirty="0">
                              <a:effectLst/>
                              <a:cs typeface="B Nazanin" panose="00000400000000000000" pitchFamily="2" charset="-78"/>
                            </a:rPr>
                            <a:t> </a:t>
                          </a:r>
                          <a:r>
                            <a:rPr lang="ar-SA" sz="1400" dirty="0">
                              <a:effectLst/>
                              <a:cs typeface="B Nazanin" panose="00000400000000000000" pitchFamily="2" charset="-78"/>
                            </a:rPr>
                            <a:t>   ۲,۰۰۰ × </a:t>
                          </a:r>
                          <a14:m>
                            <m:oMath xmlns:m="http://schemas.openxmlformats.org/officeDocument/2006/math">
                              <m:r>
                                <a:rPr lang="ar-SA" sz="1400">
                                  <a:effectLst/>
                                  <a:latin typeface="Cambria Math" panose="02040503050406030204" pitchFamily="18" charset="0"/>
                                </a:rPr>
                                <m:t>۱۱</m:t>
                              </m:r>
                              <m:r>
                                <a:rPr lang="ar-SA" sz="1400">
                                  <a:effectLst/>
                                  <a:latin typeface="Cambria Math" panose="02040503050406030204" pitchFamily="18" charset="0"/>
                                </a:rPr>
                                <m:t>/</m:t>
                              </m:r>
                              <m:r>
                                <a:rPr lang="ar-SA" sz="1400">
                                  <a:effectLst/>
                                  <a:latin typeface="Cambria Math" panose="02040503050406030204" pitchFamily="18" charset="0"/>
                                </a:rPr>
                                <m:t>۹۵</m:t>
                              </m:r>
                            </m:oMath>
                          </a14:m>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22"/>
                      </a:ext>
                    </a:extLst>
                  </a:tr>
                  <a:tr h="217596">
                    <a:tc>
                      <a:txBody>
                        <a:bodyPr/>
                        <a:lstStyle/>
                        <a:p>
                          <a:pPr marL="0" marR="0" algn="r" rtl="1">
                            <a:lnSpc>
                              <a:spcPct val="107000"/>
                            </a:lnSpc>
                            <a:spcBef>
                              <a:spcPts val="0"/>
                            </a:spcBef>
                            <a:spcAft>
                              <a:spcPts val="0"/>
                            </a:spcAft>
                          </a:pPr>
                          <a:r>
                            <a:rPr lang="ar-SA" sz="1400" dirty="0">
                              <a:effectLst/>
                              <a:cs typeface="B Nazanin" panose="00000400000000000000" pitchFamily="2" charset="-78"/>
                            </a:rPr>
                            <a:t>                                        </a:t>
                          </a:r>
                          <a:r>
                            <a:rPr lang="en-US" sz="1400" dirty="0">
                              <a:effectLst/>
                              <a:cs typeface="B Nazanin" panose="00000400000000000000" pitchFamily="2" charset="-78"/>
                            </a:rPr>
                            <a:t>    </a:t>
                          </a:r>
                          <a:r>
                            <a:rPr lang="ar-SA" sz="1400" dirty="0">
                              <a:effectLst/>
                              <a:cs typeface="B Nazanin" panose="00000400000000000000" pitchFamily="2" charset="-78"/>
                            </a:rPr>
                            <a:t>  ۲۸,۰۰۰</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23"/>
                      </a:ext>
                    </a:extLst>
                  </a:tr>
                  <a:tr h="217596">
                    <a:tc>
                      <a:txBody>
                        <a:bodyPr/>
                        <a:lstStyle/>
                        <a:p>
                          <a:pPr marL="0" marR="0" algn="r" rtl="1">
                            <a:lnSpc>
                              <a:spcPct val="107000"/>
                            </a:lnSpc>
                            <a:spcBef>
                              <a:spcPts val="0"/>
                            </a:spcBef>
                            <a:spcAft>
                              <a:spcPts val="0"/>
                            </a:spcAft>
                          </a:pPr>
                          <a:r>
                            <a:rPr lang="ar-SA" sz="1400">
                              <a:effectLst/>
                              <a:cs typeface="B Nazanin" panose="00000400000000000000" pitchFamily="2" charset="-78"/>
                            </a:rPr>
                            <a:t>تکمیل نشده : </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24"/>
                      </a:ext>
                    </a:extLst>
                  </a:tr>
                  <a:tr h="217596">
                    <a:tc>
                      <a:txBody>
                        <a:bodyPr/>
                        <a:lstStyle/>
                        <a:p>
                          <a:pPr marL="0" marR="0" algn="r" rtl="1">
                            <a:lnSpc>
                              <a:spcPct val="107000"/>
                            </a:lnSpc>
                            <a:spcBef>
                              <a:spcPts val="0"/>
                            </a:spcBef>
                            <a:spcAft>
                              <a:spcPts val="0"/>
                            </a:spcAft>
                          </a:pPr>
                          <a:r>
                            <a:rPr lang="ar-SA" sz="1400" dirty="0">
                              <a:effectLst/>
                              <a:cs typeface="B Nazanin" panose="00000400000000000000" pitchFamily="2" charset="-78"/>
                            </a:rPr>
                            <a:t>مواد مستقيم                               ۳,۸۹۵       </a:t>
                          </a:r>
                          <a:r>
                            <a:rPr lang="en-US" sz="1400" dirty="0">
                              <a:effectLst/>
                              <a:cs typeface="B Nazanin" panose="00000400000000000000" pitchFamily="2" charset="-78"/>
                            </a:rPr>
                            <a:t> </a:t>
                          </a:r>
                          <a:r>
                            <a:rPr lang="ar-SA" sz="1400" dirty="0">
                              <a:effectLst/>
                              <a:cs typeface="B Nazanin" panose="00000400000000000000" pitchFamily="2" charset="-78"/>
                            </a:rPr>
                            <a:t>   ۱,۹۰۰ × </a:t>
                          </a:r>
                          <a14:m>
                            <m:oMath xmlns:m="http://schemas.openxmlformats.org/officeDocument/2006/math">
                              <m:r>
                                <a:rPr lang="ar-SA" sz="1400">
                                  <a:effectLst/>
                                  <a:latin typeface="Cambria Math" panose="02040503050406030204" pitchFamily="18" charset="0"/>
                                </a:rPr>
                                <m:t>۲</m:t>
                              </m:r>
                              <m:r>
                                <a:rPr lang="ar-SA" sz="1400">
                                  <a:effectLst/>
                                  <a:latin typeface="Cambria Math" panose="02040503050406030204" pitchFamily="18" charset="0"/>
                                </a:rPr>
                                <m:t>/</m:t>
                              </m:r>
                              <m:r>
                                <a:rPr lang="ar-SA" sz="1400">
                                  <a:effectLst/>
                                  <a:latin typeface="Cambria Math" panose="02040503050406030204" pitchFamily="18" charset="0"/>
                                </a:rPr>
                                <m:t>۰۵</m:t>
                              </m:r>
                            </m:oMath>
                          </a14:m>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25"/>
                      </a:ext>
                    </a:extLst>
                  </a:tr>
                  <a:tr h="217596">
                    <a:tc>
                      <a:txBody>
                        <a:bodyPr/>
                        <a:lstStyle/>
                        <a:p>
                          <a:pPr marL="0" marR="0" algn="r" rtl="1">
                            <a:lnSpc>
                              <a:spcPct val="107000"/>
                            </a:lnSpc>
                            <a:spcBef>
                              <a:spcPts val="0"/>
                            </a:spcBef>
                            <a:spcAft>
                              <a:spcPts val="0"/>
                            </a:spcAft>
                          </a:pPr>
                          <a:r>
                            <a:rPr lang="ar-SA" sz="1400" dirty="0">
                              <a:effectLst/>
                              <a:cs typeface="B Nazanin" panose="00000400000000000000" pitchFamily="2" charset="-78"/>
                            </a:rPr>
                            <a:t>هزینه های تبديل                         ۹,۰۸۲                           </a:t>
                          </a:r>
                          <a:r>
                            <a:rPr lang="en-US" sz="1400" dirty="0">
                              <a:effectLst/>
                              <a:cs typeface="B Nazanin" panose="00000400000000000000" pitchFamily="2" charset="-78"/>
                            </a:rPr>
                            <a:t>   </a:t>
                          </a:r>
                          <a:r>
                            <a:rPr lang="ar-SA" sz="1400" dirty="0">
                              <a:effectLst/>
                              <a:cs typeface="B Nazanin" panose="00000400000000000000" pitchFamily="2" charset="-78"/>
                            </a:rPr>
                            <a:t>           ۷۶۰ × </a:t>
                          </a:r>
                          <a14:m>
                            <m:oMath xmlns:m="http://schemas.openxmlformats.org/officeDocument/2006/math">
                              <m:r>
                                <a:rPr lang="ar-SA" sz="1400">
                                  <a:effectLst/>
                                  <a:latin typeface="Cambria Math" panose="02040503050406030204" pitchFamily="18" charset="0"/>
                                </a:rPr>
                                <m:t>۱۱</m:t>
                              </m:r>
                              <m:r>
                                <a:rPr lang="ar-SA" sz="1400">
                                  <a:effectLst/>
                                  <a:latin typeface="Cambria Math" panose="02040503050406030204" pitchFamily="18" charset="0"/>
                                </a:rPr>
                                <m:t>/</m:t>
                              </m:r>
                              <m:r>
                                <a:rPr lang="ar-SA" sz="1400">
                                  <a:effectLst/>
                                  <a:latin typeface="Cambria Math" panose="02040503050406030204" pitchFamily="18" charset="0"/>
                                </a:rPr>
                                <m:t>۹۵</m:t>
                              </m:r>
                            </m:oMath>
                          </a14:m>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26"/>
                      </a:ext>
                    </a:extLst>
                  </a:tr>
                  <a:tr h="217596">
                    <a:tc>
                      <a:txBody>
                        <a:bodyPr/>
                        <a:lstStyle/>
                        <a:p>
                          <a:pPr marL="0" marR="0" algn="r" rtl="1">
                            <a:lnSpc>
                              <a:spcPct val="107000"/>
                            </a:lnSpc>
                            <a:spcBef>
                              <a:spcPts val="0"/>
                            </a:spcBef>
                            <a:spcAft>
                              <a:spcPts val="0"/>
                            </a:spcAft>
                          </a:pPr>
                          <a:r>
                            <a:rPr lang="ar-SA" sz="1400" dirty="0">
                              <a:effectLst/>
                              <a:cs typeface="B Nazanin" panose="00000400000000000000" pitchFamily="2" charset="-78"/>
                            </a:rPr>
                            <a:t>                             </a:t>
                          </a:r>
                          <a:r>
                            <a:rPr lang="en-US" sz="1400" dirty="0">
                              <a:effectLst/>
                              <a:cs typeface="B Nazanin" panose="00000400000000000000" pitchFamily="2" charset="-78"/>
                            </a:rPr>
                            <a:t>      </a:t>
                          </a:r>
                          <a:r>
                            <a:rPr lang="ar-SA" sz="1400" dirty="0">
                              <a:effectLst/>
                              <a:cs typeface="B Nazanin" panose="00000400000000000000" pitchFamily="2" charset="-78"/>
                            </a:rPr>
                            <a:t>          </a:t>
                          </a:r>
                          <a:r>
                            <a:rPr lang="fa-IR" sz="1400" dirty="0">
                              <a:effectLst/>
                              <a:cs typeface="B Nazanin" panose="00000400000000000000" pitchFamily="2" charset="-78"/>
                            </a:rPr>
                            <a:t>40,977</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27"/>
                      </a:ext>
                    </a:extLst>
                  </a:tr>
                  <a:tr h="217596">
                    <a:tc>
                      <a:txBody>
                        <a:bodyPr/>
                        <a:lstStyle/>
                        <a:p>
                          <a:pPr marL="0" marR="0" algn="r" rtl="1">
                            <a:lnSpc>
                              <a:spcPct val="107000"/>
                            </a:lnSpc>
                            <a:spcBef>
                              <a:spcPts val="0"/>
                            </a:spcBef>
                            <a:spcAft>
                              <a:spcPts val="0"/>
                            </a:spcAft>
                          </a:pPr>
                          <a:r>
                            <a:rPr lang="ar-SA" sz="1400" dirty="0">
                              <a:effectLst/>
                              <a:cs typeface="B Nazanin" panose="00000400000000000000" pitchFamily="2" charset="-78"/>
                            </a:rPr>
                            <a:t>جمع هزینه های تخصیص یافته       ۱۶۷,۹۷۷</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extLst>
                      <a:ext uri="{0D108BD9-81ED-4DB2-BD59-A6C34878D82A}">
                        <a16:rowId xmlns:a16="http://schemas.microsoft.com/office/drawing/2014/main" val="10028"/>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1539588965"/>
                  </p:ext>
                </p:extLst>
              </p:nvPr>
            </p:nvGraphicFramePr>
            <p:xfrm>
              <a:off x="1652337" y="2115"/>
              <a:ext cx="8309812" cy="6730043"/>
            </p:xfrm>
            <a:graphic>
              <a:graphicData uri="http://schemas.openxmlformats.org/drawingml/2006/table">
                <a:tbl>
                  <a:tblPr rtl="1" firstRow="1" firstCol="1" bandRow="1">
                    <a:tableStyleId>{2D5ABB26-0587-4C30-8999-92F81FD0307C}</a:tableStyleId>
                  </a:tblPr>
                  <a:tblGrid>
                    <a:gridCol w="8309812"/>
                  </a:tblGrid>
                  <a:tr h="228283">
                    <a:tc>
                      <a:txBody>
                        <a:bodyPr/>
                        <a:lstStyle/>
                        <a:p>
                          <a:pPr marL="0" marR="0" algn="ctr" rtl="1">
                            <a:lnSpc>
                              <a:spcPct val="107000"/>
                            </a:lnSpc>
                            <a:spcBef>
                              <a:spcPts val="0"/>
                            </a:spcBef>
                            <a:spcAft>
                              <a:spcPts val="0"/>
                            </a:spcAft>
                          </a:pPr>
                          <a:r>
                            <a:rPr lang="en-US" sz="1400" dirty="0" smtClean="0">
                              <a:effectLst/>
                              <a:cs typeface="B Nazanin" panose="00000400000000000000" pitchFamily="2" charset="-78"/>
                            </a:rPr>
                            <a:t>  </a:t>
                          </a:r>
                          <a:r>
                            <a:rPr lang="ar-SA" sz="1400" dirty="0" smtClean="0">
                              <a:effectLst/>
                              <a:cs typeface="B Nazanin" panose="00000400000000000000" pitchFamily="2" charset="-78"/>
                            </a:rPr>
                            <a:t>شرکت </a:t>
                          </a:r>
                          <a:r>
                            <a:rPr lang="ar-SA" sz="1400" dirty="0">
                              <a:effectLst/>
                              <a:cs typeface="B Nazanin" panose="00000400000000000000" pitchFamily="2" charset="-78"/>
                            </a:rPr>
                            <a:t>افتخار</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tr>
                  <a:tr h="228283">
                    <a:tc>
                      <a:txBody>
                        <a:bodyPr/>
                        <a:lstStyle/>
                        <a:p>
                          <a:pPr marL="0" marR="0" algn="ctr" rtl="1">
                            <a:lnSpc>
                              <a:spcPct val="107000"/>
                            </a:lnSpc>
                            <a:spcBef>
                              <a:spcPts val="0"/>
                            </a:spcBef>
                            <a:spcAft>
                              <a:spcPts val="0"/>
                            </a:spcAft>
                          </a:pPr>
                          <a:r>
                            <a:rPr lang="en-US" sz="1400" dirty="0" smtClean="0">
                              <a:effectLst/>
                              <a:cs typeface="B Nazanin" panose="00000400000000000000" pitchFamily="2" charset="-78"/>
                            </a:rPr>
                            <a:t>  </a:t>
                          </a:r>
                          <a:r>
                            <a:rPr lang="ar-SA" sz="1400" dirty="0" smtClean="0">
                              <a:effectLst/>
                              <a:cs typeface="B Nazanin" panose="00000400000000000000" pitchFamily="2" charset="-78"/>
                            </a:rPr>
                            <a:t>دایره </a:t>
                          </a:r>
                          <a:r>
                            <a:rPr lang="ar-SA" sz="1400" dirty="0">
                              <a:effectLst/>
                              <a:cs typeface="B Nazanin" panose="00000400000000000000" pitchFamily="2" charset="-78"/>
                            </a:rPr>
                            <a:t>اول - میانگین موزون</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tr>
                  <a:tr h="228283">
                    <a:tc>
                      <a:txBody>
                        <a:bodyPr/>
                        <a:lstStyle/>
                        <a:p>
                          <a:pPr marL="0" marR="0" algn="ctr" rtl="1">
                            <a:lnSpc>
                              <a:spcPct val="107000"/>
                            </a:lnSpc>
                            <a:spcBef>
                              <a:spcPts val="0"/>
                            </a:spcBef>
                            <a:spcAft>
                              <a:spcPts val="0"/>
                            </a:spcAft>
                          </a:pPr>
                          <a:r>
                            <a:rPr lang="en-US" sz="1400" dirty="0" smtClean="0">
                              <a:effectLst/>
                              <a:cs typeface="B Nazanin" panose="00000400000000000000" pitchFamily="2" charset="-78"/>
                            </a:rPr>
                            <a:t>  </a:t>
                          </a:r>
                          <a:r>
                            <a:rPr lang="ar-SA" sz="1400" dirty="0" smtClean="0">
                              <a:effectLst/>
                              <a:cs typeface="B Nazanin" panose="00000400000000000000" pitchFamily="2" charset="-78"/>
                            </a:rPr>
                            <a:t>گزارش </a:t>
                          </a:r>
                          <a:r>
                            <a:rPr lang="ar-SA" sz="1400" dirty="0">
                              <a:effectLst/>
                              <a:cs typeface="B Nazanin" panose="00000400000000000000" pitchFamily="2" charset="-78"/>
                            </a:rPr>
                            <a:t>هزینه تولید برای فروردین ماه   </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tr>
                  <a:tr h="228283">
                    <a:tc>
                      <a:txBody>
                        <a:bodyPr/>
                        <a:lstStyle/>
                        <a:p>
                          <a:pPr marL="0" marR="0" algn="r" rtl="1">
                            <a:lnSpc>
                              <a:spcPct val="107000"/>
                            </a:lnSpc>
                            <a:spcBef>
                              <a:spcPts val="0"/>
                            </a:spcBef>
                            <a:spcAft>
                              <a:spcPts val="0"/>
                            </a:spcAft>
                          </a:pPr>
                          <a:r>
                            <a:rPr lang="ar-SA" sz="1400" dirty="0">
                              <a:effectLst/>
                              <a:cs typeface="B Nazanin" panose="00000400000000000000" pitchFamily="2" charset="-78"/>
                            </a:rPr>
                            <a:t>                                                                                                                             </a:t>
                          </a:r>
                          <a:r>
                            <a:rPr lang="en-US" sz="1400" dirty="0" smtClean="0">
                              <a:effectLst/>
                              <a:cs typeface="B Nazanin" panose="00000400000000000000" pitchFamily="2" charset="-78"/>
                            </a:rPr>
                            <a:t>            </a:t>
                          </a:r>
                          <a:r>
                            <a:rPr lang="ar-SA" sz="1400" dirty="0" smtClean="0">
                              <a:effectLst/>
                              <a:cs typeface="B Nazanin" panose="00000400000000000000" pitchFamily="2" charset="-78"/>
                            </a:rPr>
                            <a:t>       </a:t>
                          </a:r>
                          <a:r>
                            <a:rPr lang="ar-SA" sz="1400" dirty="0">
                              <a:effectLst/>
                              <a:cs typeface="B Nazanin" panose="00000400000000000000" pitchFamily="2" charset="-78"/>
                            </a:rPr>
                            <a:t>(ارقام به ریال)</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tr>
                  <a:tr h="235678">
                    <a:tc>
                      <a:txBody>
                        <a:bodyPr/>
                        <a:lstStyle/>
                        <a:p>
                          <a:pPr marL="0" marR="0" algn="r" rtl="1">
                            <a:lnSpc>
                              <a:spcPct val="107000"/>
                            </a:lnSpc>
                            <a:spcBef>
                              <a:spcPts val="0"/>
                            </a:spcBef>
                            <a:spcAft>
                              <a:spcPts val="0"/>
                            </a:spcAft>
                          </a:pPr>
                          <a:r>
                            <a:rPr lang="ar-SA" sz="1400" dirty="0">
                              <a:effectLst/>
                              <a:cs typeface="B Nazanin" panose="00000400000000000000" pitchFamily="2" charset="-78"/>
                            </a:rPr>
                            <a:t>                                   </a:t>
                          </a:r>
                          <a:r>
                            <a:rPr lang="en-US" sz="1400" dirty="0" smtClean="0">
                              <a:effectLst/>
                              <a:cs typeface="B Nazanin" panose="00000400000000000000" pitchFamily="2" charset="-78"/>
                            </a:rPr>
                            <a:t>    </a:t>
                          </a:r>
                          <a:r>
                            <a:rPr lang="ar-SA" sz="1400" dirty="0" smtClean="0">
                              <a:effectLst/>
                              <a:cs typeface="B Nazanin" panose="00000400000000000000" pitchFamily="2" charset="-78"/>
                            </a:rPr>
                            <a:t>       </a:t>
                          </a:r>
                          <a:r>
                            <a:rPr lang="ar-SA" sz="1400" dirty="0">
                              <a:effectLst/>
                              <a:cs typeface="B Nazanin" panose="00000400000000000000" pitchFamily="2" charset="-78"/>
                            </a:rPr>
                            <a:t>جمع هزینه ها           مواد مستقیم           هزینه های تبدیل             قیمت تمام شده یک واحد</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tr>
                  <a:tr h="228283">
                    <a:tc>
                      <a:txBody>
                        <a:bodyPr/>
                        <a:lstStyle/>
                        <a:p>
                          <a:pPr marL="0" marR="0" algn="r" rtl="1">
                            <a:lnSpc>
                              <a:spcPct val="107000"/>
                            </a:lnSpc>
                            <a:spcBef>
                              <a:spcPts val="0"/>
                            </a:spcBef>
                            <a:spcAft>
                              <a:spcPts val="0"/>
                            </a:spcAft>
                          </a:pPr>
                          <a:r>
                            <a:rPr lang="ar-SA" sz="1400" dirty="0">
                              <a:effectLst/>
                              <a:cs typeface="B Nazanin" panose="00000400000000000000" pitchFamily="2" charset="-78"/>
                            </a:rPr>
                            <a:t>موجودی کالای درجریان ساخت</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tr>
                  <a:tr h="228283">
                    <a:tc>
                      <a:txBody>
                        <a:bodyPr/>
                        <a:lstStyle/>
                        <a:p>
                          <a:pPr marL="0" marR="0" algn="r" rtl="1">
                            <a:lnSpc>
                              <a:spcPct val="107000"/>
                            </a:lnSpc>
                            <a:spcBef>
                              <a:spcPts val="0"/>
                            </a:spcBef>
                            <a:spcAft>
                              <a:spcPts val="0"/>
                            </a:spcAft>
                          </a:pPr>
                          <a:r>
                            <a:rPr lang="ar-SA" sz="1400">
                              <a:effectLst/>
                              <a:cs typeface="B Nazanin" panose="00000400000000000000" pitchFamily="2" charset="-78"/>
                            </a:rPr>
                            <a:t>اول دوره: </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tr>
                  <a:tr h="228283">
                    <a:tc>
                      <a:txBody>
                        <a:bodyPr/>
                        <a:lstStyle/>
                        <a:p>
                          <a:pPr marL="0" marR="0" algn="r" rtl="1">
                            <a:lnSpc>
                              <a:spcPct val="107000"/>
                            </a:lnSpc>
                            <a:spcBef>
                              <a:spcPts val="0"/>
                            </a:spcBef>
                            <a:spcAft>
                              <a:spcPts val="0"/>
                            </a:spcAft>
                          </a:pPr>
                          <a:r>
                            <a:rPr lang="ar-SA" sz="1400" dirty="0">
                              <a:effectLst/>
                              <a:cs typeface="B Nazanin" panose="00000400000000000000" pitchFamily="2" charset="-78"/>
                            </a:rPr>
                            <a:t>تکمیل شده                         </a:t>
                          </a:r>
                          <a:r>
                            <a:rPr lang="en-US" sz="1400" dirty="0" smtClean="0">
                              <a:effectLst/>
                              <a:cs typeface="B Nazanin" panose="00000400000000000000" pitchFamily="2" charset="-78"/>
                            </a:rPr>
                            <a:t>    </a:t>
                          </a:r>
                          <a:r>
                            <a:rPr lang="ar-SA" sz="1400" dirty="0" smtClean="0">
                              <a:effectLst/>
                              <a:cs typeface="B Nazanin" panose="00000400000000000000" pitchFamily="2" charset="-78"/>
                            </a:rPr>
                            <a:t>       </a:t>
                          </a:r>
                          <a:r>
                            <a:rPr lang="ar-SA" sz="1400" dirty="0">
                              <a:effectLst/>
                              <a:cs typeface="B Nazanin" panose="00000400000000000000" pitchFamily="2" charset="-78"/>
                            </a:rPr>
                            <a:t>۶,۷۵۰             </a:t>
                          </a:r>
                          <a:r>
                            <a:rPr lang="en-US" sz="1400" dirty="0" smtClean="0">
                              <a:effectLst/>
                              <a:cs typeface="B Nazanin" panose="00000400000000000000" pitchFamily="2" charset="-78"/>
                            </a:rPr>
                            <a:t> </a:t>
                          </a:r>
                          <a:r>
                            <a:rPr lang="ar-SA" sz="1400" dirty="0" smtClean="0">
                              <a:effectLst/>
                              <a:cs typeface="B Nazanin" panose="00000400000000000000" pitchFamily="2" charset="-78"/>
                            </a:rPr>
                            <a:t>   </a:t>
                          </a:r>
                          <a:r>
                            <a:rPr lang="ar-SA" sz="1400" dirty="0">
                              <a:effectLst/>
                              <a:cs typeface="B Nazanin" panose="00000400000000000000" pitchFamily="2" charset="-78"/>
                            </a:rPr>
                            <a:t>۱,۰۰۰           </a:t>
                          </a:r>
                          <a:r>
                            <a:rPr lang="en-US" sz="1400" dirty="0" smtClean="0">
                              <a:effectLst/>
                              <a:cs typeface="B Nazanin" panose="00000400000000000000" pitchFamily="2" charset="-78"/>
                            </a:rPr>
                            <a:t> </a:t>
                          </a:r>
                          <a:r>
                            <a:rPr lang="ar-SA" sz="1400" dirty="0" smtClean="0">
                              <a:effectLst/>
                              <a:cs typeface="B Nazanin" panose="00000400000000000000" pitchFamily="2" charset="-78"/>
                            </a:rPr>
                            <a:t>        </a:t>
                          </a:r>
                          <a:r>
                            <a:rPr lang="ar-SA" sz="1400" dirty="0">
                              <a:effectLst/>
                              <a:cs typeface="B Nazanin" panose="00000400000000000000" pitchFamily="2" charset="-78"/>
                            </a:rPr>
                            <a:t>۵,۷۵۰</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tr>
                  <a:tr h="228283">
                    <a:tc>
                      <a:txBody>
                        <a:bodyPr/>
                        <a:lstStyle/>
                        <a:p>
                          <a:pPr marL="0" marR="0" algn="r" rtl="1">
                            <a:lnSpc>
                              <a:spcPct val="107000"/>
                            </a:lnSpc>
                            <a:spcBef>
                              <a:spcPts val="0"/>
                            </a:spcBef>
                            <a:spcAft>
                              <a:spcPts val="0"/>
                            </a:spcAft>
                          </a:pPr>
                          <a:r>
                            <a:rPr lang="ar-SA" sz="1400">
                              <a:effectLst/>
                              <a:cs typeface="B Nazanin" panose="00000400000000000000" pitchFamily="2" charset="-78"/>
                            </a:rPr>
                            <a:t> </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tr>
                  <a:tr h="228283">
                    <a:tc>
                      <a:txBody>
                        <a:bodyPr/>
                        <a:lstStyle/>
                        <a:p>
                          <a:pPr marL="0" marR="0" algn="r" rtl="1">
                            <a:lnSpc>
                              <a:spcPct val="107000"/>
                            </a:lnSpc>
                            <a:spcBef>
                              <a:spcPts val="0"/>
                            </a:spcBef>
                            <a:spcAft>
                              <a:spcPts val="0"/>
                            </a:spcAft>
                          </a:pPr>
                          <a:r>
                            <a:rPr lang="ar-SA" sz="1400" dirty="0">
                              <a:effectLst/>
                              <a:cs typeface="B Nazanin" panose="00000400000000000000" pitchFamily="2" charset="-78"/>
                            </a:rPr>
                            <a:t>تکمیل نشده                         </a:t>
                          </a:r>
                          <a:r>
                            <a:rPr lang="en-US" sz="1400" dirty="0" smtClean="0">
                              <a:effectLst/>
                              <a:cs typeface="B Nazanin" panose="00000400000000000000" pitchFamily="2" charset="-78"/>
                            </a:rPr>
                            <a:t>   </a:t>
                          </a:r>
                          <a:r>
                            <a:rPr lang="ar-SA" sz="1400" dirty="0" smtClean="0">
                              <a:effectLst/>
                              <a:cs typeface="B Nazanin" panose="00000400000000000000" pitchFamily="2" charset="-78"/>
                            </a:rPr>
                            <a:t>   </a:t>
                          </a:r>
                          <a:r>
                            <a:rPr lang="en-US" sz="1400" dirty="0" smtClean="0">
                              <a:effectLst/>
                              <a:cs typeface="B Nazanin" panose="00000400000000000000" pitchFamily="2" charset="-78"/>
                            </a:rPr>
                            <a:t> </a:t>
                          </a:r>
                          <a:r>
                            <a:rPr lang="ar-SA" sz="1400" dirty="0" smtClean="0">
                              <a:effectLst/>
                              <a:cs typeface="B Nazanin" panose="00000400000000000000" pitchFamily="2" charset="-78"/>
                            </a:rPr>
                            <a:t>   </a:t>
                          </a:r>
                          <a:r>
                            <a:rPr lang="ar-SA" sz="1400" dirty="0">
                              <a:effectLst/>
                              <a:cs typeface="B Nazanin" panose="00000400000000000000" pitchFamily="2" charset="-78"/>
                            </a:rPr>
                            <a:t>۷,۹۰۰                ۱,۶۰۰               </a:t>
                          </a:r>
                          <a:r>
                            <a:rPr lang="en-US" sz="1400" dirty="0" smtClean="0">
                              <a:effectLst/>
                              <a:cs typeface="B Nazanin" panose="00000400000000000000" pitchFamily="2" charset="-78"/>
                            </a:rPr>
                            <a:t> </a:t>
                          </a:r>
                          <a:r>
                            <a:rPr lang="ar-SA" sz="1400" dirty="0" smtClean="0">
                              <a:effectLst/>
                              <a:cs typeface="B Nazanin" panose="00000400000000000000" pitchFamily="2" charset="-78"/>
                            </a:rPr>
                            <a:t>    </a:t>
                          </a:r>
                          <a:r>
                            <a:rPr lang="ar-SA" sz="1400" dirty="0">
                              <a:effectLst/>
                              <a:cs typeface="B Nazanin" panose="00000400000000000000" pitchFamily="2" charset="-78"/>
                            </a:rPr>
                            <a:t>۶,۳۰۰</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tr>
                  <a:tr h="228283">
                    <a:tc>
                      <a:txBody>
                        <a:bodyPr/>
                        <a:lstStyle/>
                        <a:p>
                          <a:pPr marL="0" marR="0" algn="r" rtl="1">
                            <a:lnSpc>
                              <a:spcPct val="107000"/>
                            </a:lnSpc>
                            <a:spcBef>
                              <a:spcPts val="0"/>
                            </a:spcBef>
                            <a:spcAft>
                              <a:spcPts val="0"/>
                            </a:spcAft>
                          </a:pPr>
                          <a:r>
                            <a:rPr lang="ar-SA" sz="1400">
                              <a:effectLst/>
                              <a:cs typeface="B Nazanin" panose="00000400000000000000" pitchFamily="2" charset="-78"/>
                            </a:rPr>
                            <a:t>هزینه های انجام یافته طی</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tr>
                  <a:tr h="330724">
                    <a:tc>
                      <a:txBody>
                        <a:bodyPr/>
                        <a:lstStyle/>
                        <a:p>
                          <a:pPr marL="0" marR="0" algn="r" rtl="1">
                            <a:lnSpc>
                              <a:spcPct val="107000"/>
                            </a:lnSpc>
                            <a:spcBef>
                              <a:spcPts val="0"/>
                            </a:spcBef>
                            <a:spcAft>
                              <a:spcPts val="0"/>
                            </a:spcAft>
                          </a:pPr>
                          <a:r>
                            <a:rPr lang="ar-SA" sz="1400" dirty="0">
                              <a:effectLst/>
                              <a:cs typeface="B Nazanin" panose="00000400000000000000" pitchFamily="2" charset="-78"/>
                            </a:rPr>
                            <a:t>فروردین ماه                        </a:t>
                          </a:r>
                          <a:r>
                            <a:rPr lang="en-US" sz="1400" dirty="0" smtClean="0">
                              <a:effectLst/>
                              <a:cs typeface="B Nazanin" panose="00000400000000000000" pitchFamily="2" charset="-78"/>
                            </a:rPr>
                            <a:t>      </a:t>
                          </a:r>
                          <a:r>
                            <a:rPr lang="ar-SA" sz="1400" dirty="0" smtClean="0">
                              <a:effectLst/>
                              <a:cs typeface="B Nazanin" panose="00000400000000000000" pitchFamily="2" charset="-78"/>
                            </a:rPr>
                            <a:t>     </a:t>
                          </a:r>
                          <a:r>
                            <a:rPr lang="ar-SA" sz="1400" dirty="0">
                              <a:effectLst/>
                              <a:cs typeface="B Nazanin" panose="00000400000000000000" pitchFamily="2" charset="-78"/>
                            </a:rPr>
                            <a:t>۱۵۲,۳۲۷            ۲۳,۸۴۵            </a:t>
                          </a:r>
                          <a:r>
                            <a:rPr lang="en-US" sz="1400" dirty="0" smtClean="0">
                              <a:effectLst/>
                              <a:cs typeface="B Nazanin" panose="00000400000000000000" pitchFamily="2" charset="-78"/>
                            </a:rPr>
                            <a:t> </a:t>
                          </a:r>
                          <a:r>
                            <a:rPr lang="ar-SA" sz="1400" dirty="0" smtClean="0">
                              <a:effectLst/>
                              <a:cs typeface="B Nazanin" panose="00000400000000000000" pitchFamily="2" charset="-78"/>
                            </a:rPr>
                            <a:t>     </a:t>
                          </a:r>
                          <a:r>
                            <a:rPr lang="ar-SA" sz="1400" dirty="0">
                              <a:effectLst/>
                              <a:cs typeface="B Nazanin" panose="00000400000000000000" pitchFamily="2" charset="-78"/>
                            </a:rPr>
                            <a:t>۱۲۸,۴۸۲</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tr>
                  <a:tr h="228283">
                    <a:tc>
                      <a:txBody>
                        <a:bodyPr/>
                        <a:lstStyle/>
                        <a:p>
                          <a:pPr marL="0" marR="0" algn="r" rtl="1">
                            <a:lnSpc>
                              <a:spcPct val="107000"/>
                            </a:lnSpc>
                            <a:spcBef>
                              <a:spcPts val="0"/>
                            </a:spcBef>
                            <a:spcAft>
                              <a:spcPts val="0"/>
                            </a:spcAft>
                          </a:pPr>
                          <a:r>
                            <a:rPr lang="ar-SA" sz="1400" dirty="0">
                              <a:effectLst/>
                              <a:cs typeface="B Nazanin" panose="00000400000000000000" pitchFamily="2" charset="-78"/>
                            </a:rPr>
                            <a:t>جمع هزینه های قابل تخصیص     </a:t>
                          </a:r>
                          <a:r>
                            <a:rPr lang="en-US" sz="1400" dirty="0" smtClean="0">
                              <a:effectLst/>
                              <a:cs typeface="B Nazanin" panose="00000400000000000000" pitchFamily="2" charset="-78"/>
                            </a:rPr>
                            <a:t>   </a:t>
                          </a:r>
                          <a:r>
                            <a:rPr lang="ar-SA" sz="1400" dirty="0" smtClean="0">
                              <a:effectLst/>
                              <a:cs typeface="B Nazanin" panose="00000400000000000000" pitchFamily="2" charset="-78"/>
                            </a:rPr>
                            <a:t>   </a:t>
                          </a:r>
                          <a:r>
                            <a:rPr lang="ar-SA" sz="1400" dirty="0">
                              <a:effectLst/>
                              <a:cs typeface="B Nazanin" panose="00000400000000000000" pitchFamily="2" charset="-78"/>
                            </a:rPr>
                            <a:t>۱۶۶,۹۷۷         </a:t>
                          </a:r>
                          <a:r>
                            <a:rPr lang="en-US" sz="1400" dirty="0" smtClean="0">
                              <a:effectLst/>
                              <a:cs typeface="B Nazanin" panose="00000400000000000000" pitchFamily="2" charset="-78"/>
                            </a:rPr>
                            <a:t> </a:t>
                          </a:r>
                          <a:r>
                            <a:rPr lang="ar-SA" sz="1400" dirty="0" smtClean="0">
                              <a:effectLst/>
                              <a:cs typeface="B Nazanin" panose="00000400000000000000" pitchFamily="2" charset="-78"/>
                            </a:rPr>
                            <a:t>   </a:t>
                          </a:r>
                          <a:r>
                            <a:rPr lang="ar-SA" sz="1400" dirty="0">
                              <a:effectLst/>
                              <a:cs typeface="B Nazanin" panose="00000400000000000000" pitchFamily="2" charset="-78"/>
                            </a:rPr>
                            <a:t>۲۶,۴۴۵            </a:t>
                          </a:r>
                          <a:r>
                            <a:rPr lang="en-US" sz="1400" dirty="0" smtClean="0">
                              <a:effectLst/>
                              <a:cs typeface="B Nazanin" panose="00000400000000000000" pitchFamily="2" charset="-78"/>
                            </a:rPr>
                            <a:t> </a:t>
                          </a:r>
                          <a:r>
                            <a:rPr lang="ar-SA" sz="1400" dirty="0" smtClean="0">
                              <a:effectLst/>
                              <a:cs typeface="B Nazanin" panose="00000400000000000000" pitchFamily="2" charset="-78"/>
                            </a:rPr>
                            <a:t>     </a:t>
                          </a:r>
                          <a:r>
                            <a:rPr lang="ar-SA" sz="1400" dirty="0">
                              <a:effectLst/>
                              <a:cs typeface="B Nazanin" panose="00000400000000000000" pitchFamily="2" charset="-78"/>
                            </a:rPr>
                            <a:t>۱۴۰,۵۳۲</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tr>
                  <a:tr h="228283">
                    <a:tc>
                      <a:txBody>
                        <a:bodyPr/>
                        <a:lstStyle/>
                        <a:p>
                          <a:pPr marL="0" marR="0" algn="r" rtl="1">
                            <a:lnSpc>
                              <a:spcPct val="107000"/>
                            </a:lnSpc>
                            <a:spcBef>
                              <a:spcPts val="0"/>
                            </a:spcBef>
                            <a:spcAft>
                              <a:spcPts val="0"/>
                            </a:spcAft>
                          </a:pP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tr>
                  <a:tr h="228283">
                    <a:tc>
                      <a:txBody>
                        <a:bodyPr/>
                        <a:lstStyle/>
                        <a:p>
                          <a:pPr marL="0" marR="0" algn="r" rtl="1">
                            <a:lnSpc>
                              <a:spcPct val="107000"/>
                            </a:lnSpc>
                            <a:spcBef>
                              <a:spcPts val="0"/>
                            </a:spcBef>
                            <a:spcAft>
                              <a:spcPts val="0"/>
                            </a:spcAft>
                          </a:pPr>
                          <a:r>
                            <a:rPr lang="ar-SA" sz="1400" dirty="0">
                              <a:effectLst/>
                              <a:cs typeface="B Nazanin" panose="00000400000000000000" pitchFamily="2" charset="-78"/>
                            </a:rPr>
                            <a:t>تقسیم بر معادل آحاد تکمیل شده                       </a:t>
                          </a:r>
                          <a:r>
                            <a:rPr lang="en-US" sz="1400" dirty="0" smtClean="0">
                              <a:effectLst/>
                              <a:cs typeface="B Nazanin" panose="00000400000000000000" pitchFamily="2" charset="-78"/>
                            </a:rPr>
                            <a:t>  </a:t>
                          </a:r>
                          <a:r>
                            <a:rPr lang="ar-SA" sz="1400" dirty="0" smtClean="0">
                              <a:effectLst/>
                              <a:cs typeface="B Nazanin" panose="00000400000000000000" pitchFamily="2" charset="-78"/>
                            </a:rPr>
                            <a:t>        </a:t>
                          </a:r>
                          <a:r>
                            <a:rPr lang="ar-SA" sz="1400" dirty="0">
                              <a:effectLst/>
                              <a:cs typeface="B Nazanin" panose="00000400000000000000" pitchFamily="2" charset="-78"/>
                            </a:rPr>
                            <a:t>۱۲,۹۰۰                 </a:t>
                          </a:r>
                          <a:r>
                            <a:rPr lang="ar-SA" sz="1400" dirty="0" smtClean="0">
                              <a:effectLst/>
                              <a:cs typeface="B Nazanin" panose="00000400000000000000" pitchFamily="2" charset="-78"/>
                            </a:rPr>
                            <a:t> </a:t>
                          </a:r>
                          <a:r>
                            <a:rPr lang="ar-SA" sz="1400" dirty="0">
                              <a:effectLst/>
                              <a:cs typeface="B Nazanin" panose="00000400000000000000" pitchFamily="2" charset="-78"/>
                            </a:rPr>
                            <a:t>۱۱,۷۶۰</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tr>
                  <a:tr h="228283">
                    <a:tc>
                      <a:txBody>
                        <a:bodyPr/>
                        <a:lstStyle/>
                        <a:p>
                          <a:endParaRPr lang="en-US"/>
                        </a:p>
                      </a:txBody>
                      <a:tcPr marL="51743" marR="51743" marT="0" marB="0">
                        <a:blipFill rotWithShape="0">
                          <a:blip r:embed="rId4"/>
                          <a:stretch>
                            <a:fillRect t="-1539474" b="-1331579"/>
                          </a:stretch>
                        </a:blipFill>
                      </a:tcPr>
                    </a:tc>
                  </a:tr>
                  <a:tr h="228283">
                    <a:tc>
                      <a:txBody>
                        <a:bodyPr/>
                        <a:lstStyle/>
                        <a:p>
                          <a:pPr marL="0" marR="0" algn="r" rtl="1">
                            <a:lnSpc>
                              <a:spcPct val="107000"/>
                            </a:lnSpc>
                            <a:spcBef>
                              <a:spcPts val="0"/>
                            </a:spcBef>
                            <a:spcAft>
                              <a:spcPts val="0"/>
                            </a:spcAft>
                          </a:pPr>
                          <a:r>
                            <a:rPr lang="ar-SA" sz="1400">
                              <a:effectLst/>
                              <a:cs typeface="B Nazanin" panose="00000400000000000000" pitchFamily="2" charset="-78"/>
                            </a:rPr>
                            <a:t> </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tr>
                  <a:tr h="228283">
                    <a:tc>
                      <a:txBody>
                        <a:bodyPr/>
                        <a:lstStyle/>
                        <a:p>
                          <a:pPr marL="0" marR="0" algn="r" rtl="1">
                            <a:lnSpc>
                              <a:spcPct val="107000"/>
                            </a:lnSpc>
                            <a:spcBef>
                              <a:spcPts val="0"/>
                            </a:spcBef>
                            <a:spcAft>
                              <a:spcPts val="0"/>
                            </a:spcAft>
                          </a:pPr>
                          <a:r>
                            <a:rPr lang="ar-SA" sz="1400">
                              <a:effectLst/>
                              <a:cs typeface="B Nazanin" panose="00000400000000000000" pitchFamily="2" charset="-78"/>
                            </a:rPr>
                            <a:t>نحوه تخصیص هزینه ها:</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tr>
                  <a:tr h="228283">
                    <a:tc>
                      <a:txBody>
                        <a:bodyPr/>
                        <a:lstStyle/>
                        <a:p>
                          <a:pPr marL="0" marR="0" algn="r" rtl="1">
                            <a:lnSpc>
                              <a:spcPct val="107000"/>
                            </a:lnSpc>
                            <a:spcBef>
                              <a:spcPts val="0"/>
                            </a:spcBef>
                            <a:spcAft>
                              <a:spcPts val="0"/>
                            </a:spcAft>
                          </a:pPr>
                          <a:r>
                            <a:rPr lang="ar-SA" sz="1400" dirty="0">
                              <a:effectLst/>
                              <a:cs typeface="B Nazanin" panose="00000400000000000000" pitchFamily="2" charset="-78"/>
                            </a:rPr>
                            <a:t>تکمیل شده و انتقال یافته        </a:t>
                          </a:r>
                          <a:r>
                            <a:rPr lang="en-US" sz="1400" dirty="0" smtClean="0">
                              <a:effectLst/>
                              <a:cs typeface="B Nazanin" panose="00000400000000000000" pitchFamily="2" charset="-78"/>
                            </a:rPr>
                            <a:t> </a:t>
                          </a:r>
                          <a:r>
                            <a:rPr lang="ar-SA" sz="1400" dirty="0" smtClean="0">
                              <a:effectLst/>
                              <a:cs typeface="B Nazanin" panose="00000400000000000000" pitchFamily="2" charset="-78"/>
                            </a:rPr>
                            <a:t>       </a:t>
                          </a:r>
                          <a:r>
                            <a:rPr lang="ar-SA" sz="1400" dirty="0">
                              <a:effectLst/>
                              <a:cs typeface="B Nazanin" panose="00000400000000000000" pitchFamily="2" charset="-78"/>
                            </a:rPr>
                            <a:t>۱۲۶,۰۰۰                                                                       </a:t>
                          </a:r>
                          <a:r>
                            <a:rPr lang="en-US" sz="1400" dirty="0" smtClean="0">
                              <a:effectLst/>
                              <a:cs typeface="B Nazanin" panose="00000400000000000000" pitchFamily="2" charset="-78"/>
                            </a:rPr>
                            <a:t>    </a:t>
                          </a:r>
                          <a:r>
                            <a:rPr lang="ar-SA" sz="1400" dirty="0" smtClean="0">
                              <a:effectLst/>
                              <a:cs typeface="B Nazanin" panose="00000400000000000000" pitchFamily="2" charset="-78"/>
                            </a:rPr>
                            <a:t>    </a:t>
                          </a:r>
                          <a:r>
                            <a:rPr lang="ar-SA" sz="1400" dirty="0">
                              <a:effectLst/>
                              <a:cs typeface="B Nazanin" panose="00000400000000000000" pitchFamily="2" charset="-78"/>
                            </a:rPr>
                            <a:t>۹,۰۰۰ × ۱۴</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tr>
                  <a:tr h="228283">
                    <a:tc>
                      <a:txBody>
                        <a:bodyPr/>
                        <a:lstStyle/>
                        <a:p>
                          <a:pPr marL="0" marR="0" algn="r" rtl="1">
                            <a:lnSpc>
                              <a:spcPct val="107000"/>
                            </a:lnSpc>
                            <a:spcBef>
                              <a:spcPts val="0"/>
                            </a:spcBef>
                            <a:spcAft>
                              <a:spcPts val="0"/>
                            </a:spcAft>
                          </a:pPr>
                          <a:r>
                            <a:rPr lang="ar-SA" sz="1400" dirty="0">
                              <a:effectLst/>
                              <a:cs typeface="B Nazanin" panose="00000400000000000000" pitchFamily="2" charset="-78"/>
                            </a:rPr>
                            <a:t>موجودی کالای درجریان ساخت پایان دوره:</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tr>
                  <a:tr h="228283">
                    <a:tc>
                      <a:txBody>
                        <a:bodyPr/>
                        <a:lstStyle/>
                        <a:p>
                          <a:pPr marL="0" marR="0" algn="r" rtl="1">
                            <a:lnSpc>
                              <a:spcPct val="107000"/>
                            </a:lnSpc>
                            <a:spcBef>
                              <a:spcPts val="0"/>
                            </a:spcBef>
                            <a:spcAft>
                              <a:spcPts val="0"/>
                            </a:spcAft>
                          </a:pPr>
                          <a:r>
                            <a:rPr lang="ar-SA" sz="1400">
                              <a:effectLst/>
                              <a:cs typeface="B Nazanin" panose="00000400000000000000" pitchFamily="2" charset="-78"/>
                            </a:rPr>
                            <a:t>تکمیل شده و انتقال نیافته :</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tr>
                  <a:tr h="228283">
                    <a:tc>
                      <a:txBody>
                        <a:bodyPr/>
                        <a:lstStyle/>
                        <a:p>
                          <a:endParaRPr lang="en-US"/>
                        </a:p>
                      </a:txBody>
                      <a:tcPr marL="51743" marR="51743" marT="0" marB="0">
                        <a:blipFill rotWithShape="0">
                          <a:blip r:embed="rId4"/>
                          <a:stretch>
                            <a:fillRect t="-2131579" b="-739474"/>
                          </a:stretch>
                        </a:blipFill>
                      </a:tcPr>
                    </a:tc>
                  </a:tr>
                  <a:tr h="228283">
                    <a:tc>
                      <a:txBody>
                        <a:bodyPr/>
                        <a:lstStyle/>
                        <a:p>
                          <a:endParaRPr lang="en-US"/>
                        </a:p>
                      </a:txBody>
                      <a:tcPr marL="51743" marR="51743" marT="0" marB="0">
                        <a:blipFill rotWithShape="0">
                          <a:blip r:embed="rId4"/>
                          <a:stretch>
                            <a:fillRect t="-2291892" b="-659459"/>
                          </a:stretch>
                        </a:blipFill>
                      </a:tcPr>
                    </a:tc>
                  </a:tr>
                  <a:tr h="228283">
                    <a:tc>
                      <a:txBody>
                        <a:bodyPr/>
                        <a:lstStyle/>
                        <a:p>
                          <a:pPr marL="0" marR="0" algn="r" rtl="1">
                            <a:lnSpc>
                              <a:spcPct val="107000"/>
                            </a:lnSpc>
                            <a:spcBef>
                              <a:spcPts val="0"/>
                            </a:spcBef>
                            <a:spcAft>
                              <a:spcPts val="0"/>
                            </a:spcAft>
                          </a:pPr>
                          <a:r>
                            <a:rPr lang="ar-SA" sz="1400" dirty="0">
                              <a:effectLst/>
                              <a:cs typeface="B Nazanin" panose="00000400000000000000" pitchFamily="2" charset="-78"/>
                            </a:rPr>
                            <a:t>                                        </a:t>
                          </a:r>
                          <a:r>
                            <a:rPr lang="en-US" sz="1400" dirty="0" smtClean="0">
                              <a:effectLst/>
                              <a:cs typeface="B Nazanin" panose="00000400000000000000" pitchFamily="2" charset="-78"/>
                            </a:rPr>
                            <a:t>    </a:t>
                          </a:r>
                          <a:r>
                            <a:rPr lang="ar-SA" sz="1400" dirty="0" smtClean="0">
                              <a:effectLst/>
                              <a:cs typeface="B Nazanin" panose="00000400000000000000" pitchFamily="2" charset="-78"/>
                            </a:rPr>
                            <a:t>  </a:t>
                          </a:r>
                          <a:r>
                            <a:rPr lang="ar-SA" sz="1400" dirty="0">
                              <a:effectLst/>
                              <a:cs typeface="B Nazanin" panose="00000400000000000000" pitchFamily="2" charset="-78"/>
                            </a:rPr>
                            <a:t>۲۸,۰۰۰</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tr>
                  <a:tr h="228283">
                    <a:tc>
                      <a:txBody>
                        <a:bodyPr/>
                        <a:lstStyle/>
                        <a:p>
                          <a:pPr marL="0" marR="0" algn="r" rtl="1">
                            <a:lnSpc>
                              <a:spcPct val="107000"/>
                            </a:lnSpc>
                            <a:spcBef>
                              <a:spcPts val="0"/>
                            </a:spcBef>
                            <a:spcAft>
                              <a:spcPts val="0"/>
                            </a:spcAft>
                          </a:pPr>
                          <a:r>
                            <a:rPr lang="ar-SA" sz="1400">
                              <a:effectLst/>
                              <a:cs typeface="B Nazanin" panose="00000400000000000000" pitchFamily="2" charset="-78"/>
                            </a:rPr>
                            <a:t>تکمیل نشده : </a:t>
                          </a:r>
                          <a:endParaRPr lang="en-US" sz="140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tr>
                  <a:tr h="228283">
                    <a:tc>
                      <a:txBody>
                        <a:bodyPr/>
                        <a:lstStyle/>
                        <a:p>
                          <a:endParaRPr lang="en-US"/>
                        </a:p>
                      </a:txBody>
                      <a:tcPr marL="51743" marR="51743" marT="0" marB="0">
                        <a:blipFill rotWithShape="0">
                          <a:blip r:embed="rId4"/>
                          <a:stretch>
                            <a:fillRect t="-2526316" b="-344737"/>
                          </a:stretch>
                        </a:blipFill>
                      </a:tcPr>
                    </a:tc>
                  </a:tr>
                  <a:tr h="228283">
                    <a:tc>
                      <a:txBody>
                        <a:bodyPr/>
                        <a:lstStyle/>
                        <a:p>
                          <a:endParaRPr lang="en-US"/>
                        </a:p>
                      </a:txBody>
                      <a:tcPr marL="51743" marR="51743" marT="0" marB="0">
                        <a:blipFill rotWithShape="0">
                          <a:blip r:embed="rId4"/>
                          <a:stretch>
                            <a:fillRect t="-2697297" b="-254054"/>
                          </a:stretch>
                        </a:blipFill>
                      </a:tcPr>
                    </a:tc>
                  </a:tr>
                  <a:tr h="228283">
                    <a:tc>
                      <a:txBody>
                        <a:bodyPr/>
                        <a:lstStyle/>
                        <a:p>
                          <a:pPr marL="0" marR="0" algn="r" rtl="1">
                            <a:lnSpc>
                              <a:spcPct val="107000"/>
                            </a:lnSpc>
                            <a:spcBef>
                              <a:spcPts val="0"/>
                            </a:spcBef>
                            <a:spcAft>
                              <a:spcPts val="0"/>
                            </a:spcAft>
                          </a:pPr>
                          <a:r>
                            <a:rPr lang="ar-SA" sz="1400" dirty="0">
                              <a:effectLst/>
                              <a:cs typeface="B Nazanin" panose="00000400000000000000" pitchFamily="2" charset="-78"/>
                            </a:rPr>
                            <a:t>                             </a:t>
                          </a:r>
                          <a:r>
                            <a:rPr lang="en-US" sz="1400" dirty="0" smtClean="0">
                              <a:effectLst/>
                              <a:cs typeface="B Nazanin" panose="00000400000000000000" pitchFamily="2" charset="-78"/>
                            </a:rPr>
                            <a:t>      </a:t>
                          </a:r>
                          <a:r>
                            <a:rPr lang="ar-SA" sz="1400" dirty="0" smtClean="0">
                              <a:effectLst/>
                              <a:cs typeface="B Nazanin" panose="00000400000000000000" pitchFamily="2" charset="-78"/>
                            </a:rPr>
                            <a:t>          </a:t>
                          </a:r>
                          <a:r>
                            <a:rPr lang="fa-IR" sz="1400" dirty="0" smtClean="0">
                              <a:effectLst/>
                              <a:cs typeface="B Nazanin" panose="00000400000000000000" pitchFamily="2" charset="-78"/>
                            </a:rPr>
                            <a:t>40,977</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tr>
                  <a:tr h="228283">
                    <a:tc>
                      <a:txBody>
                        <a:bodyPr/>
                        <a:lstStyle/>
                        <a:p>
                          <a:pPr marL="0" marR="0" algn="r" rtl="1">
                            <a:lnSpc>
                              <a:spcPct val="107000"/>
                            </a:lnSpc>
                            <a:spcBef>
                              <a:spcPts val="0"/>
                            </a:spcBef>
                            <a:spcAft>
                              <a:spcPts val="0"/>
                            </a:spcAft>
                          </a:pPr>
                          <a:r>
                            <a:rPr lang="ar-SA" sz="1400" dirty="0">
                              <a:effectLst/>
                              <a:cs typeface="B Nazanin" panose="00000400000000000000" pitchFamily="2" charset="-78"/>
                            </a:rPr>
                            <a:t>جمع هزینه های تخصیص یافته   </a:t>
                          </a:r>
                          <a:r>
                            <a:rPr lang="ar-SA" sz="1400" dirty="0" smtClean="0">
                              <a:effectLst/>
                              <a:cs typeface="B Nazanin" panose="00000400000000000000" pitchFamily="2" charset="-78"/>
                            </a:rPr>
                            <a:t>    </a:t>
                          </a:r>
                          <a:r>
                            <a:rPr lang="ar-SA" sz="1400" dirty="0">
                              <a:effectLst/>
                              <a:cs typeface="B Nazanin" panose="00000400000000000000" pitchFamily="2" charset="-78"/>
                            </a:rPr>
                            <a:t>۱۶۷,۹۷۷</a:t>
                          </a:r>
                          <a:endParaRPr lang="en-US" sz="1400" dirty="0">
                            <a:effectLst/>
                            <a:latin typeface="Calibri" panose="020F0502020204030204" pitchFamily="34" charset="0"/>
                            <a:ea typeface="Times New Roman" panose="02020603050405020304" pitchFamily="18" charset="0"/>
                            <a:cs typeface="B Nazanin" panose="00000400000000000000" pitchFamily="2" charset="-78"/>
                          </a:endParaRPr>
                        </a:p>
                      </a:txBody>
                      <a:tcPr marL="51743" marR="51743" marT="0" marB="0"/>
                    </a:tc>
                  </a:tr>
                </a:tbl>
              </a:graphicData>
            </a:graphic>
          </p:graphicFrame>
        </mc:Fallback>
      </mc:AlternateContent>
      <p:cxnSp>
        <p:nvCxnSpPr>
          <p:cNvPr id="6" name="Straight Connector 5"/>
          <p:cNvCxnSpPr/>
          <p:nvPr/>
        </p:nvCxnSpPr>
        <p:spPr>
          <a:xfrm flipH="1">
            <a:off x="2261937" y="1187116"/>
            <a:ext cx="5855368"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a:off x="7090611" y="2743200"/>
            <a:ext cx="770022"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6160168" y="2743200"/>
            <a:ext cx="641686"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4844716" y="2743200"/>
            <a:ext cx="673768"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7090611" y="3096127"/>
            <a:ext cx="770021"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7090611" y="3136232"/>
            <a:ext cx="770021" cy="1"/>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6143217" y="3513221"/>
            <a:ext cx="641685"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H="1" flipV="1">
            <a:off x="4844716" y="3513221"/>
            <a:ext cx="673768" cy="1"/>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flipV="1">
            <a:off x="3015916" y="3769627"/>
            <a:ext cx="553454" cy="269"/>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a:off x="3015916" y="3874697"/>
            <a:ext cx="529389"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flipH="1">
            <a:off x="6151692" y="3770047"/>
            <a:ext cx="624733"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a:off x="6160169" y="3886994"/>
            <a:ext cx="624733" cy="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H="1">
            <a:off x="4844716" y="3769895"/>
            <a:ext cx="673768" cy="0"/>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flipH="1">
            <a:off x="4844716" y="3895469"/>
            <a:ext cx="673768" cy="0"/>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H="1">
            <a:off x="7254815" y="4443664"/>
            <a:ext cx="605819" cy="13880"/>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flipH="1" flipV="1">
            <a:off x="7347285" y="5342020"/>
            <a:ext cx="513347" cy="6357"/>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flipV="1">
            <a:off x="7475621" y="6224334"/>
            <a:ext cx="521066" cy="8519"/>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7347284" y="6516877"/>
            <a:ext cx="770021" cy="0"/>
          </a:xfrm>
          <a:prstGeom prst="line">
            <a:avLst/>
          </a:prstGeom>
        </p:spPr>
        <p:style>
          <a:lnRef idx="1">
            <a:schemeClr val="dk1"/>
          </a:lnRef>
          <a:fillRef idx="0">
            <a:schemeClr val="dk1"/>
          </a:fillRef>
          <a:effectRef idx="0">
            <a:schemeClr val="dk1"/>
          </a:effectRef>
          <a:fontRef idx="minor">
            <a:schemeClr val="tx1"/>
          </a:fontRef>
        </p:style>
      </p:cxnSp>
      <p:sp>
        <p:nvSpPr>
          <p:cNvPr id="66" name="Rectangle 65"/>
          <p:cNvSpPr/>
          <p:nvPr/>
        </p:nvSpPr>
        <p:spPr>
          <a:xfrm>
            <a:off x="7347284" y="6707405"/>
            <a:ext cx="770021" cy="45719"/>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17660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171" y="2307397"/>
            <a:ext cx="9404723" cy="660089"/>
          </a:xfrm>
        </p:spPr>
        <p:txBody>
          <a:bodyPr/>
          <a:lstStyle/>
          <a:p>
            <a:pPr algn="r" rtl="1"/>
            <a:r>
              <a:rPr lang="ar-SA" sz="2800" dirty="0">
                <a:cs typeface="B Zar" panose="00000400000000000000" pitchFamily="2" charset="-78"/>
              </a:rPr>
              <a:t>معادل آحاد تکمیل شده با استفاده از فرمول زیر محاسبه شده است:</a:t>
            </a:r>
            <a:br>
              <a:rPr lang="en-US" sz="2800" dirty="0">
                <a:cs typeface="B Zar" panose="00000400000000000000" pitchFamily="2" charset="-78"/>
              </a:rPr>
            </a:br>
            <a:endParaRPr lang="en-US" sz="2800" dirty="0">
              <a:cs typeface="B Zar"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434926131"/>
              </p:ext>
            </p:extLst>
          </p:nvPr>
        </p:nvGraphicFramePr>
        <p:xfrm>
          <a:off x="1280153" y="3230470"/>
          <a:ext cx="9403741" cy="1304609"/>
        </p:xfrm>
        <a:graphic>
          <a:graphicData uri="http://schemas.openxmlformats.org/drawingml/2006/table">
            <a:tbl>
              <a:tblPr firstRow="1" firstCol="1" bandRow="1">
                <a:tableStyleId>{2D5ABB26-0587-4C30-8999-92F81FD0307C}</a:tableStyleId>
              </a:tblPr>
              <a:tblGrid>
                <a:gridCol w="1844329">
                  <a:extLst>
                    <a:ext uri="{9D8B030D-6E8A-4147-A177-3AD203B41FA5}">
                      <a16:colId xmlns:a16="http://schemas.microsoft.com/office/drawing/2014/main" val="20000"/>
                    </a:ext>
                  </a:extLst>
                </a:gridCol>
                <a:gridCol w="722790">
                  <a:extLst>
                    <a:ext uri="{9D8B030D-6E8A-4147-A177-3AD203B41FA5}">
                      <a16:colId xmlns:a16="http://schemas.microsoft.com/office/drawing/2014/main" val="20001"/>
                    </a:ext>
                  </a:extLst>
                </a:gridCol>
                <a:gridCol w="1472662">
                  <a:extLst>
                    <a:ext uri="{9D8B030D-6E8A-4147-A177-3AD203B41FA5}">
                      <a16:colId xmlns:a16="http://schemas.microsoft.com/office/drawing/2014/main" val="20002"/>
                    </a:ext>
                  </a:extLst>
                </a:gridCol>
                <a:gridCol w="723723">
                  <a:extLst>
                    <a:ext uri="{9D8B030D-6E8A-4147-A177-3AD203B41FA5}">
                      <a16:colId xmlns:a16="http://schemas.microsoft.com/office/drawing/2014/main" val="20003"/>
                    </a:ext>
                  </a:extLst>
                </a:gridCol>
                <a:gridCol w="1958257">
                  <a:extLst>
                    <a:ext uri="{9D8B030D-6E8A-4147-A177-3AD203B41FA5}">
                      <a16:colId xmlns:a16="http://schemas.microsoft.com/office/drawing/2014/main" val="20004"/>
                    </a:ext>
                  </a:extLst>
                </a:gridCol>
                <a:gridCol w="723723">
                  <a:extLst>
                    <a:ext uri="{9D8B030D-6E8A-4147-A177-3AD203B41FA5}">
                      <a16:colId xmlns:a16="http://schemas.microsoft.com/office/drawing/2014/main" val="20005"/>
                    </a:ext>
                  </a:extLst>
                </a:gridCol>
                <a:gridCol w="1958257">
                  <a:extLst>
                    <a:ext uri="{9D8B030D-6E8A-4147-A177-3AD203B41FA5}">
                      <a16:colId xmlns:a16="http://schemas.microsoft.com/office/drawing/2014/main" val="20006"/>
                    </a:ext>
                  </a:extLst>
                </a:gridCol>
              </a:tblGrid>
              <a:tr h="378460">
                <a:tc rowSpan="3">
                  <a:txBody>
                    <a:bodyPr/>
                    <a:lstStyle/>
                    <a:p>
                      <a:pPr marL="0" marR="0" algn="ctr">
                        <a:lnSpc>
                          <a:spcPct val="107000"/>
                        </a:lnSpc>
                        <a:spcBef>
                          <a:spcPts val="0"/>
                        </a:spcBef>
                        <a:spcAft>
                          <a:spcPts val="0"/>
                        </a:spcAft>
                      </a:pPr>
                      <a:r>
                        <a:rPr lang="fa-IR" sz="1600" dirty="0">
                          <a:effectLst/>
                        </a:rPr>
                        <a:t>معادل آحاد</a:t>
                      </a:r>
                      <a:endParaRPr lang="en-US" sz="1600" dirty="0">
                        <a:effectLst/>
                      </a:endParaRPr>
                    </a:p>
                    <a:p>
                      <a:pPr marL="0" marR="0" algn="ctr">
                        <a:lnSpc>
                          <a:spcPct val="107000"/>
                        </a:lnSpc>
                        <a:spcBef>
                          <a:spcPts val="0"/>
                        </a:spcBef>
                        <a:spcAft>
                          <a:spcPts val="0"/>
                        </a:spcAft>
                      </a:pPr>
                      <a:r>
                        <a:rPr lang="fa-IR" sz="1600" dirty="0">
                          <a:effectLst/>
                        </a:rPr>
                        <a:t>تكميل شده</a:t>
                      </a:r>
                      <a:r>
                        <a:rPr lang="fa-IR" sz="1600" baseline="0" dirty="0">
                          <a:effectLst/>
                        </a:rPr>
                        <a:t> به روش ميانگين موزون</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rowSpan="3">
                  <a:txBody>
                    <a:bodyPr/>
                    <a:lstStyle/>
                    <a:p>
                      <a:pPr marL="0" marR="0" algn="ctr" rtl="1">
                        <a:lnSpc>
                          <a:spcPct val="107000"/>
                        </a:lnSpc>
                        <a:spcBef>
                          <a:spcPts val="0"/>
                        </a:spcBef>
                        <a:spcAft>
                          <a:spcPts val="0"/>
                        </a:spcAft>
                      </a:pPr>
                      <a:r>
                        <a:rPr lang="fa-IR" sz="1600">
                          <a:effectLst/>
                        </a:rPr>
                        <a:t>=</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fa-IR" sz="1600" dirty="0">
                          <a:effectLst/>
                        </a:rPr>
                        <a:t>واحد هاي تكميل شده و انتقال يافته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rowSpan="3">
                  <a:txBody>
                    <a:bodyPr/>
                    <a:lstStyle/>
                    <a:p>
                      <a:pPr marL="0" marR="0" algn="ctr" rtl="1">
                        <a:lnSpc>
                          <a:spcPct val="107000"/>
                        </a:lnSpc>
                        <a:spcBef>
                          <a:spcPts val="0"/>
                        </a:spcBef>
                        <a:spcAft>
                          <a:spcPts val="0"/>
                        </a:spcAft>
                      </a:pPr>
                      <a:r>
                        <a:rPr lang="fa-IR" sz="1600" dirty="0">
                          <a:effectLst/>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fa-IR" sz="1600" dirty="0">
                          <a:effectLst/>
                          <a:latin typeface="Calibri" panose="020F0502020204030204" pitchFamily="34" charset="0"/>
                          <a:ea typeface="Calibri" panose="020F0502020204030204" pitchFamily="34" charset="0"/>
                          <a:cs typeface="B Nazanin" panose="00000400000000000000" pitchFamily="2" charset="-78"/>
                        </a:rPr>
                        <a:t>واحد</a:t>
                      </a:r>
                      <a:r>
                        <a:rPr lang="fa-IR" sz="1600" baseline="0" dirty="0">
                          <a:effectLst/>
                          <a:latin typeface="Calibri" panose="020F0502020204030204" pitchFamily="34" charset="0"/>
                          <a:ea typeface="Calibri" panose="020F0502020204030204" pitchFamily="34" charset="0"/>
                          <a:cs typeface="B Nazanin" panose="00000400000000000000" pitchFamily="2" charset="-78"/>
                        </a:rPr>
                        <a:t> هاي تكميل شده و انتقال نيافته موجودي پايان يافته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rowSpan="3">
                  <a:txBody>
                    <a:bodyPr/>
                    <a:lstStyle/>
                    <a:p>
                      <a:pPr marL="0" marR="0" algn="ctr" rtl="1">
                        <a:lnSpc>
                          <a:spcPct val="107000"/>
                        </a:lnSpc>
                        <a:spcBef>
                          <a:spcPts val="0"/>
                        </a:spcBef>
                        <a:spcAft>
                          <a:spcPts val="0"/>
                        </a:spcAft>
                      </a:pPr>
                      <a:r>
                        <a:rPr lang="fa-IR" sz="1600" dirty="0">
                          <a:effectLst/>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fa-IR" sz="1600" dirty="0">
                          <a:effectLst/>
                        </a:rPr>
                        <a:t>موجودي كالاي در جريان ساخت پايان دوره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0"/>
                  </a:ext>
                </a:extLst>
              </a:tr>
              <a:tr h="0">
                <a:tc vMerge="1">
                  <a:txBody>
                    <a:bodyPr/>
                    <a:lstStyle/>
                    <a:p>
                      <a:endParaRPr lang="en-US"/>
                    </a:p>
                  </a:txBody>
                  <a:tcPr/>
                </a:tc>
                <a:tc vMerge="1">
                  <a:txBody>
                    <a:bodyPr/>
                    <a:lstStyle/>
                    <a:p>
                      <a:endParaRPr lang="en-US"/>
                    </a:p>
                  </a:txBody>
                  <a:tcPr/>
                </a:tc>
                <a:tc>
                  <a:txBody>
                    <a:bodyPr/>
                    <a:lstStyle/>
                    <a:p>
                      <a:pPr marL="0" marR="0" algn="ctr" rtl="1">
                        <a:lnSpc>
                          <a:spcPct val="107000"/>
                        </a:lnSpc>
                        <a:spcBef>
                          <a:spcPts val="0"/>
                        </a:spcBef>
                        <a:spcAft>
                          <a:spcPts val="0"/>
                        </a:spcAft>
                      </a:pPr>
                      <a:r>
                        <a:rPr lang="fa-IR" sz="1600" dirty="0">
                          <a:effectLst/>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vMerge="1">
                  <a:txBody>
                    <a:bodyPr/>
                    <a:lstStyle/>
                    <a:p>
                      <a:endParaRPr lang="en-US"/>
                    </a:p>
                  </a:txBody>
                  <a:tcPr/>
                </a:tc>
                <a:tc>
                  <a:txBody>
                    <a:bodyPr/>
                    <a:lstStyle/>
                    <a:p>
                      <a:pPr marL="0" marR="0" algn="ctr" rtl="1">
                        <a:lnSpc>
                          <a:spcPct val="107000"/>
                        </a:lnSpc>
                        <a:spcBef>
                          <a:spcPts val="0"/>
                        </a:spcBef>
                        <a:spcAft>
                          <a:spcPts val="0"/>
                        </a:spcAft>
                      </a:pPr>
                      <a:r>
                        <a:rPr lang="fa-IR" sz="1600" dirty="0">
                          <a:effectLst/>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vMerge="1">
                  <a:txBody>
                    <a:bodyPr/>
                    <a:lstStyle/>
                    <a:p>
                      <a:endParaRPr lang="en-US"/>
                    </a:p>
                  </a:txBody>
                  <a:tcPr/>
                </a:tc>
                <a:tc>
                  <a:txBody>
                    <a:bodyPr/>
                    <a:lstStyle/>
                    <a:p>
                      <a:pPr marL="0" marR="0" algn="ctr" rtl="1">
                        <a:lnSpc>
                          <a:spcPct val="107000"/>
                        </a:lnSpc>
                        <a:spcBef>
                          <a:spcPts val="0"/>
                        </a:spcBef>
                        <a:spcAft>
                          <a:spcPts val="0"/>
                        </a:spcAft>
                      </a:pPr>
                      <a:r>
                        <a:rPr lang="fa-IR" sz="1600" dirty="0">
                          <a:effectLst/>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1"/>
                  </a:ext>
                </a:extLst>
              </a:tr>
              <a:tr h="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fa-IR" sz="1600" dirty="0">
                          <a:effectLst/>
                        </a:rPr>
                        <a:t>100%</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vMerge="1">
                  <a:txBody>
                    <a:bodyPr/>
                    <a:lstStyle/>
                    <a:p>
                      <a:endParaRPr lang="en-US"/>
                    </a:p>
                  </a:txBody>
                  <a:tcPr/>
                </a:tc>
                <a:tc>
                  <a:txBody>
                    <a:bodyPr/>
                    <a:lstStyle/>
                    <a:p>
                      <a:pPr marL="0" marR="0" algn="ctr" rtl="1">
                        <a:lnSpc>
                          <a:spcPct val="107000"/>
                        </a:lnSpc>
                        <a:spcBef>
                          <a:spcPts val="0"/>
                        </a:spcBef>
                        <a:spcAft>
                          <a:spcPts val="0"/>
                        </a:spcAft>
                      </a:pPr>
                      <a:r>
                        <a:rPr lang="fa-IR" sz="1600" dirty="0">
                          <a:effectLst/>
                        </a:rPr>
                        <a:t>100%</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fa-IR" sz="1600" dirty="0">
                          <a:effectLst/>
                        </a:rPr>
                        <a:t>درصد تكميل</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81110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1693574152"/>
                  </p:ext>
                </p:extLst>
              </p:nvPr>
            </p:nvGraphicFramePr>
            <p:xfrm>
              <a:off x="1443789" y="545432"/>
              <a:ext cx="8823158" cy="5945309"/>
            </p:xfrm>
            <a:graphic>
              <a:graphicData uri="http://schemas.openxmlformats.org/drawingml/2006/table">
                <a:tbl>
                  <a:tblPr rtl="1" firstRow="1" firstCol="1" bandRow="1">
                    <a:tableStyleId>{2D5ABB26-0587-4C30-8999-92F81FD0307C}</a:tableStyleId>
                  </a:tblPr>
                  <a:tblGrid>
                    <a:gridCol w="8823158">
                      <a:extLst>
                        <a:ext uri="{9D8B030D-6E8A-4147-A177-3AD203B41FA5}">
                          <a16:colId xmlns:a16="http://schemas.microsoft.com/office/drawing/2014/main" val="20000"/>
                        </a:ext>
                      </a:extLst>
                    </a:gridCol>
                  </a:tblGrid>
                  <a:tr h="336749">
                    <a:tc>
                      <a:txBody>
                        <a:bodyPr/>
                        <a:lstStyle/>
                        <a:p>
                          <a:pPr marL="0" marR="0" algn="r" rtl="1">
                            <a:lnSpc>
                              <a:spcPct val="107000"/>
                            </a:lnSpc>
                            <a:spcBef>
                              <a:spcPts val="0"/>
                            </a:spcBef>
                            <a:spcAft>
                              <a:spcPts val="0"/>
                            </a:spcAft>
                          </a:pPr>
                          <a:r>
                            <a:rPr lang="ar-SA" sz="1600" dirty="0">
                              <a:effectLst/>
                              <a:cs typeface="B Nazanin" panose="00000400000000000000" pitchFamily="2" charset="-78"/>
                            </a:rPr>
                            <a:t>                                                                     جدول مقدار                  دایره اول _ اولین صادره از اولین وارده</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10000"/>
                      </a:ext>
                    </a:extLst>
                  </a:tr>
                  <a:tr h="320977">
                    <a:tc>
                      <a:txBody>
                        <a:bodyPr/>
                        <a:lstStyle/>
                        <a:p>
                          <a:pPr marL="0" marR="0" algn="r" rtl="1">
                            <a:lnSpc>
                              <a:spcPct val="107000"/>
                            </a:lnSpc>
                            <a:spcBef>
                              <a:spcPts val="0"/>
                            </a:spcBef>
                            <a:spcAft>
                              <a:spcPts val="0"/>
                            </a:spcAft>
                          </a:pPr>
                          <a:r>
                            <a:rPr lang="ar-SA" sz="1600">
                              <a:effectLst/>
                              <a:cs typeface="B Nazanin" panose="00000400000000000000" pitchFamily="2" charset="-78"/>
                            </a:rPr>
                            <a:t>                                                                        تولید                                معادل آحاد تکمیل شده</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10001"/>
                      </a:ext>
                    </a:extLst>
                  </a:tr>
                  <a:tr h="279159">
                    <a:tc>
                      <a:txBody>
                        <a:bodyPr/>
                        <a:lstStyle/>
                        <a:p>
                          <a:pPr marL="0" marR="0" algn="r" rtl="1">
                            <a:lnSpc>
                              <a:spcPct val="107000"/>
                            </a:lnSpc>
                            <a:spcBef>
                              <a:spcPts val="0"/>
                            </a:spcBef>
                            <a:spcAft>
                              <a:spcPts val="0"/>
                            </a:spcAft>
                          </a:pPr>
                          <a:r>
                            <a:rPr lang="ar-SA" sz="1600">
                              <a:effectLst/>
                              <a:cs typeface="B Nazanin" panose="00000400000000000000" pitchFamily="2" charset="-78"/>
                            </a:rPr>
                            <a:t>                                                                        واحد                         مواد مستقيم           هزینه های تبديل</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10002"/>
                      </a:ext>
                    </a:extLst>
                  </a:tr>
                  <a:tr h="279159">
                    <a:tc>
                      <a:txBody>
                        <a:bodyPr/>
                        <a:lstStyle/>
                        <a:p>
                          <a:pPr marL="0" marR="0" algn="r" rtl="1">
                            <a:lnSpc>
                              <a:spcPct val="107000"/>
                            </a:lnSpc>
                            <a:spcBef>
                              <a:spcPts val="0"/>
                            </a:spcBef>
                            <a:spcAft>
                              <a:spcPts val="0"/>
                            </a:spcAft>
                          </a:pPr>
                          <a:r>
                            <a:rPr lang="ar-SA" sz="1600">
                              <a:effectLst/>
                              <a:cs typeface="B Nazanin" panose="00000400000000000000" pitchFamily="2" charset="-78"/>
                            </a:rPr>
                            <a:t>موجودی اول دوره :</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10003"/>
                      </a:ext>
                    </a:extLst>
                  </a:tr>
                  <a:tr h="279159">
                    <a:tc>
                      <a:txBody>
                        <a:bodyPr/>
                        <a:lstStyle/>
                        <a:p>
                          <a:pPr marL="0" marR="0" algn="r" rtl="1">
                            <a:lnSpc>
                              <a:spcPct val="107000"/>
                            </a:lnSpc>
                            <a:spcBef>
                              <a:spcPts val="0"/>
                            </a:spcBef>
                            <a:spcAft>
                              <a:spcPts val="0"/>
                            </a:spcAft>
                          </a:pPr>
                          <a:r>
                            <a:rPr lang="ar-SA" sz="1600">
                              <a:effectLst/>
                              <a:cs typeface="B Nazanin" panose="00000400000000000000" pitchFamily="2" charset="-78"/>
                            </a:rPr>
                            <a:t>تکمیل شده و انتقال نیافته                                            ۵۰۰</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10004"/>
                      </a:ext>
                    </a:extLst>
                  </a:tr>
                  <a:tr h="279159">
                    <a:tc>
                      <a:txBody>
                        <a:bodyPr/>
                        <a:lstStyle/>
                        <a:p>
                          <a:pPr marL="0" marR="0" algn="r" rtl="1">
                            <a:lnSpc>
                              <a:spcPct val="107000"/>
                            </a:lnSpc>
                            <a:spcBef>
                              <a:spcPts val="0"/>
                            </a:spcBef>
                            <a:spcAft>
                              <a:spcPts val="0"/>
                            </a:spcAft>
                          </a:pPr>
                          <a:r>
                            <a:rPr lang="ar-SA" sz="1600">
                              <a:effectLst/>
                              <a:cs typeface="B Nazanin" panose="00000400000000000000" pitchFamily="2" charset="-78"/>
                            </a:rPr>
                            <a:t>تکمیل نشده                                                          ۲,۴۰۰</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10005"/>
                      </a:ext>
                    </a:extLst>
                  </a:tr>
                  <a:tr h="339578">
                    <a:tc>
                      <a:txBody>
                        <a:bodyPr/>
                        <a:lstStyle/>
                        <a:p>
                          <a:pPr marL="0" marR="0" algn="r" rtl="1">
                            <a:lnSpc>
                              <a:spcPct val="107000"/>
                            </a:lnSpc>
                            <a:spcBef>
                              <a:spcPts val="0"/>
                            </a:spcBef>
                            <a:spcAft>
                              <a:spcPts val="0"/>
                            </a:spcAft>
                          </a:pPr>
                          <a:r>
                            <a:rPr lang="ar-SA" sz="1600" dirty="0">
                              <a:effectLst/>
                              <a:cs typeface="B Nazanin" panose="00000400000000000000" pitchFamily="2" charset="-78"/>
                            </a:rPr>
                            <a:t>واحدهایی که طی دوره اقدام به تولید آنها شده               ۱۰,۰۰۰</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10006"/>
                      </a:ext>
                    </a:extLst>
                  </a:tr>
                  <a:tr h="328908">
                    <a:tc>
                      <a:txBody>
                        <a:bodyPr/>
                        <a:lstStyle/>
                        <a:p>
                          <a:pPr marL="0" marR="0" algn="r" rtl="1">
                            <a:lnSpc>
                              <a:spcPct val="107000"/>
                            </a:lnSpc>
                            <a:spcBef>
                              <a:spcPts val="0"/>
                            </a:spcBef>
                            <a:spcAft>
                              <a:spcPts val="0"/>
                            </a:spcAft>
                          </a:pPr>
                          <a:r>
                            <a:rPr lang="ar-SA" sz="1600" dirty="0">
                              <a:effectLst/>
                              <a:cs typeface="B Nazanin" panose="00000400000000000000" pitchFamily="2" charset="-78"/>
                            </a:rPr>
                            <a:t>                                                       </a:t>
                          </a:r>
                          <a:r>
                            <a:rPr lang="fa-IR" sz="1600" dirty="0">
                              <a:effectLst/>
                              <a:cs typeface="B Nazanin" panose="00000400000000000000" pitchFamily="2" charset="-78"/>
                            </a:rPr>
                            <a:t> </a:t>
                          </a:r>
                          <a:r>
                            <a:rPr lang="ar-SA" sz="1600" dirty="0">
                              <a:effectLst/>
                              <a:cs typeface="B Nazanin" panose="00000400000000000000" pitchFamily="2" charset="-78"/>
                            </a:rPr>
                            <a:t>               ۱۲,۹۰۰</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10007"/>
                      </a:ext>
                    </a:extLst>
                  </a:tr>
                  <a:tr h="279159">
                    <a:tc>
                      <a:txBody>
                        <a:bodyPr/>
                        <a:lstStyle/>
                        <a:p>
                          <a:pPr marL="0" marR="0" algn="r" rtl="1">
                            <a:lnSpc>
                              <a:spcPct val="107000"/>
                            </a:lnSpc>
                            <a:spcBef>
                              <a:spcPts val="0"/>
                            </a:spcBef>
                            <a:spcAft>
                              <a:spcPts val="0"/>
                            </a:spcAft>
                          </a:pPr>
                          <a:r>
                            <a:rPr lang="ar-SA" sz="1600" dirty="0">
                              <a:effectLst/>
                              <a:cs typeface="B Nazanin" panose="00000400000000000000" pitchFamily="2" charset="-78"/>
                            </a:rPr>
                            <a:t>موجودی پایان دوره:</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10008"/>
                      </a:ext>
                    </a:extLst>
                  </a:tr>
                  <a:tr h="565888">
                    <a:tc>
                      <a:txBody>
                        <a:bodyPr/>
                        <a:lstStyle/>
                        <a:p>
                          <a:pPr marL="0" marR="0" algn="r" rtl="1">
                            <a:lnSpc>
                              <a:spcPct val="107000"/>
                            </a:lnSpc>
                            <a:spcBef>
                              <a:spcPts val="0"/>
                            </a:spcBef>
                            <a:spcAft>
                              <a:spcPts val="0"/>
                            </a:spcAft>
                          </a:pPr>
                          <a:r>
                            <a:rPr lang="ar-SA" sz="1600" dirty="0">
                              <a:effectLst/>
                              <a:cs typeface="B Nazanin" panose="00000400000000000000" pitchFamily="2" charset="-78"/>
                            </a:rPr>
                            <a:t>تکمیل نشده                                                         ۱,۹۰۰         ( ۱۰۰٪ × ۱,٩٠٠)۱,۹۰۰    </a:t>
                          </a:r>
                          <a:r>
                            <a:rPr lang="fa-IR" sz="1600" baseline="0" dirty="0">
                              <a:effectLst/>
                              <a:cs typeface="B Nazanin" panose="00000400000000000000" pitchFamily="2" charset="-78"/>
                            </a:rPr>
                            <a:t> </a:t>
                          </a:r>
                          <a:r>
                            <a:rPr lang="ar-SA" sz="1600" dirty="0">
                              <a:effectLst/>
                              <a:cs typeface="B Nazanin" panose="00000400000000000000" pitchFamily="2" charset="-78"/>
                            </a:rPr>
                            <a:t>  ( ۴۰٪ × ۱,٩٠٠)۷۶۰</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10009"/>
                      </a:ext>
                    </a:extLst>
                  </a:tr>
                  <a:tr h="279159">
                    <a:tc>
                      <a:txBody>
                        <a:bodyPr/>
                        <a:lstStyle/>
                        <a:p>
                          <a:pPr marL="0" marR="0" algn="r" rtl="1">
                            <a:lnSpc>
                              <a:spcPct val="107000"/>
                            </a:lnSpc>
                            <a:spcBef>
                              <a:spcPts val="0"/>
                            </a:spcBef>
                            <a:spcAft>
                              <a:spcPts val="0"/>
                            </a:spcAft>
                          </a:pPr>
                          <a:r>
                            <a:rPr lang="ar-SA" sz="1600" dirty="0">
                              <a:effectLst/>
                              <a:cs typeface="B Nazanin" panose="00000400000000000000" pitchFamily="2" charset="-78"/>
                            </a:rPr>
                            <a:t>شروع و تکمیل شده و انتقال نیافته                              ۲,۰۰۰               </a:t>
                          </a:r>
                          <a:r>
                            <a:rPr lang="fa-IR" sz="1600" dirty="0">
                              <a:effectLst/>
                              <a:cs typeface="B Nazanin" panose="00000400000000000000" pitchFamily="2" charset="-78"/>
                            </a:rPr>
                            <a:t>        </a:t>
                          </a:r>
                          <a:r>
                            <a:rPr lang="ar-SA" sz="1600" dirty="0">
                              <a:effectLst/>
                              <a:cs typeface="B Nazanin" panose="00000400000000000000" pitchFamily="2" charset="-78"/>
                            </a:rPr>
                            <a:t>        ۲,۰۰۰            </a:t>
                          </a:r>
                          <a:r>
                            <a:rPr lang="fa-IR" sz="1600" dirty="0">
                              <a:effectLst/>
                              <a:cs typeface="B Nazanin" panose="00000400000000000000" pitchFamily="2" charset="-78"/>
                            </a:rPr>
                            <a:t>  </a:t>
                          </a:r>
                          <a:r>
                            <a:rPr lang="ar-SA" sz="1600" dirty="0">
                              <a:effectLst/>
                              <a:cs typeface="B Nazanin" panose="00000400000000000000" pitchFamily="2" charset="-78"/>
                            </a:rPr>
                            <a:t>     </a:t>
                          </a:r>
                          <a:r>
                            <a:rPr lang="fa-IR" sz="1600" dirty="0">
                              <a:effectLst/>
                              <a:cs typeface="B Nazanin" panose="00000400000000000000" pitchFamily="2" charset="-78"/>
                            </a:rPr>
                            <a:t>  </a:t>
                          </a:r>
                          <a:r>
                            <a:rPr lang="ar-SA" sz="1600" dirty="0">
                              <a:effectLst/>
                              <a:cs typeface="B Nazanin" panose="00000400000000000000" pitchFamily="2" charset="-78"/>
                            </a:rPr>
                            <a:t>       ۲,۰۰۰</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10010"/>
                      </a:ext>
                    </a:extLst>
                  </a:tr>
                  <a:tr h="279159">
                    <a:tc>
                      <a:txBody>
                        <a:bodyPr/>
                        <a:lstStyle/>
                        <a:p>
                          <a:pPr marL="0" marR="0" algn="r" rtl="1">
                            <a:lnSpc>
                              <a:spcPct val="107000"/>
                            </a:lnSpc>
                            <a:spcBef>
                              <a:spcPts val="0"/>
                            </a:spcBef>
                            <a:spcAft>
                              <a:spcPts val="0"/>
                            </a:spcAft>
                          </a:pPr>
                          <a:r>
                            <a:rPr lang="ar-SA" sz="1600" b="1" dirty="0">
                              <a:effectLst/>
                              <a:cs typeface="B Nazanin" panose="00000400000000000000" pitchFamily="2" charset="-78"/>
                            </a:rPr>
                            <a:t>تکمیل شده و انتقال یافته</a:t>
                          </a:r>
                          <a:endParaRPr lang="en-US" sz="1600" b="1"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10011"/>
                      </a:ext>
                    </a:extLst>
                  </a:tr>
                  <a:tr h="279159">
                    <a:tc>
                      <a:txBody>
                        <a:bodyPr/>
                        <a:lstStyle/>
                        <a:p>
                          <a:pPr marL="0" marR="0" algn="r" rtl="1">
                            <a:lnSpc>
                              <a:spcPct val="107000"/>
                            </a:lnSpc>
                            <a:spcBef>
                              <a:spcPts val="0"/>
                            </a:spcBef>
                            <a:spcAft>
                              <a:spcPts val="0"/>
                            </a:spcAft>
                          </a:pPr>
                          <a:r>
                            <a:rPr lang="ar-SA" sz="1600" dirty="0">
                              <a:effectLst/>
                              <a:cs typeface="B Nazanin" panose="00000400000000000000" pitchFamily="2" charset="-78"/>
                            </a:rPr>
                            <a:t>از موجودی تکمیل شده اول دوره                               ۵۰۰</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10012"/>
                      </a:ext>
                    </a:extLst>
                  </a:tr>
                  <a:tr h="862805">
                    <a:tc>
                      <a:txBody>
                        <a:bodyPr/>
                        <a:lstStyle/>
                        <a:p>
                          <a:pPr marL="0" marR="0" algn="r" rtl="1">
                            <a:lnSpc>
                              <a:spcPct val="107000"/>
                            </a:lnSpc>
                            <a:spcBef>
                              <a:spcPts val="0"/>
                            </a:spcBef>
                            <a:spcAft>
                              <a:spcPts val="0"/>
                            </a:spcAft>
                          </a:pPr>
                          <a:r>
                            <a:rPr lang="ar-SA" sz="1600" dirty="0">
                              <a:effectLst/>
                              <a:cs typeface="B Nazanin" panose="00000400000000000000" pitchFamily="2" charset="-78"/>
                            </a:rPr>
                            <a:t>از موجودی تکمیل نشده اول دوره                             ۲,۴۰۰       </a:t>
                          </a:r>
                          <a:r>
                            <a:rPr lang="fa-IR" sz="1600" dirty="0">
                              <a:effectLst/>
                              <a:cs typeface="B Nazanin" panose="00000400000000000000" pitchFamily="2" charset="-78"/>
                            </a:rPr>
                            <a:t>   </a:t>
                          </a:r>
                          <a:r>
                            <a:rPr lang="ar-SA" sz="1600" dirty="0">
                              <a:effectLst/>
                              <a:cs typeface="B Nazanin" panose="00000400000000000000" pitchFamily="2" charset="-78"/>
                            </a:rPr>
                            <a:t>     ( </a:t>
                          </a:r>
                          <a14:m>
                            <m:oMath xmlns:m="http://schemas.openxmlformats.org/officeDocument/2006/math">
                              <m:f>
                                <m:fPr>
                                  <m:ctrlPr>
                                    <a:rPr lang="en-US" sz="1600" i="1">
                                      <a:effectLst/>
                                      <a:latin typeface="Cambria Math" panose="02040503050406030204" pitchFamily="18" charset="0"/>
                                    </a:rPr>
                                  </m:ctrlPr>
                                </m:fPr>
                                <m:num>
                                  <m:r>
                                    <a:rPr lang="ar-SA" sz="1600">
                                      <a:effectLst/>
                                      <a:latin typeface="Cambria Math" panose="02040503050406030204" pitchFamily="18" charset="0"/>
                                    </a:rPr>
                                    <m:t>۲</m:t>
                                  </m:r>
                                </m:num>
                                <m:den>
                                  <m:r>
                                    <a:rPr lang="ar-SA" sz="1600">
                                      <a:effectLst/>
                                      <a:latin typeface="Cambria Math" panose="02040503050406030204" pitchFamily="18" charset="0"/>
                                    </a:rPr>
                                    <m:t>۳</m:t>
                                  </m:r>
                                </m:den>
                              </m:f>
                            </m:oMath>
                          </a14:m>
                          <a:r>
                            <a:rPr lang="ar-SA" sz="1600" dirty="0">
                              <a:effectLst/>
                              <a:cs typeface="B Nazanin" panose="00000400000000000000" pitchFamily="2" charset="-78"/>
                            </a:rPr>
                            <a:t> × ۲,۴۰۰ ) ۱,۶۰۰        ( </a:t>
                          </a:r>
                          <a14:m>
                            <m:oMath xmlns:m="http://schemas.openxmlformats.org/officeDocument/2006/math">
                              <m:f>
                                <m:fPr>
                                  <m:ctrlPr>
                                    <a:rPr lang="en-US" sz="1600" i="1">
                                      <a:effectLst/>
                                      <a:latin typeface="Cambria Math" panose="02040503050406030204" pitchFamily="18" charset="0"/>
                                    </a:rPr>
                                  </m:ctrlPr>
                                </m:fPr>
                                <m:num>
                                  <m:r>
                                    <a:rPr lang="ar-SA" sz="1600">
                                      <a:effectLst/>
                                      <a:latin typeface="Cambria Math" panose="02040503050406030204" pitchFamily="18" charset="0"/>
                                    </a:rPr>
                                    <m:t>۳</m:t>
                                  </m:r>
                                </m:num>
                                <m:den>
                                  <m:r>
                                    <a:rPr lang="ar-SA" sz="1600">
                                      <a:effectLst/>
                                      <a:latin typeface="Cambria Math" panose="02040503050406030204" pitchFamily="18" charset="0"/>
                                    </a:rPr>
                                    <m:t>۴</m:t>
                                  </m:r>
                                </m:den>
                              </m:f>
                            </m:oMath>
                          </a14:m>
                          <a:r>
                            <a:rPr lang="ar-SA" sz="1600" dirty="0">
                              <a:effectLst/>
                              <a:cs typeface="B Nazanin" panose="00000400000000000000" pitchFamily="2" charset="-78"/>
                            </a:rPr>
                            <a:t> × ۲,۴۰۰ ) ۱,۸۰۰</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10013"/>
                      </a:ext>
                    </a:extLst>
                  </a:tr>
                  <a:tr h="332618">
                    <a:tc>
                      <a:txBody>
                        <a:bodyPr/>
                        <a:lstStyle/>
                        <a:p>
                          <a:pPr marL="0" marR="0" algn="r" rtl="1">
                            <a:lnSpc>
                              <a:spcPct val="107000"/>
                            </a:lnSpc>
                            <a:spcBef>
                              <a:spcPts val="0"/>
                            </a:spcBef>
                            <a:spcAft>
                              <a:spcPts val="0"/>
                            </a:spcAft>
                          </a:pPr>
                          <a:r>
                            <a:rPr lang="ar-SA" sz="1600" dirty="0">
                              <a:effectLst/>
                              <a:cs typeface="B Nazanin" panose="00000400000000000000" pitchFamily="2" charset="-78"/>
                            </a:rPr>
                            <a:t>شروع و تکمیل شده                                              ۶,۱۰۰            </a:t>
                          </a:r>
                          <a:r>
                            <a:rPr lang="fa-IR" sz="1600" dirty="0">
                              <a:effectLst/>
                              <a:cs typeface="B Nazanin" panose="00000400000000000000" pitchFamily="2" charset="-78"/>
                            </a:rPr>
                            <a:t>              </a:t>
                          </a:r>
                          <a:r>
                            <a:rPr lang="ar-SA" sz="1600" dirty="0">
                              <a:effectLst/>
                              <a:cs typeface="B Nazanin" panose="00000400000000000000" pitchFamily="2" charset="-78"/>
                            </a:rPr>
                            <a:t>       ۶,۱۰۰            </a:t>
                          </a:r>
                          <a:r>
                            <a:rPr lang="fa-IR" sz="1600" dirty="0">
                              <a:effectLst/>
                              <a:cs typeface="B Nazanin" panose="00000400000000000000" pitchFamily="2" charset="-78"/>
                            </a:rPr>
                            <a:t> </a:t>
                          </a:r>
                          <a:r>
                            <a:rPr lang="ar-SA" sz="1600" dirty="0">
                              <a:effectLst/>
                              <a:cs typeface="B Nazanin" panose="00000400000000000000" pitchFamily="2" charset="-78"/>
                            </a:rPr>
                            <a:t>              ۶,۱۰۰</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10014"/>
                      </a:ext>
                    </a:extLst>
                  </a:tr>
                  <a:tr h="345355">
                    <a:tc>
                      <a:txBody>
                        <a:bodyPr/>
                        <a:lstStyle/>
                        <a:p>
                          <a:pPr marL="0" marR="0" algn="r" rtl="1">
                            <a:lnSpc>
                              <a:spcPct val="107000"/>
                            </a:lnSpc>
                            <a:spcBef>
                              <a:spcPts val="0"/>
                            </a:spcBef>
                            <a:spcAft>
                              <a:spcPts val="0"/>
                            </a:spcAft>
                          </a:pPr>
                          <a:r>
                            <a:rPr lang="ar-SA" sz="1600" dirty="0">
                              <a:effectLst/>
                              <a:cs typeface="B Nazanin" panose="00000400000000000000" pitchFamily="2" charset="-78"/>
                            </a:rPr>
                            <a:t>                                                                    ۱۲,۹۰۰</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10015"/>
                      </a:ext>
                    </a:extLst>
                  </a:tr>
                  <a:tr h="279159">
                    <a:tc>
                      <a:txBody>
                        <a:bodyPr/>
                        <a:lstStyle/>
                        <a:p>
                          <a:pPr marL="0" marR="0" algn="r" rtl="1">
                            <a:lnSpc>
                              <a:spcPct val="107000"/>
                            </a:lnSpc>
                            <a:spcBef>
                              <a:spcPts val="0"/>
                            </a:spcBef>
                            <a:spcAft>
                              <a:spcPts val="0"/>
                            </a:spcAft>
                          </a:pPr>
                          <a:r>
                            <a:rPr lang="ar-SA" sz="1600" dirty="0">
                              <a:effectLst/>
                              <a:cs typeface="B Nazanin" panose="00000400000000000000" pitchFamily="2" charset="-78"/>
                            </a:rPr>
                            <a:t>کار انجام یافته در دوره جاری                                                    </a:t>
                          </a:r>
                          <a:r>
                            <a:rPr lang="fa-IR" sz="1600" dirty="0">
                              <a:effectLst/>
                              <a:cs typeface="B Nazanin" panose="00000400000000000000" pitchFamily="2" charset="-78"/>
                            </a:rPr>
                            <a:t>               </a:t>
                          </a:r>
                          <a:r>
                            <a:rPr lang="ar-SA" sz="1600" dirty="0">
                              <a:effectLst/>
                              <a:cs typeface="B Nazanin" panose="00000400000000000000" pitchFamily="2" charset="-78"/>
                            </a:rPr>
                            <a:t>        ۱۱,۶۰۰            </a:t>
                          </a:r>
                          <a:r>
                            <a:rPr lang="fa-IR" sz="1600" dirty="0">
                              <a:effectLst/>
                              <a:cs typeface="B Nazanin" panose="00000400000000000000" pitchFamily="2" charset="-78"/>
                            </a:rPr>
                            <a:t> </a:t>
                          </a:r>
                          <a:r>
                            <a:rPr lang="ar-SA" sz="1600" dirty="0">
                              <a:effectLst/>
                              <a:cs typeface="B Nazanin" panose="00000400000000000000" pitchFamily="2" charset="-78"/>
                            </a:rPr>
                            <a:t>            ۱۰,۶۶۰</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10016"/>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1693574152"/>
                  </p:ext>
                </p:extLst>
              </p:nvPr>
            </p:nvGraphicFramePr>
            <p:xfrm>
              <a:off x="1443789" y="545432"/>
              <a:ext cx="8823158" cy="5945309"/>
            </p:xfrm>
            <a:graphic>
              <a:graphicData uri="http://schemas.openxmlformats.org/drawingml/2006/table">
                <a:tbl>
                  <a:tblPr rtl="1" firstRow="1" firstCol="1" bandRow="1">
                    <a:tableStyleId>{2D5ABB26-0587-4C30-8999-92F81FD0307C}</a:tableStyleId>
                  </a:tblPr>
                  <a:tblGrid>
                    <a:gridCol w="8823158"/>
                  </a:tblGrid>
                  <a:tr h="336749">
                    <a:tc>
                      <a:txBody>
                        <a:bodyPr/>
                        <a:lstStyle/>
                        <a:p>
                          <a:pPr marL="0" marR="0" algn="r" rtl="1">
                            <a:lnSpc>
                              <a:spcPct val="107000"/>
                            </a:lnSpc>
                            <a:spcBef>
                              <a:spcPts val="0"/>
                            </a:spcBef>
                            <a:spcAft>
                              <a:spcPts val="0"/>
                            </a:spcAft>
                          </a:pPr>
                          <a:r>
                            <a:rPr lang="ar-SA" sz="1600" dirty="0">
                              <a:effectLst/>
                              <a:cs typeface="B Nazanin" panose="00000400000000000000" pitchFamily="2" charset="-78"/>
                            </a:rPr>
                            <a:t>                                                                     جدول مقدار                  دایره اول _ اولین صادره از اولین وارده</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20977">
                    <a:tc>
                      <a:txBody>
                        <a:bodyPr/>
                        <a:lstStyle/>
                        <a:p>
                          <a:pPr marL="0" marR="0" algn="r" rtl="1">
                            <a:lnSpc>
                              <a:spcPct val="107000"/>
                            </a:lnSpc>
                            <a:spcBef>
                              <a:spcPts val="0"/>
                            </a:spcBef>
                            <a:spcAft>
                              <a:spcPts val="0"/>
                            </a:spcAft>
                          </a:pPr>
                          <a:r>
                            <a:rPr lang="ar-SA" sz="1600">
                              <a:effectLst/>
                              <a:cs typeface="B Nazanin" panose="00000400000000000000" pitchFamily="2" charset="-78"/>
                            </a:rPr>
                            <a:t>                                                                        تولید                                معادل آحاد تکمیل شده</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279159">
                    <a:tc>
                      <a:txBody>
                        <a:bodyPr/>
                        <a:lstStyle/>
                        <a:p>
                          <a:pPr marL="0" marR="0" algn="r" rtl="1">
                            <a:lnSpc>
                              <a:spcPct val="107000"/>
                            </a:lnSpc>
                            <a:spcBef>
                              <a:spcPts val="0"/>
                            </a:spcBef>
                            <a:spcAft>
                              <a:spcPts val="0"/>
                            </a:spcAft>
                          </a:pPr>
                          <a:r>
                            <a:rPr lang="ar-SA" sz="1600">
                              <a:effectLst/>
                              <a:cs typeface="B Nazanin" panose="00000400000000000000" pitchFamily="2" charset="-78"/>
                            </a:rPr>
                            <a:t>                                                                        واحد                         مواد مستقيم           هزینه های تبديل</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279159">
                    <a:tc>
                      <a:txBody>
                        <a:bodyPr/>
                        <a:lstStyle/>
                        <a:p>
                          <a:pPr marL="0" marR="0" algn="r" rtl="1">
                            <a:lnSpc>
                              <a:spcPct val="107000"/>
                            </a:lnSpc>
                            <a:spcBef>
                              <a:spcPts val="0"/>
                            </a:spcBef>
                            <a:spcAft>
                              <a:spcPts val="0"/>
                            </a:spcAft>
                          </a:pPr>
                          <a:r>
                            <a:rPr lang="ar-SA" sz="1600">
                              <a:effectLst/>
                              <a:cs typeface="B Nazanin" panose="00000400000000000000" pitchFamily="2" charset="-78"/>
                            </a:rPr>
                            <a:t>موجودی اول دوره :</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279159">
                    <a:tc>
                      <a:txBody>
                        <a:bodyPr/>
                        <a:lstStyle/>
                        <a:p>
                          <a:pPr marL="0" marR="0" algn="r" rtl="1">
                            <a:lnSpc>
                              <a:spcPct val="107000"/>
                            </a:lnSpc>
                            <a:spcBef>
                              <a:spcPts val="0"/>
                            </a:spcBef>
                            <a:spcAft>
                              <a:spcPts val="0"/>
                            </a:spcAft>
                          </a:pPr>
                          <a:r>
                            <a:rPr lang="ar-SA" sz="1600">
                              <a:effectLst/>
                              <a:cs typeface="B Nazanin" panose="00000400000000000000" pitchFamily="2" charset="-78"/>
                            </a:rPr>
                            <a:t>تکمیل شده و انتقال نیافته                                            ۵۰۰</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279159">
                    <a:tc>
                      <a:txBody>
                        <a:bodyPr/>
                        <a:lstStyle/>
                        <a:p>
                          <a:pPr marL="0" marR="0" algn="r" rtl="1">
                            <a:lnSpc>
                              <a:spcPct val="107000"/>
                            </a:lnSpc>
                            <a:spcBef>
                              <a:spcPts val="0"/>
                            </a:spcBef>
                            <a:spcAft>
                              <a:spcPts val="0"/>
                            </a:spcAft>
                          </a:pPr>
                          <a:r>
                            <a:rPr lang="ar-SA" sz="1600">
                              <a:effectLst/>
                              <a:cs typeface="B Nazanin" panose="00000400000000000000" pitchFamily="2" charset="-78"/>
                            </a:rPr>
                            <a:t>تکمیل نشده                                                          ۲,۴۰۰</a:t>
                          </a:r>
                          <a:endParaRPr lang="en-US" sz="160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39578">
                    <a:tc>
                      <a:txBody>
                        <a:bodyPr/>
                        <a:lstStyle/>
                        <a:p>
                          <a:pPr marL="0" marR="0" algn="r" rtl="1">
                            <a:lnSpc>
                              <a:spcPct val="107000"/>
                            </a:lnSpc>
                            <a:spcBef>
                              <a:spcPts val="0"/>
                            </a:spcBef>
                            <a:spcAft>
                              <a:spcPts val="0"/>
                            </a:spcAft>
                          </a:pPr>
                          <a:r>
                            <a:rPr lang="ar-SA" sz="1600" dirty="0">
                              <a:effectLst/>
                              <a:cs typeface="B Nazanin" panose="00000400000000000000" pitchFamily="2" charset="-78"/>
                            </a:rPr>
                            <a:t>واحدهایی که طی دوره اقدام به تولید آنها شده       </a:t>
                          </a:r>
                          <a:r>
                            <a:rPr lang="ar-SA" sz="1600" dirty="0" smtClean="0">
                              <a:effectLst/>
                              <a:cs typeface="B Nazanin" panose="00000400000000000000" pitchFamily="2" charset="-78"/>
                            </a:rPr>
                            <a:t>        </a:t>
                          </a:r>
                          <a:r>
                            <a:rPr lang="ar-SA" sz="1600" dirty="0">
                              <a:effectLst/>
                              <a:cs typeface="B Nazanin" panose="00000400000000000000" pitchFamily="2" charset="-78"/>
                            </a:rPr>
                            <a:t>۱۰,۰۰۰</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28908">
                    <a:tc>
                      <a:txBody>
                        <a:bodyPr/>
                        <a:lstStyle/>
                        <a:p>
                          <a:pPr marL="0" marR="0" algn="r" rtl="1">
                            <a:lnSpc>
                              <a:spcPct val="107000"/>
                            </a:lnSpc>
                            <a:spcBef>
                              <a:spcPts val="0"/>
                            </a:spcBef>
                            <a:spcAft>
                              <a:spcPts val="0"/>
                            </a:spcAft>
                          </a:pPr>
                          <a:r>
                            <a:rPr lang="ar-SA" sz="1600" dirty="0">
                              <a:effectLst/>
                              <a:cs typeface="B Nazanin" panose="00000400000000000000" pitchFamily="2" charset="-78"/>
                            </a:rPr>
                            <a:t>                                                       </a:t>
                          </a:r>
                          <a:r>
                            <a:rPr lang="fa-IR" sz="1600" dirty="0" smtClean="0">
                              <a:effectLst/>
                              <a:cs typeface="B Nazanin" panose="00000400000000000000" pitchFamily="2" charset="-78"/>
                            </a:rPr>
                            <a:t> </a:t>
                          </a:r>
                          <a:r>
                            <a:rPr lang="ar-SA" sz="1600" dirty="0" smtClean="0">
                              <a:effectLst/>
                              <a:cs typeface="B Nazanin" panose="00000400000000000000" pitchFamily="2" charset="-78"/>
                            </a:rPr>
                            <a:t>               </a:t>
                          </a:r>
                          <a:r>
                            <a:rPr lang="ar-SA" sz="1600" dirty="0">
                              <a:effectLst/>
                              <a:cs typeface="B Nazanin" panose="00000400000000000000" pitchFamily="2" charset="-78"/>
                            </a:rPr>
                            <a:t>۱۲,۹۰۰</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279159">
                    <a:tc>
                      <a:txBody>
                        <a:bodyPr/>
                        <a:lstStyle/>
                        <a:p>
                          <a:pPr marL="0" marR="0" algn="r" rtl="1">
                            <a:lnSpc>
                              <a:spcPct val="107000"/>
                            </a:lnSpc>
                            <a:spcBef>
                              <a:spcPts val="0"/>
                            </a:spcBef>
                            <a:spcAft>
                              <a:spcPts val="0"/>
                            </a:spcAft>
                          </a:pPr>
                          <a:r>
                            <a:rPr lang="ar-SA" sz="1600" dirty="0">
                              <a:effectLst/>
                              <a:cs typeface="B Nazanin" panose="00000400000000000000" pitchFamily="2" charset="-78"/>
                            </a:rPr>
                            <a:t>موجودی پایان دوره:</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565888">
                    <a:tc>
                      <a:txBody>
                        <a:bodyPr/>
                        <a:lstStyle/>
                        <a:p>
                          <a:pPr marL="0" marR="0" algn="r" rtl="1">
                            <a:lnSpc>
                              <a:spcPct val="107000"/>
                            </a:lnSpc>
                            <a:spcBef>
                              <a:spcPts val="0"/>
                            </a:spcBef>
                            <a:spcAft>
                              <a:spcPts val="0"/>
                            </a:spcAft>
                          </a:pPr>
                          <a:r>
                            <a:rPr lang="ar-SA" sz="1600" dirty="0">
                              <a:effectLst/>
                              <a:cs typeface="B Nazanin" panose="00000400000000000000" pitchFamily="2" charset="-78"/>
                            </a:rPr>
                            <a:t>تکمیل نشده                                                         ۱,۹۰۰         ( ۱۰۰٪ × ۱,٩٠٠)۱,۹۰۰    </a:t>
                          </a:r>
                          <a:r>
                            <a:rPr lang="fa-IR" sz="1600" baseline="0" dirty="0" smtClean="0">
                              <a:effectLst/>
                              <a:cs typeface="B Nazanin" panose="00000400000000000000" pitchFamily="2" charset="-78"/>
                            </a:rPr>
                            <a:t> </a:t>
                          </a:r>
                          <a:r>
                            <a:rPr lang="ar-SA" sz="1600" dirty="0" smtClean="0">
                              <a:effectLst/>
                              <a:cs typeface="B Nazanin" panose="00000400000000000000" pitchFamily="2" charset="-78"/>
                            </a:rPr>
                            <a:t>  </a:t>
                          </a:r>
                          <a:r>
                            <a:rPr lang="ar-SA" sz="1600" dirty="0">
                              <a:effectLst/>
                              <a:cs typeface="B Nazanin" panose="00000400000000000000" pitchFamily="2" charset="-78"/>
                            </a:rPr>
                            <a:t>( ۴۰٪ × ۱,٩٠٠)۷۶۰</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279159">
                    <a:tc>
                      <a:txBody>
                        <a:bodyPr/>
                        <a:lstStyle/>
                        <a:p>
                          <a:pPr marL="0" marR="0" algn="r" rtl="1">
                            <a:lnSpc>
                              <a:spcPct val="107000"/>
                            </a:lnSpc>
                            <a:spcBef>
                              <a:spcPts val="0"/>
                            </a:spcBef>
                            <a:spcAft>
                              <a:spcPts val="0"/>
                            </a:spcAft>
                          </a:pPr>
                          <a:r>
                            <a:rPr lang="ar-SA" sz="1600" dirty="0">
                              <a:effectLst/>
                              <a:cs typeface="B Nazanin" panose="00000400000000000000" pitchFamily="2" charset="-78"/>
                            </a:rPr>
                            <a:t>شروع و تکمیل شده و انتقال نیافته                              ۲,۰۰۰               </a:t>
                          </a:r>
                          <a:r>
                            <a:rPr lang="fa-IR" sz="1600" dirty="0" smtClean="0">
                              <a:effectLst/>
                              <a:cs typeface="B Nazanin" panose="00000400000000000000" pitchFamily="2" charset="-78"/>
                            </a:rPr>
                            <a:t>        </a:t>
                          </a:r>
                          <a:r>
                            <a:rPr lang="ar-SA" sz="1600" dirty="0" smtClean="0">
                              <a:effectLst/>
                              <a:cs typeface="B Nazanin" panose="00000400000000000000" pitchFamily="2" charset="-78"/>
                            </a:rPr>
                            <a:t>        </a:t>
                          </a:r>
                          <a:r>
                            <a:rPr lang="ar-SA" sz="1600" dirty="0">
                              <a:effectLst/>
                              <a:cs typeface="B Nazanin" panose="00000400000000000000" pitchFamily="2" charset="-78"/>
                            </a:rPr>
                            <a:t>۲,۰۰۰            </a:t>
                          </a:r>
                          <a:r>
                            <a:rPr lang="fa-IR" sz="1600" dirty="0" smtClean="0">
                              <a:effectLst/>
                              <a:cs typeface="B Nazanin" panose="00000400000000000000" pitchFamily="2" charset="-78"/>
                            </a:rPr>
                            <a:t>  </a:t>
                          </a:r>
                          <a:r>
                            <a:rPr lang="ar-SA" sz="1600" dirty="0" smtClean="0">
                              <a:effectLst/>
                              <a:cs typeface="B Nazanin" panose="00000400000000000000" pitchFamily="2" charset="-78"/>
                            </a:rPr>
                            <a:t>     </a:t>
                          </a:r>
                          <a:r>
                            <a:rPr lang="fa-IR" sz="1600" dirty="0" smtClean="0">
                              <a:effectLst/>
                              <a:cs typeface="B Nazanin" panose="00000400000000000000" pitchFamily="2" charset="-78"/>
                            </a:rPr>
                            <a:t>  </a:t>
                          </a:r>
                          <a:r>
                            <a:rPr lang="ar-SA" sz="1600" dirty="0" smtClean="0">
                              <a:effectLst/>
                              <a:cs typeface="B Nazanin" panose="00000400000000000000" pitchFamily="2" charset="-78"/>
                            </a:rPr>
                            <a:t>       </a:t>
                          </a:r>
                          <a:r>
                            <a:rPr lang="ar-SA" sz="1600" dirty="0">
                              <a:effectLst/>
                              <a:cs typeface="B Nazanin" panose="00000400000000000000" pitchFamily="2" charset="-78"/>
                            </a:rPr>
                            <a:t>۲,۰۰۰</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279159">
                    <a:tc>
                      <a:txBody>
                        <a:bodyPr/>
                        <a:lstStyle/>
                        <a:p>
                          <a:pPr marL="0" marR="0" algn="r" rtl="1">
                            <a:lnSpc>
                              <a:spcPct val="107000"/>
                            </a:lnSpc>
                            <a:spcBef>
                              <a:spcPts val="0"/>
                            </a:spcBef>
                            <a:spcAft>
                              <a:spcPts val="0"/>
                            </a:spcAft>
                          </a:pPr>
                          <a:r>
                            <a:rPr lang="ar-SA" sz="1600" b="1" dirty="0">
                              <a:effectLst/>
                              <a:cs typeface="B Nazanin" panose="00000400000000000000" pitchFamily="2" charset="-78"/>
                            </a:rPr>
                            <a:t>تکمیل شده و انتقال یافته</a:t>
                          </a:r>
                          <a:endParaRPr lang="en-US" sz="1600" b="1"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279159">
                    <a:tc>
                      <a:txBody>
                        <a:bodyPr/>
                        <a:lstStyle/>
                        <a:p>
                          <a:pPr marL="0" marR="0" algn="r" rtl="1">
                            <a:lnSpc>
                              <a:spcPct val="107000"/>
                            </a:lnSpc>
                            <a:spcBef>
                              <a:spcPts val="0"/>
                            </a:spcBef>
                            <a:spcAft>
                              <a:spcPts val="0"/>
                            </a:spcAft>
                          </a:pPr>
                          <a:r>
                            <a:rPr lang="ar-SA" sz="1600" dirty="0">
                              <a:effectLst/>
                              <a:cs typeface="B Nazanin" panose="00000400000000000000" pitchFamily="2" charset="-78"/>
                            </a:rPr>
                            <a:t>از موجودی تکمیل شده اول دوره                         </a:t>
                          </a:r>
                          <a:r>
                            <a:rPr lang="ar-SA" sz="1600" dirty="0" smtClean="0">
                              <a:effectLst/>
                              <a:cs typeface="B Nazanin" panose="00000400000000000000" pitchFamily="2" charset="-78"/>
                            </a:rPr>
                            <a:t>      </a:t>
                          </a:r>
                          <a:r>
                            <a:rPr lang="ar-SA" sz="1600" dirty="0">
                              <a:effectLst/>
                              <a:cs typeface="B Nazanin" panose="00000400000000000000" pitchFamily="2" charset="-78"/>
                            </a:rPr>
                            <a:t>۵۰۰</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862805">
                    <a:tc>
                      <a:txBody>
                        <a:bodyPr/>
                        <a:lstStyle/>
                        <a:p>
                          <a:endParaRPr lang="en-US"/>
                        </a:p>
                      </a:txBody>
                      <a:tcPr marL="68580" marR="68580" marT="0" marB="0">
                        <a:blipFill rotWithShape="0">
                          <a:blip r:embed="rId3"/>
                          <a:stretch>
                            <a:fillRect t="-485211" b="-123944"/>
                          </a:stretch>
                        </a:blipFill>
                      </a:tcPr>
                    </a:tc>
                  </a:tr>
                  <a:tr h="332618">
                    <a:tc>
                      <a:txBody>
                        <a:bodyPr/>
                        <a:lstStyle/>
                        <a:p>
                          <a:pPr marL="0" marR="0" algn="r" rtl="1">
                            <a:lnSpc>
                              <a:spcPct val="107000"/>
                            </a:lnSpc>
                            <a:spcBef>
                              <a:spcPts val="0"/>
                            </a:spcBef>
                            <a:spcAft>
                              <a:spcPts val="0"/>
                            </a:spcAft>
                          </a:pPr>
                          <a:r>
                            <a:rPr lang="ar-SA" sz="1600" dirty="0">
                              <a:effectLst/>
                              <a:cs typeface="B Nazanin" panose="00000400000000000000" pitchFamily="2" charset="-78"/>
                            </a:rPr>
                            <a:t>شروع و تکمیل شده                                              ۶,۱۰۰            </a:t>
                          </a:r>
                          <a:r>
                            <a:rPr lang="fa-IR" sz="1600" dirty="0" smtClean="0">
                              <a:effectLst/>
                              <a:cs typeface="B Nazanin" panose="00000400000000000000" pitchFamily="2" charset="-78"/>
                            </a:rPr>
                            <a:t>              </a:t>
                          </a:r>
                          <a:r>
                            <a:rPr lang="ar-SA" sz="1600" dirty="0" smtClean="0">
                              <a:effectLst/>
                              <a:cs typeface="B Nazanin" panose="00000400000000000000" pitchFamily="2" charset="-78"/>
                            </a:rPr>
                            <a:t>       </a:t>
                          </a:r>
                          <a:r>
                            <a:rPr lang="ar-SA" sz="1600" dirty="0">
                              <a:effectLst/>
                              <a:cs typeface="B Nazanin" panose="00000400000000000000" pitchFamily="2" charset="-78"/>
                            </a:rPr>
                            <a:t>۶,۱۰۰            </a:t>
                          </a:r>
                          <a:r>
                            <a:rPr lang="fa-IR" sz="1600" dirty="0" smtClean="0">
                              <a:effectLst/>
                              <a:cs typeface="B Nazanin" panose="00000400000000000000" pitchFamily="2" charset="-78"/>
                            </a:rPr>
                            <a:t> </a:t>
                          </a:r>
                          <a:r>
                            <a:rPr lang="ar-SA" sz="1600" dirty="0" smtClean="0">
                              <a:effectLst/>
                              <a:cs typeface="B Nazanin" panose="00000400000000000000" pitchFamily="2" charset="-78"/>
                            </a:rPr>
                            <a:t>              </a:t>
                          </a:r>
                          <a:r>
                            <a:rPr lang="ar-SA" sz="1600" dirty="0">
                              <a:effectLst/>
                              <a:cs typeface="B Nazanin" panose="00000400000000000000" pitchFamily="2" charset="-78"/>
                            </a:rPr>
                            <a:t>۶,۱۰۰</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345355">
                    <a:tc>
                      <a:txBody>
                        <a:bodyPr/>
                        <a:lstStyle/>
                        <a:p>
                          <a:pPr marL="0" marR="0" algn="r" rtl="1">
                            <a:lnSpc>
                              <a:spcPct val="107000"/>
                            </a:lnSpc>
                            <a:spcBef>
                              <a:spcPts val="0"/>
                            </a:spcBef>
                            <a:spcAft>
                              <a:spcPts val="0"/>
                            </a:spcAft>
                          </a:pPr>
                          <a:r>
                            <a:rPr lang="ar-SA" sz="1600" dirty="0">
                              <a:effectLst/>
                              <a:cs typeface="B Nazanin" panose="00000400000000000000" pitchFamily="2" charset="-78"/>
                            </a:rPr>
                            <a:t>                                                                    ۱۲,۹۰۰</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r h="279159">
                    <a:tc>
                      <a:txBody>
                        <a:bodyPr/>
                        <a:lstStyle/>
                        <a:p>
                          <a:pPr marL="0" marR="0" algn="r" rtl="1">
                            <a:lnSpc>
                              <a:spcPct val="107000"/>
                            </a:lnSpc>
                            <a:spcBef>
                              <a:spcPts val="0"/>
                            </a:spcBef>
                            <a:spcAft>
                              <a:spcPts val="0"/>
                            </a:spcAft>
                          </a:pPr>
                          <a:r>
                            <a:rPr lang="ar-SA" sz="1600" dirty="0">
                              <a:effectLst/>
                              <a:cs typeface="B Nazanin" panose="00000400000000000000" pitchFamily="2" charset="-78"/>
                            </a:rPr>
                            <a:t>کار انجام یافته در دوره جاری                                 </a:t>
                          </a:r>
                          <a:r>
                            <a:rPr lang="ar-SA" sz="1600" dirty="0" smtClean="0">
                              <a:effectLst/>
                              <a:cs typeface="B Nazanin" panose="00000400000000000000" pitchFamily="2" charset="-78"/>
                            </a:rPr>
                            <a:t>                   </a:t>
                          </a:r>
                          <a:r>
                            <a:rPr lang="fa-IR" sz="1600" dirty="0" smtClean="0">
                              <a:effectLst/>
                              <a:cs typeface="B Nazanin" panose="00000400000000000000" pitchFamily="2" charset="-78"/>
                            </a:rPr>
                            <a:t>               </a:t>
                          </a:r>
                          <a:r>
                            <a:rPr lang="ar-SA" sz="1600" dirty="0" smtClean="0">
                              <a:effectLst/>
                              <a:cs typeface="B Nazanin" panose="00000400000000000000" pitchFamily="2" charset="-78"/>
                            </a:rPr>
                            <a:t>        </a:t>
                          </a:r>
                          <a:r>
                            <a:rPr lang="ar-SA" sz="1600" dirty="0">
                              <a:effectLst/>
                              <a:cs typeface="B Nazanin" panose="00000400000000000000" pitchFamily="2" charset="-78"/>
                            </a:rPr>
                            <a:t>۱۱,۶۰۰            </a:t>
                          </a:r>
                          <a:r>
                            <a:rPr lang="fa-IR" sz="1600" dirty="0" smtClean="0">
                              <a:effectLst/>
                              <a:cs typeface="B Nazanin" panose="00000400000000000000" pitchFamily="2" charset="-78"/>
                            </a:rPr>
                            <a:t> </a:t>
                          </a:r>
                          <a:r>
                            <a:rPr lang="ar-SA" sz="1600" dirty="0" smtClean="0">
                              <a:effectLst/>
                              <a:cs typeface="B Nazanin" panose="00000400000000000000" pitchFamily="2" charset="-78"/>
                            </a:rPr>
                            <a:t>            </a:t>
                          </a:r>
                          <a:r>
                            <a:rPr lang="ar-SA" sz="1600" dirty="0">
                              <a:effectLst/>
                              <a:cs typeface="B Nazanin" panose="00000400000000000000" pitchFamily="2" charset="-78"/>
                            </a:rPr>
                            <a:t>۱۰,۶۶۰</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tc>
                  </a:tr>
                </a:tbl>
              </a:graphicData>
            </a:graphic>
          </p:graphicFrame>
        </mc:Fallback>
      </mc:AlternateContent>
      <p:cxnSp>
        <p:nvCxnSpPr>
          <p:cNvPr id="6" name="Straight Connector 5"/>
          <p:cNvCxnSpPr/>
          <p:nvPr/>
        </p:nvCxnSpPr>
        <p:spPr>
          <a:xfrm flipV="1">
            <a:off x="5983705" y="2550697"/>
            <a:ext cx="818147" cy="1"/>
          </a:xfrm>
          <a:prstGeom prst="line">
            <a:avLst/>
          </a:prstGeom>
        </p:spPr>
        <p:style>
          <a:lnRef idx="1">
            <a:schemeClr val="dk1"/>
          </a:lnRef>
          <a:fillRef idx="0">
            <a:schemeClr val="dk1"/>
          </a:fillRef>
          <a:effectRef idx="0">
            <a:schemeClr val="dk1"/>
          </a:effectRef>
          <a:fontRef idx="minor">
            <a:schemeClr val="tx1"/>
          </a:fontRef>
        </p:style>
      </p:cxnSp>
      <p:sp>
        <p:nvSpPr>
          <p:cNvPr id="7" name="Rectangle 6"/>
          <p:cNvSpPr/>
          <p:nvPr/>
        </p:nvSpPr>
        <p:spPr>
          <a:xfrm>
            <a:off x="6039853" y="2887579"/>
            <a:ext cx="818147" cy="6416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9" name="Straight Connector 8"/>
          <p:cNvCxnSpPr/>
          <p:nvPr/>
        </p:nvCxnSpPr>
        <p:spPr>
          <a:xfrm>
            <a:off x="3946356" y="5999748"/>
            <a:ext cx="657726"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2366210" y="5911516"/>
            <a:ext cx="657726"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6087979" y="5759116"/>
            <a:ext cx="657726"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p:cNvSpPr/>
          <p:nvPr/>
        </p:nvSpPr>
        <p:spPr>
          <a:xfrm>
            <a:off x="6087979" y="6095999"/>
            <a:ext cx="770021" cy="45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p:cNvSpPr/>
          <p:nvPr/>
        </p:nvSpPr>
        <p:spPr>
          <a:xfrm>
            <a:off x="2253915" y="6456134"/>
            <a:ext cx="770021" cy="525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p:cNvSpPr/>
          <p:nvPr/>
        </p:nvSpPr>
        <p:spPr>
          <a:xfrm>
            <a:off x="4010526" y="6483917"/>
            <a:ext cx="770021" cy="45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9" name="Straight Connector 18"/>
          <p:cNvCxnSpPr/>
          <p:nvPr/>
        </p:nvCxnSpPr>
        <p:spPr>
          <a:xfrm>
            <a:off x="6087979" y="1126962"/>
            <a:ext cx="770021" cy="401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2695073" y="898358"/>
            <a:ext cx="2646947"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2695073" y="1126962"/>
            <a:ext cx="263090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283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2864219283"/>
                  </p:ext>
                </p:extLst>
              </p:nvPr>
            </p:nvGraphicFramePr>
            <p:xfrm>
              <a:off x="2251495" y="73034"/>
              <a:ext cx="7822067" cy="6612444"/>
            </p:xfrm>
            <a:graphic>
              <a:graphicData uri="http://schemas.openxmlformats.org/drawingml/2006/table">
                <a:tbl>
                  <a:tblPr rtl="1" firstRow="1" firstCol="1" bandRow="1">
                    <a:tableStyleId>{2D5ABB26-0587-4C30-8999-92F81FD0307C}</a:tableStyleId>
                  </a:tblPr>
                  <a:tblGrid>
                    <a:gridCol w="7822067">
                      <a:extLst>
                        <a:ext uri="{9D8B030D-6E8A-4147-A177-3AD203B41FA5}">
                          <a16:colId xmlns:a16="http://schemas.microsoft.com/office/drawing/2014/main" val="20000"/>
                        </a:ext>
                      </a:extLst>
                    </a:gridCol>
                  </a:tblGrid>
                  <a:tr h="198840">
                    <a:tc>
                      <a:txBody>
                        <a:bodyPr/>
                        <a:lstStyle/>
                        <a:p>
                          <a:pPr marL="0" marR="0" algn="ctr" rtl="1">
                            <a:lnSpc>
                              <a:spcPct val="107000"/>
                            </a:lnSpc>
                            <a:spcBef>
                              <a:spcPts val="0"/>
                            </a:spcBef>
                            <a:spcAft>
                              <a:spcPts val="0"/>
                            </a:spcAft>
                          </a:pPr>
                          <a:r>
                            <a:rPr lang="ar-SA" sz="1200" dirty="0">
                              <a:effectLst/>
                              <a:cs typeface="B Nazanin" panose="00000400000000000000" pitchFamily="2" charset="-78"/>
                            </a:rPr>
                            <a:t>شرکت افتخار</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extLst>
                      <a:ext uri="{0D108BD9-81ED-4DB2-BD59-A6C34878D82A}">
                        <a16:rowId xmlns:a16="http://schemas.microsoft.com/office/drawing/2014/main" val="10000"/>
                      </a:ext>
                    </a:extLst>
                  </a:tr>
                  <a:tr h="198840">
                    <a:tc>
                      <a:txBody>
                        <a:bodyPr/>
                        <a:lstStyle/>
                        <a:p>
                          <a:pPr marL="0" marR="0" algn="ctr" rtl="1">
                            <a:lnSpc>
                              <a:spcPct val="107000"/>
                            </a:lnSpc>
                            <a:spcBef>
                              <a:spcPts val="0"/>
                            </a:spcBef>
                            <a:spcAft>
                              <a:spcPts val="0"/>
                            </a:spcAft>
                          </a:pPr>
                          <a:r>
                            <a:rPr lang="ar-SA" sz="1200">
                              <a:effectLst/>
                              <a:cs typeface="B Nazanin" panose="00000400000000000000" pitchFamily="2" charset="-78"/>
                            </a:rPr>
                            <a:t>دایره اول - اولین صادره از اولین وارده</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extLst>
                      <a:ext uri="{0D108BD9-81ED-4DB2-BD59-A6C34878D82A}">
                        <a16:rowId xmlns:a16="http://schemas.microsoft.com/office/drawing/2014/main" val="10001"/>
                      </a:ext>
                    </a:extLst>
                  </a:tr>
                  <a:tr h="198840">
                    <a:tc>
                      <a:txBody>
                        <a:bodyPr/>
                        <a:lstStyle/>
                        <a:p>
                          <a:pPr marL="0" marR="0" algn="ctr" rtl="1">
                            <a:lnSpc>
                              <a:spcPct val="107000"/>
                            </a:lnSpc>
                            <a:spcBef>
                              <a:spcPts val="0"/>
                            </a:spcBef>
                            <a:spcAft>
                              <a:spcPts val="0"/>
                            </a:spcAft>
                          </a:pPr>
                          <a:r>
                            <a:rPr lang="ar-SA" sz="1200">
                              <a:effectLst/>
                              <a:cs typeface="B Nazanin" panose="00000400000000000000" pitchFamily="2" charset="-78"/>
                            </a:rPr>
                            <a:t>گزارش هزینه تولید برای فروردین ماه</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extLst>
                      <a:ext uri="{0D108BD9-81ED-4DB2-BD59-A6C34878D82A}">
                        <a16:rowId xmlns:a16="http://schemas.microsoft.com/office/drawing/2014/main" val="10002"/>
                      </a:ext>
                    </a:extLst>
                  </a:tr>
                  <a:tr h="198840">
                    <a:tc>
                      <a:txBody>
                        <a:bodyPr/>
                        <a:lstStyle/>
                        <a:p>
                          <a:pPr marL="0" marR="0" algn="r" rtl="1">
                            <a:lnSpc>
                              <a:spcPct val="107000"/>
                            </a:lnSpc>
                            <a:spcBef>
                              <a:spcPts val="0"/>
                            </a:spcBef>
                            <a:spcAft>
                              <a:spcPts val="0"/>
                            </a:spcAft>
                          </a:pPr>
                          <a:r>
                            <a:rPr lang="ar-SA" sz="1200" dirty="0">
                              <a:effectLst/>
                              <a:cs typeface="B Nazanin" panose="00000400000000000000" pitchFamily="2" charset="-78"/>
                            </a:rPr>
                            <a:t>                                                                                                                     </a:t>
                          </a:r>
                          <a:r>
                            <a:rPr lang="fa-IR" sz="1200" dirty="0">
                              <a:effectLst/>
                              <a:cs typeface="B Nazanin" panose="00000400000000000000" pitchFamily="2" charset="-78"/>
                            </a:rPr>
                            <a:t>                      </a:t>
                          </a:r>
                          <a:r>
                            <a:rPr lang="ar-SA" sz="1200" dirty="0">
                              <a:effectLst/>
                              <a:cs typeface="B Nazanin" panose="00000400000000000000" pitchFamily="2" charset="-78"/>
                            </a:rPr>
                            <a:t>                (ارقام به ریال)  </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extLst>
                      <a:ext uri="{0D108BD9-81ED-4DB2-BD59-A6C34878D82A}">
                        <a16:rowId xmlns:a16="http://schemas.microsoft.com/office/drawing/2014/main" val="10003"/>
                      </a:ext>
                    </a:extLst>
                  </a:tr>
                  <a:tr h="236828">
                    <a:tc>
                      <a:txBody>
                        <a:bodyPr/>
                        <a:lstStyle/>
                        <a:p>
                          <a:pPr marL="0" marR="0" algn="r" rtl="1">
                            <a:lnSpc>
                              <a:spcPct val="107000"/>
                            </a:lnSpc>
                            <a:spcBef>
                              <a:spcPts val="0"/>
                            </a:spcBef>
                            <a:spcAft>
                              <a:spcPts val="0"/>
                            </a:spcAft>
                          </a:pPr>
                          <a:r>
                            <a:rPr lang="ar-SA" sz="1200" dirty="0">
                              <a:effectLst/>
                              <a:cs typeface="B Nazanin" panose="00000400000000000000" pitchFamily="2" charset="-78"/>
                            </a:rPr>
                            <a:t>                     </a:t>
                          </a:r>
                          <a:r>
                            <a:rPr lang="fa-IR" sz="1200" dirty="0">
                              <a:effectLst/>
                              <a:cs typeface="B Nazanin" panose="00000400000000000000" pitchFamily="2" charset="-78"/>
                            </a:rPr>
                            <a:t>                 </a:t>
                          </a:r>
                          <a:r>
                            <a:rPr lang="ar-SA" sz="1200" dirty="0">
                              <a:effectLst/>
                              <a:cs typeface="B Nazanin" panose="00000400000000000000" pitchFamily="2" charset="-78"/>
                            </a:rPr>
                            <a:t>                     جمع هزینه ها           مواد مستقیم           هزینه های تبدیل             قیمت تمام شده یک واحد</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extLst>
                      <a:ext uri="{0D108BD9-81ED-4DB2-BD59-A6C34878D82A}">
                        <a16:rowId xmlns:a16="http://schemas.microsoft.com/office/drawing/2014/main" val="10004"/>
                      </a:ext>
                    </a:extLst>
                  </a:tr>
                  <a:tr h="198840">
                    <a:tc>
                      <a:txBody>
                        <a:bodyPr/>
                        <a:lstStyle/>
                        <a:p>
                          <a:pPr marL="0" marR="0" algn="r" rtl="1">
                            <a:lnSpc>
                              <a:spcPct val="107000"/>
                            </a:lnSpc>
                            <a:spcBef>
                              <a:spcPts val="0"/>
                            </a:spcBef>
                            <a:spcAft>
                              <a:spcPts val="0"/>
                            </a:spcAft>
                          </a:pPr>
                          <a:r>
                            <a:rPr lang="ar-SA" sz="1200">
                              <a:effectLst/>
                              <a:cs typeface="B Nazanin" panose="00000400000000000000" pitchFamily="2" charset="-78"/>
                            </a:rPr>
                            <a:t>موجودی کالای در جریان ساخت اول دوره</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extLst>
                      <a:ext uri="{0D108BD9-81ED-4DB2-BD59-A6C34878D82A}">
                        <a16:rowId xmlns:a16="http://schemas.microsoft.com/office/drawing/2014/main" val="10005"/>
                      </a:ext>
                    </a:extLst>
                  </a:tr>
                  <a:tr h="198840">
                    <a:tc>
                      <a:txBody>
                        <a:bodyPr/>
                        <a:lstStyle/>
                        <a:p>
                          <a:pPr marL="0" marR="0" algn="r" rtl="1">
                            <a:lnSpc>
                              <a:spcPct val="107000"/>
                            </a:lnSpc>
                            <a:spcBef>
                              <a:spcPts val="0"/>
                            </a:spcBef>
                            <a:spcAft>
                              <a:spcPts val="0"/>
                            </a:spcAft>
                          </a:pPr>
                          <a:r>
                            <a:rPr lang="ar-SA" sz="1200" dirty="0">
                              <a:effectLst/>
                              <a:cs typeface="B Nazanin" panose="00000400000000000000" pitchFamily="2" charset="-78"/>
                            </a:rPr>
                            <a:t>تکمیل شده                         </a:t>
                          </a:r>
                          <a:r>
                            <a:rPr lang="fa-IR" sz="1200" dirty="0">
                              <a:effectLst/>
                              <a:cs typeface="B Nazanin" panose="00000400000000000000" pitchFamily="2" charset="-78"/>
                            </a:rPr>
                            <a:t>               </a:t>
                          </a:r>
                          <a:r>
                            <a:rPr lang="ar-SA" sz="1200" dirty="0">
                              <a:effectLst/>
                              <a:cs typeface="B Nazanin" panose="00000400000000000000" pitchFamily="2" charset="-78"/>
                            </a:rPr>
                            <a:t>       ۶,۷۵۰</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extLst>
                      <a:ext uri="{0D108BD9-81ED-4DB2-BD59-A6C34878D82A}">
                        <a16:rowId xmlns:a16="http://schemas.microsoft.com/office/drawing/2014/main" val="10006"/>
                      </a:ext>
                    </a:extLst>
                  </a:tr>
                  <a:tr h="198840">
                    <a:tc>
                      <a:txBody>
                        <a:bodyPr/>
                        <a:lstStyle/>
                        <a:p>
                          <a:pPr marL="0" marR="0" algn="r" rtl="1">
                            <a:lnSpc>
                              <a:spcPct val="107000"/>
                            </a:lnSpc>
                            <a:spcBef>
                              <a:spcPts val="0"/>
                            </a:spcBef>
                            <a:spcAft>
                              <a:spcPts val="0"/>
                            </a:spcAft>
                          </a:pPr>
                          <a:r>
                            <a:rPr lang="ar-SA" sz="1200" dirty="0">
                              <a:effectLst/>
                              <a:cs typeface="B Nazanin" panose="00000400000000000000" pitchFamily="2" charset="-78"/>
                            </a:rPr>
                            <a:t>تکمیل نشده                         </a:t>
                          </a:r>
                          <a:r>
                            <a:rPr lang="fa-IR" sz="1200" dirty="0">
                              <a:effectLst/>
                              <a:cs typeface="B Nazanin" panose="00000400000000000000" pitchFamily="2" charset="-78"/>
                            </a:rPr>
                            <a:t>              </a:t>
                          </a:r>
                          <a:r>
                            <a:rPr lang="fa-IR" sz="1200" baseline="0" dirty="0">
                              <a:effectLst/>
                              <a:cs typeface="B Nazanin" panose="00000400000000000000" pitchFamily="2" charset="-78"/>
                            </a:rPr>
                            <a:t> </a:t>
                          </a:r>
                          <a:r>
                            <a:rPr lang="ar-SA" sz="1200" dirty="0">
                              <a:effectLst/>
                              <a:cs typeface="B Nazanin" panose="00000400000000000000" pitchFamily="2" charset="-78"/>
                            </a:rPr>
                            <a:t>      ۷,۹۰۰</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extLst>
                      <a:ext uri="{0D108BD9-81ED-4DB2-BD59-A6C34878D82A}">
                        <a16:rowId xmlns:a16="http://schemas.microsoft.com/office/drawing/2014/main" val="10007"/>
                      </a:ext>
                    </a:extLst>
                  </a:tr>
                  <a:tr h="198840">
                    <a:tc>
                      <a:txBody>
                        <a:bodyPr/>
                        <a:lstStyle/>
                        <a:p>
                          <a:pPr marL="0" marR="0" algn="r" rtl="1">
                            <a:lnSpc>
                              <a:spcPct val="107000"/>
                            </a:lnSpc>
                            <a:spcBef>
                              <a:spcPts val="0"/>
                            </a:spcBef>
                            <a:spcAft>
                              <a:spcPts val="0"/>
                            </a:spcAft>
                          </a:pPr>
                          <a:r>
                            <a:rPr lang="ar-SA" sz="1200" dirty="0">
                              <a:effectLst/>
                              <a:cs typeface="B Nazanin" panose="00000400000000000000" pitchFamily="2" charset="-78"/>
                            </a:rPr>
                            <a:t>هزینه های انجام یافته در فروردین ماه </a:t>
                          </a:r>
                          <a:r>
                            <a:rPr lang="fa-IR" sz="1200" dirty="0">
                              <a:effectLst/>
                              <a:cs typeface="B Nazanin" panose="00000400000000000000" pitchFamily="2" charset="-78"/>
                            </a:rPr>
                            <a:t>           </a:t>
                          </a:r>
                          <a:r>
                            <a:rPr lang="ar-SA" sz="1200" dirty="0">
                              <a:effectLst/>
                              <a:cs typeface="B Nazanin" panose="00000400000000000000" pitchFamily="2" charset="-78"/>
                            </a:rPr>
                            <a:t>  ۱۵۲,۳۲۷     </a:t>
                          </a:r>
                          <a:r>
                            <a:rPr lang="fa-IR" sz="1200" dirty="0">
                              <a:effectLst/>
                              <a:cs typeface="B Nazanin" panose="00000400000000000000" pitchFamily="2" charset="-78"/>
                            </a:rPr>
                            <a:t>       </a:t>
                          </a:r>
                          <a:r>
                            <a:rPr lang="ar-SA" sz="1200" dirty="0">
                              <a:effectLst/>
                              <a:cs typeface="B Nazanin" panose="00000400000000000000" pitchFamily="2" charset="-78"/>
                            </a:rPr>
                            <a:t>    ۲۳,۸۴۵                ۱۲۸,۴۸۲</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extLst>
                      <a:ext uri="{0D108BD9-81ED-4DB2-BD59-A6C34878D82A}">
                        <a16:rowId xmlns:a16="http://schemas.microsoft.com/office/drawing/2014/main" val="10008"/>
                      </a:ext>
                    </a:extLst>
                  </a:tr>
                  <a:tr h="198840">
                    <a:tc>
                      <a:txBody>
                        <a:bodyPr/>
                        <a:lstStyle/>
                        <a:p>
                          <a:pPr marL="0" marR="0" algn="r" rtl="1">
                            <a:lnSpc>
                              <a:spcPct val="107000"/>
                            </a:lnSpc>
                            <a:spcBef>
                              <a:spcPts val="0"/>
                            </a:spcBef>
                            <a:spcAft>
                              <a:spcPts val="0"/>
                            </a:spcAft>
                          </a:pPr>
                          <a:r>
                            <a:rPr lang="ar-SA" sz="1200" dirty="0">
                              <a:effectLst/>
                              <a:cs typeface="B Nazanin" panose="00000400000000000000" pitchFamily="2" charset="-78"/>
                            </a:rPr>
                            <a:t>جمع هزینه های قابل تخصيص       </a:t>
                          </a:r>
                          <a:r>
                            <a:rPr lang="fa-IR" sz="1200" dirty="0">
                              <a:effectLst/>
                              <a:cs typeface="B Nazanin" panose="00000400000000000000" pitchFamily="2" charset="-78"/>
                            </a:rPr>
                            <a:t>            </a:t>
                          </a:r>
                          <a:r>
                            <a:rPr lang="ar-SA" sz="1200" dirty="0">
                              <a:effectLst/>
                              <a:cs typeface="B Nazanin" panose="00000400000000000000" pitchFamily="2" charset="-78"/>
                            </a:rPr>
                            <a:t>    ۱۶۶,۹۷۷</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extLst>
                      <a:ext uri="{0D108BD9-81ED-4DB2-BD59-A6C34878D82A}">
                        <a16:rowId xmlns:a16="http://schemas.microsoft.com/office/drawing/2014/main" val="10009"/>
                      </a:ext>
                    </a:extLst>
                  </a:tr>
                  <a:tr h="198840">
                    <a:tc>
                      <a:txBody>
                        <a:bodyPr/>
                        <a:lstStyle/>
                        <a:p>
                          <a:pPr marL="0" marR="0" algn="r" rtl="1">
                            <a:lnSpc>
                              <a:spcPct val="107000"/>
                            </a:lnSpc>
                            <a:spcBef>
                              <a:spcPts val="0"/>
                            </a:spcBef>
                            <a:spcAft>
                              <a:spcPts val="0"/>
                            </a:spcAft>
                          </a:pPr>
                          <a:r>
                            <a:rPr lang="ar-SA" sz="1200" dirty="0">
                              <a:effectLst/>
                              <a:cs typeface="B Nazanin" panose="00000400000000000000" pitchFamily="2" charset="-78"/>
                            </a:rPr>
                            <a:t>تقسیم بر معادل آحاد تکمیل شده                      </a:t>
                          </a:r>
                          <a:r>
                            <a:rPr lang="fa-IR" sz="1200" dirty="0">
                              <a:effectLst/>
                              <a:cs typeface="B Nazanin" panose="00000400000000000000" pitchFamily="2" charset="-78"/>
                            </a:rPr>
                            <a:t>            </a:t>
                          </a:r>
                          <a:r>
                            <a:rPr lang="ar-SA" sz="1200" dirty="0">
                              <a:effectLst/>
                              <a:cs typeface="B Nazanin" panose="00000400000000000000" pitchFamily="2" charset="-78"/>
                            </a:rPr>
                            <a:t>      </a:t>
                          </a:r>
                          <a:r>
                            <a:rPr lang="fa-IR" sz="1200" dirty="0">
                              <a:effectLst/>
                              <a:cs typeface="B Nazanin" panose="00000400000000000000" pitchFamily="2" charset="-78"/>
                            </a:rPr>
                            <a:t>    </a:t>
                          </a:r>
                          <a:r>
                            <a:rPr lang="ar-SA" sz="1200" dirty="0">
                              <a:effectLst/>
                              <a:cs typeface="B Nazanin" panose="00000400000000000000" pitchFamily="2" charset="-78"/>
                            </a:rPr>
                            <a:t>   ۱۱,۶۰۰                 ۱۰,۶۶۰</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extLst>
                      <a:ext uri="{0D108BD9-81ED-4DB2-BD59-A6C34878D82A}">
                        <a16:rowId xmlns:a16="http://schemas.microsoft.com/office/drawing/2014/main" val="10010"/>
                      </a:ext>
                    </a:extLst>
                  </a:tr>
                  <a:tr h="198840">
                    <a:tc>
                      <a:txBody>
                        <a:bodyPr/>
                        <a:lstStyle/>
                        <a:p>
                          <a:pPr marL="0" marR="0" algn="r" rtl="1">
                            <a:lnSpc>
                              <a:spcPct val="107000"/>
                            </a:lnSpc>
                            <a:spcBef>
                              <a:spcPts val="0"/>
                            </a:spcBef>
                            <a:spcAft>
                              <a:spcPts val="0"/>
                            </a:spcAft>
                          </a:pPr>
                          <a:r>
                            <a:rPr lang="ar-SA" sz="1200" dirty="0">
                              <a:effectLst/>
                              <a:cs typeface="B Nazanin" panose="00000400000000000000" pitchFamily="2" charset="-78"/>
                            </a:rPr>
                            <a:t>قیمت تمام شده یک واحد                               </a:t>
                          </a:r>
                          <a:r>
                            <a:rPr lang="fa-IR" sz="1200" dirty="0">
                              <a:effectLst/>
                              <a:cs typeface="B Nazanin" panose="00000400000000000000" pitchFamily="2" charset="-78"/>
                            </a:rPr>
                            <a:t>                 </a:t>
                          </a:r>
                          <a:r>
                            <a:rPr lang="ar-SA" sz="1200" dirty="0">
                              <a:effectLst/>
                              <a:cs typeface="B Nazanin" panose="00000400000000000000" pitchFamily="2" charset="-78"/>
                            </a:rPr>
                            <a:t>        </a:t>
                          </a:r>
                          <a14:m>
                            <m:oMath xmlns:m="http://schemas.openxmlformats.org/officeDocument/2006/math">
                              <m:r>
                                <a:rPr lang="ar-SA" sz="1200">
                                  <a:effectLst/>
                                  <a:latin typeface="Cambria Math" panose="02040503050406030204" pitchFamily="18" charset="0"/>
                                </a:rPr>
                                <m:t>۲</m:t>
                              </m:r>
                              <m:r>
                                <a:rPr lang="ar-SA" sz="1200">
                                  <a:effectLst/>
                                  <a:latin typeface="Cambria Math" panose="02040503050406030204" pitchFamily="18" charset="0"/>
                                </a:rPr>
                                <m:t>/</m:t>
                              </m:r>
                              <m:r>
                                <a:rPr lang="ar-SA" sz="1200">
                                  <a:effectLst/>
                                  <a:latin typeface="Cambria Math" panose="02040503050406030204" pitchFamily="18" charset="0"/>
                                </a:rPr>
                                <m:t>۰۵۵۶</m:t>
                              </m:r>
                            </m:oMath>
                          </a14:m>
                          <a:r>
                            <a:rPr lang="ar-SA" sz="1200" dirty="0">
                              <a:effectLst/>
                              <a:cs typeface="B Nazanin" panose="00000400000000000000" pitchFamily="2" charset="-78"/>
                            </a:rPr>
                            <a:t>              </a:t>
                          </a:r>
                          <a14:m>
                            <m:oMath xmlns:m="http://schemas.openxmlformats.org/officeDocument/2006/math">
                              <m:r>
                                <a:rPr lang="ar-SA" sz="1200">
                                  <a:effectLst/>
                                  <a:latin typeface="Cambria Math" panose="02040503050406030204" pitchFamily="18" charset="0"/>
                                </a:rPr>
                                <m:t>۱۲</m:t>
                              </m:r>
                              <m:r>
                                <a:rPr lang="ar-SA" sz="1200">
                                  <a:effectLst/>
                                  <a:latin typeface="Cambria Math" panose="02040503050406030204" pitchFamily="18" charset="0"/>
                                </a:rPr>
                                <m:t>/</m:t>
                              </m:r>
                              <m:r>
                                <a:rPr lang="ar-SA" sz="1200">
                                  <a:effectLst/>
                                  <a:latin typeface="Cambria Math" panose="02040503050406030204" pitchFamily="18" charset="0"/>
                                </a:rPr>
                                <m:t>۰۵۲۷</m:t>
                              </m:r>
                              <m:r>
                                <a:rPr lang="ar-SA" sz="1200">
                                  <a:effectLst/>
                                  <a:latin typeface="Cambria Math" panose="02040503050406030204" pitchFamily="18" charset="0"/>
                                </a:rPr>
                                <m:t> </m:t>
                              </m:r>
                            </m:oMath>
                          </a14:m>
                          <a:r>
                            <a:rPr lang="ar-SA" sz="1200" dirty="0">
                              <a:effectLst/>
                              <a:cs typeface="B Nazanin" panose="00000400000000000000" pitchFamily="2" charset="-78"/>
                            </a:rPr>
                            <a:t>                           </a:t>
                          </a:r>
                          <a14:m>
                            <m:oMath xmlns:m="http://schemas.openxmlformats.org/officeDocument/2006/math">
                              <m:r>
                                <a:rPr lang="ar-SA" sz="1200">
                                  <a:effectLst/>
                                  <a:latin typeface="Cambria Math" panose="02040503050406030204" pitchFamily="18" charset="0"/>
                                </a:rPr>
                                <m:t>۱۴</m:t>
                              </m:r>
                              <m:r>
                                <a:rPr lang="ar-SA" sz="1200">
                                  <a:effectLst/>
                                  <a:latin typeface="Cambria Math" panose="02040503050406030204" pitchFamily="18" charset="0"/>
                                </a:rPr>
                                <m:t>/</m:t>
                              </m:r>
                              <m:r>
                                <a:rPr lang="ar-SA" sz="1200">
                                  <a:effectLst/>
                                  <a:latin typeface="Cambria Math" panose="02040503050406030204" pitchFamily="18" charset="0"/>
                                </a:rPr>
                                <m:t>۱۰۸۳</m:t>
                              </m:r>
                            </m:oMath>
                          </a14:m>
                          <a:r>
                            <a:rPr lang="ar-SA" sz="1200" dirty="0">
                              <a:effectLst/>
                              <a:cs typeface="B Nazanin" panose="00000400000000000000" pitchFamily="2" charset="-78"/>
                            </a:rPr>
                            <a:t>      </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extLst>
                      <a:ext uri="{0D108BD9-81ED-4DB2-BD59-A6C34878D82A}">
                        <a16:rowId xmlns:a16="http://schemas.microsoft.com/office/drawing/2014/main" val="10011"/>
                      </a:ext>
                    </a:extLst>
                  </a:tr>
                  <a:tr h="225960">
                    <a:tc>
                      <a:txBody>
                        <a:bodyPr/>
                        <a:lstStyle/>
                        <a:p>
                          <a:pPr marL="0" marR="0" algn="r" rtl="1">
                            <a:lnSpc>
                              <a:spcPct val="107000"/>
                            </a:lnSpc>
                            <a:spcBef>
                              <a:spcPts val="0"/>
                            </a:spcBef>
                            <a:spcAft>
                              <a:spcPts val="0"/>
                            </a:spcAft>
                          </a:pPr>
                          <a:r>
                            <a:rPr lang="ar-SA" sz="1200" dirty="0">
                              <a:effectLst/>
                              <a:cs typeface="B Zar" panose="00000400000000000000" pitchFamily="2" charset="-78"/>
                            </a:rPr>
                            <a:t>نحوه تخصیص هزینه ها:</a:t>
                          </a:r>
                          <a:endParaRPr lang="en-US" sz="1200" dirty="0">
                            <a:effectLst/>
                            <a:latin typeface="Calibri" panose="020F0502020204030204" pitchFamily="34" charset="0"/>
                            <a:ea typeface="Times New Roman" panose="02020603050405020304" pitchFamily="18" charset="0"/>
                            <a:cs typeface="B Zar" panose="00000400000000000000" pitchFamily="2" charset="-78"/>
                          </a:endParaRPr>
                        </a:p>
                      </a:txBody>
                      <a:tcPr marL="44557" marR="44557" marT="0" marB="0"/>
                    </a:tc>
                    <a:extLst>
                      <a:ext uri="{0D108BD9-81ED-4DB2-BD59-A6C34878D82A}">
                        <a16:rowId xmlns:a16="http://schemas.microsoft.com/office/drawing/2014/main" val="10012"/>
                      </a:ext>
                    </a:extLst>
                  </a:tr>
                  <a:tr h="225960">
                    <a:tc>
                      <a:txBody>
                        <a:bodyPr/>
                        <a:lstStyle/>
                        <a:p>
                          <a:pPr marL="0" marR="0" algn="r" rtl="1">
                            <a:lnSpc>
                              <a:spcPct val="107000"/>
                            </a:lnSpc>
                            <a:spcBef>
                              <a:spcPts val="0"/>
                            </a:spcBef>
                            <a:spcAft>
                              <a:spcPts val="0"/>
                            </a:spcAft>
                          </a:pPr>
                          <a:r>
                            <a:rPr lang="ar-SA" sz="1200" dirty="0">
                              <a:effectLst/>
                              <a:cs typeface="B Zar" panose="00000400000000000000" pitchFamily="2" charset="-78"/>
                            </a:rPr>
                            <a:t>قیمت تمام شده واحدهای تکمیل</a:t>
                          </a:r>
                          <a:endParaRPr lang="en-US" sz="1200" dirty="0">
                            <a:effectLst/>
                            <a:latin typeface="Calibri" panose="020F0502020204030204" pitchFamily="34" charset="0"/>
                            <a:ea typeface="Times New Roman" panose="02020603050405020304" pitchFamily="18" charset="0"/>
                            <a:cs typeface="B Zar" panose="00000400000000000000" pitchFamily="2" charset="-78"/>
                          </a:endParaRPr>
                        </a:p>
                      </a:txBody>
                      <a:tcPr marL="44557" marR="44557" marT="0" marB="0"/>
                    </a:tc>
                    <a:extLst>
                      <a:ext uri="{0D108BD9-81ED-4DB2-BD59-A6C34878D82A}">
                        <a16:rowId xmlns:a16="http://schemas.microsoft.com/office/drawing/2014/main" val="10013"/>
                      </a:ext>
                    </a:extLst>
                  </a:tr>
                  <a:tr h="225960">
                    <a:tc>
                      <a:txBody>
                        <a:bodyPr/>
                        <a:lstStyle/>
                        <a:p>
                          <a:pPr marL="0" marR="0" algn="r" rtl="1">
                            <a:lnSpc>
                              <a:spcPct val="107000"/>
                            </a:lnSpc>
                            <a:spcBef>
                              <a:spcPts val="0"/>
                            </a:spcBef>
                            <a:spcAft>
                              <a:spcPts val="0"/>
                            </a:spcAft>
                          </a:pPr>
                          <a:r>
                            <a:rPr lang="ar-SA" sz="1200" dirty="0">
                              <a:effectLst/>
                              <a:cs typeface="B Zar" panose="00000400000000000000" pitchFamily="2" charset="-78"/>
                            </a:rPr>
                            <a:t>شده و انتقال یافته ( ۹٫۰۰۰ واحد):</a:t>
                          </a:r>
                          <a:endParaRPr lang="en-US" sz="1200" dirty="0">
                            <a:effectLst/>
                            <a:latin typeface="Calibri" panose="020F0502020204030204" pitchFamily="34" charset="0"/>
                            <a:ea typeface="Times New Roman" panose="02020603050405020304" pitchFamily="18" charset="0"/>
                            <a:cs typeface="B Zar" panose="00000400000000000000" pitchFamily="2" charset="-78"/>
                          </a:endParaRPr>
                        </a:p>
                      </a:txBody>
                      <a:tcPr marL="44557" marR="44557" marT="0" marB="0"/>
                    </a:tc>
                    <a:extLst>
                      <a:ext uri="{0D108BD9-81ED-4DB2-BD59-A6C34878D82A}">
                        <a16:rowId xmlns:a16="http://schemas.microsoft.com/office/drawing/2014/main" val="10014"/>
                      </a:ext>
                    </a:extLst>
                  </a:tr>
                  <a:tr h="198840">
                    <a:tc>
                      <a:txBody>
                        <a:bodyPr/>
                        <a:lstStyle/>
                        <a:p>
                          <a:pPr marL="0" marR="0" algn="r" rtl="1">
                            <a:lnSpc>
                              <a:spcPct val="107000"/>
                            </a:lnSpc>
                            <a:spcBef>
                              <a:spcPts val="0"/>
                            </a:spcBef>
                            <a:spcAft>
                              <a:spcPts val="0"/>
                            </a:spcAft>
                          </a:pPr>
                          <a:r>
                            <a:rPr lang="ar-SA" sz="1200">
                              <a:effectLst/>
                              <a:cs typeface="B Nazanin" panose="00000400000000000000" pitchFamily="2" charset="-78"/>
                            </a:rPr>
                            <a:t>از موجودی تکمیل شده اول دوره</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extLst>
                      <a:ext uri="{0D108BD9-81ED-4DB2-BD59-A6C34878D82A}">
                        <a16:rowId xmlns:a16="http://schemas.microsoft.com/office/drawing/2014/main" val="10015"/>
                      </a:ext>
                    </a:extLst>
                  </a:tr>
                  <a:tr h="198840">
                    <a:tc>
                      <a:txBody>
                        <a:bodyPr/>
                        <a:lstStyle/>
                        <a:p>
                          <a:pPr marL="0" marR="0" algn="r" rtl="1">
                            <a:lnSpc>
                              <a:spcPct val="107000"/>
                            </a:lnSpc>
                            <a:spcBef>
                              <a:spcPts val="0"/>
                            </a:spcBef>
                            <a:spcAft>
                              <a:spcPts val="0"/>
                            </a:spcAft>
                          </a:pPr>
                          <a:r>
                            <a:rPr lang="ar-SA" sz="1200" dirty="0">
                              <a:effectLst/>
                              <a:cs typeface="B Nazanin" panose="00000400000000000000" pitchFamily="2" charset="-78"/>
                            </a:rPr>
                            <a:t>( ۵۰۰ واحد)                             </a:t>
                          </a:r>
                          <a:r>
                            <a:rPr lang="fa-IR" sz="1200" dirty="0">
                              <a:effectLst/>
                              <a:cs typeface="B Nazanin" panose="00000400000000000000" pitchFamily="2" charset="-78"/>
                            </a:rPr>
                            <a:t>           </a:t>
                          </a:r>
                          <a:r>
                            <a:rPr lang="ar-SA" sz="1200" dirty="0">
                              <a:effectLst/>
                              <a:cs typeface="B Nazanin" panose="00000400000000000000" pitchFamily="2" charset="-78"/>
                            </a:rPr>
                            <a:t>   ۶,۷۵۰</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extLst>
                      <a:ext uri="{0D108BD9-81ED-4DB2-BD59-A6C34878D82A}">
                        <a16:rowId xmlns:a16="http://schemas.microsoft.com/office/drawing/2014/main" val="10016"/>
                      </a:ext>
                    </a:extLst>
                  </a:tr>
                  <a:tr h="198840">
                    <a:tc>
                      <a:txBody>
                        <a:bodyPr/>
                        <a:lstStyle/>
                        <a:p>
                          <a:pPr marL="0" marR="0" algn="r" rtl="1">
                            <a:lnSpc>
                              <a:spcPct val="107000"/>
                            </a:lnSpc>
                            <a:spcBef>
                              <a:spcPts val="0"/>
                            </a:spcBef>
                            <a:spcAft>
                              <a:spcPts val="0"/>
                            </a:spcAft>
                          </a:pPr>
                          <a:r>
                            <a:rPr lang="ar-SA" sz="1200">
                              <a:effectLst/>
                              <a:cs typeface="B Nazanin" panose="00000400000000000000" pitchFamily="2" charset="-78"/>
                            </a:rPr>
                            <a:t>از موجودی تکمیل نشده اول دوره</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extLst>
                      <a:ext uri="{0D108BD9-81ED-4DB2-BD59-A6C34878D82A}">
                        <a16:rowId xmlns:a16="http://schemas.microsoft.com/office/drawing/2014/main" val="10017"/>
                      </a:ext>
                    </a:extLst>
                  </a:tr>
                  <a:tr h="198840">
                    <a:tc>
                      <a:txBody>
                        <a:bodyPr/>
                        <a:lstStyle/>
                        <a:p>
                          <a:pPr marL="0" marR="0" algn="r" rtl="1">
                            <a:lnSpc>
                              <a:spcPct val="107000"/>
                            </a:lnSpc>
                            <a:spcBef>
                              <a:spcPts val="0"/>
                            </a:spcBef>
                            <a:spcAft>
                              <a:spcPts val="0"/>
                            </a:spcAft>
                          </a:pPr>
                          <a:r>
                            <a:rPr lang="ar-SA" sz="1200" dirty="0">
                              <a:effectLst/>
                              <a:cs typeface="B Nazanin" panose="00000400000000000000" pitchFamily="2" charset="-78"/>
                            </a:rPr>
                            <a:t>( ۲٫۴۰۰ واحد)                          </a:t>
                          </a:r>
                          <a:r>
                            <a:rPr lang="fa-IR" sz="1200" dirty="0">
                              <a:effectLst/>
                              <a:cs typeface="B Nazanin" panose="00000400000000000000" pitchFamily="2" charset="-78"/>
                            </a:rPr>
                            <a:t>          </a:t>
                          </a:r>
                          <a:r>
                            <a:rPr lang="ar-SA" sz="1200" dirty="0">
                              <a:effectLst/>
                              <a:cs typeface="B Nazanin" panose="00000400000000000000" pitchFamily="2" charset="-78"/>
                            </a:rPr>
                            <a:t>   ۷,۹۰۰</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extLst>
                      <a:ext uri="{0D108BD9-81ED-4DB2-BD59-A6C34878D82A}">
                        <a16:rowId xmlns:a16="http://schemas.microsoft.com/office/drawing/2014/main" val="10018"/>
                      </a:ext>
                    </a:extLst>
                  </a:tr>
                  <a:tr h="198840">
                    <a:tc>
                      <a:txBody>
                        <a:bodyPr/>
                        <a:lstStyle/>
                        <a:p>
                          <a:pPr marL="0" marR="0" algn="r" rtl="1">
                            <a:lnSpc>
                              <a:spcPct val="107000"/>
                            </a:lnSpc>
                            <a:spcBef>
                              <a:spcPts val="0"/>
                            </a:spcBef>
                            <a:spcAft>
                              <a:spcPts val="0"/>
                            </a:spcAft>
                          </a:pPr>
                          <a:r>
                            <a:rPr lang="ar-SA" sz="1200">
                              <a:effectLst/>
                              <a:cs typeface="B Nazanin" panose="00000400000000000000" pitchFamily="2" charset="-78"/>
                            </a:rPr>
                            <a:t>اضافه می شود:هزینه های انجام یافته</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extLst>
                      <a:ext uri="{0D108BD9-81ED-4DB2-BD59-A6C34878D82A}">
                        <a16:rowId xmlns:a16="http://schemas.microsoft.com/office/drawing/2014/main" val="10019"/>
                      </a:ext>
                    </a:extLst>
                  </a:tr>
                  <a:tr h="198840">
                    <a:tc>
                      <a:txBody>
                        <a:bodyPr/>
                        <a:lstStyle/>
                        <a:p>
                          <a:pPr marL="0" marR="0" algn="r" rtl="1">
                            <a:lnSpc>
                              <a:spcPct val="107000"/>
                            </a:lnSpc>
                            <a:spcBef>
                              <a:spcPts val="0"/>
                            </a:spcBef>
                            <a:spcAft>
                              <a:spcPts val="0"/>
                            </a:spcAft>
                          </a:pPr>
                          <a:r>
                            <a:rPr lang="ar-SA" sz="1200" dirty="0">
                              <a:effectLst/>
                              <a:cs typeface="B Nazanin" panose="00000400000000000000" pitchFamily="2" charset="-78"/>
                            </a:rPr>
                            <a:t>طی دوره برای تکمیل            </a:t>
                          </a:r>
                          <a:r>
                            <a:rPr lang="fa-IR" sz="1200" dirty="0">
                              <a:effectLst/>
                              <a:cs typeface="B Nazanin" panose="00000400000000000000" pitchFamily="2" charset="-78"/>
                            </a:rPr>
                            <a:t>         </a:t>
                          </a:r>
                          <a:r>
                            <a:rPr lang="ar-SA" sz="1200" dirty="0">
                              <a:effectLst/>
                              <a:cs typeface="B Nazanin" panose="00000400000000000000" pitchFamily="2" charset="-78"/>
                            </a:rPr>
                            <a:t>          ۲۴,۹۸۴   </a:t>
                          </a:r>
                          <a:r>
                            <a:rPr lang="fa-IR" sz="1200" dirty="0">
                              <a:effectLst/>
                              <a:cs typeface="B Nazanin" panose="00000400000000000000" pitchFamily="2" charset="-78"/>
                            </a:rPr>
                            <a:t>    </a:t>
                          </a:r>
                          <a:r>
                            <a:rPr lang="ar-SA" sz="1200" dirty="0">
                              <a:effectLst/>
                              <a:cs typeface="B Nazanin" panose="00000400000000000000" pitchFamily="2" charset="-78"/>
                            </a:rPr>
                            <a:t>  ۱,۶۰۰ × </a:t>
                          </a:r>
                          <a14:m>
                            <m:oMath xmlns:m="http://schemas.openxmlformats.org/officeDocument/2006/math">
                              <m:r>
                                <a:rPr lang="ar-SA" sz="1200">
                                  <a:effectLst/>
                                  <a:latin typeface="Cambria Math" panose="02040503050406030204" pitchFamily="18" charset="0"/>
                                </a:rPr>
                                <m:t>۲</m:t>
                              </m:r>
                              <m:r>
                                <a:rPr lang="ar-SA" sz="1200">
                                  <a:effectLst/>
                                  <a:latin typeface="Cambria Math" panose="02040503050406030204" pitchFamily="18" charset="0"/>
                                </a:rPr>
                                <m:t>/</m:t>
                              </m:r>
                              <m:r>
                                <a:rPr lang="ar-SA" sz="1200">
                                  <a:effectLst/>
                                  <a:latin typeface="Cambria Math" panose="02040503050406030204" pitchFamily="18" charset="0"/>
                                </a:rPr>
                                <m:t>۰۵۵۶</m:t>
                              </m:r>
                              <m:r>
                                <a:rPr lang="ar-SA" sz="1200">
                                  <a:effectLst/>
                                  <a:latin typeface="Cambria Math" panose="02040503050406030204" pitchFamily="18" charset="0"/>
                                </a:rPr>
                                <m:t> </m:t>
                              </m:r>
                            </m:oMath>
                          </a14:m>
                          <a:r>
                            <a:rPr lang="ar-SA" sz="1200" dirty="0">
                              <a:effectLst/>
                              <a:cs typeface="B Nazanin" panose="00000400000000000000" pitchFamily="2" charset="-78"/>
                            </a:rPr>
                            <a:t>      ۱,۸۰۰ × </a:t>
                          </a:r>
                          <a14:m>
                            <m:oMath xmlns:m="http://schemas.openxmlformats.org/officeDocument/2006/math">
                              <m:r>
                                <a:rPr lang="ar-SA" sz="1200">
                                  <a:effectLst/>
                                  <a:latin typeface="Cambria Math" panose="02040503050406030204" pitchFamily="18" charset="0"/>
                                </a:rPr>
                                <m:t>۱۲</m:t>
                              </m:r>
                              <m:r>
                                <a:rPr lang="ar-SA" sz="1200">
                                  <a:effectLst/>
                                  <a:latin typeface="Cambria Math" panose="02040503050406030204" pitchFamily="18" charset="0"/>
                                </a:rPr>
                                <m:t>/</m:t>
                              </m:r>
                              <m:r>
                                <a:rPr lang="ar-SA" sz="1200">
                                  <a:effectLst/>
                                  <a:latin typeface="Cambria Math" panose="02040503050406030204" pitchFamily="18" charset="0"/>
                                </a:rPr>
                                <m:t>۰۵۲۷</m:t>
                              </m:r>
                            </m:oMath>
                          </a14:m>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extLst>
                      <a:ext uri="{0D108BD9-81ED-4DB2-BD59-A6C34878D82A}">
                        <a16:rowId xmlns:a16="http://schemas.microsoft.com/office/drawing/2014/main" val="10020"/>
                      </a:ext>
                    </a:extLst>
                  </a:tr>
                  <a:tr h="198840">
                    <a:tc>
                      <a:txBody>
                        <a:bodyPr/>
                        <a:lstStyle/>
                        <a:p>
                          <a:pPr marL="0" marR="0" algn="r" rtl="1">
                            <a:lnSpc>
                              <a:spcPct val="107000"/>
                            </a:lnSpc>
                            <a:spcBef>
                              <a:spcPts val="0"/>
                            </a:spcBef>
                            <a:spcAft>
                              <a:spcPts val="0"/>
                            </a:spcAft>
                          </a:pPr>
                          <a:r>
                            <a:rPr lang="ar-SA" sz="1200" dirty="0">
                              <a:effectLst/>
                              <a:cs typeface="B Nazanin" panose="00000400000000000000" pitchFamily="2" charset="-78"/>
                            </a:rPr>
                            <a:t>                                           </a:t>
                          </a:r>
                          <a:r>
                            <a:rPr lang="fa-IR" sz="1200" dirty="0">
                              <a:effectLst/>
                              <a:cs typeface="B Nazanin" panose="00000400000000000000" pitchFamily="2" charset="-78"/>
                            </a:rPr>
                            <a:t>         </a:t>
                          </a:r>
                          <a:r>
                            <a:rPr lang="ar-SA" sz="1200" dirty="0">
                              <a:effectLst/>
                              <a:cs typeface="B Nazanin" panose="00000400000000000000" pitchFamily="2" charset="-78"/>
                            </a:rPr>
                            <a:t> </a:t>
                          </a:r>
                          <a:r>
                            <a:rPr lang="fa-IR" sz="1200" dirty="0">
                              <a:effectLst/>
                              <a:cs typeface="B Nazanin" panose="00000400000000000000" pitchFamily="2" charset="-78"/>
                            </a:rPr>
                            <a:t>  </a:t>
                          </a:r>
                          <a:r>
                            <a:rPr lang="ar-SA" sz="1200" dirty="0">
                              <a:effectLst/>
                              <a:cs typeface="B Nazanin" panose="00000400000000000000" pitchFamily="2" charset="-78"/>
                            </a:rPr>
                            <a:t>   ۳۹,۶۳۴</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extLst>
                      <a:ext uri="{0D108BD9-81ED-4DB2-BD59-A6C34878D82A}">
                        <a16:rowId xmlns:a16="http://schemas.microsoft.com/office/drawing/2014/main" val="10021"/>
                      </a:ext>
                    </a:extLst>
                  </a:tr>
                  <a:tr h="236828">
                    <a:tc>
                      <a:txBody>
                        <a:bodyPr/>
                        <a:lstStyle/>
                        <a:p>
                          <a:pPr marL="0" marR="0" algn="r" rtl="1">
                            <a:lnSpc>
                              <a:spcPct val="107000"/>
                            </a:lnSpc>
                            <a:spcBef>
                              <a:spcPts val="0"/>
                            </a:spcBef>
                            <a:spcAft>
                              <a:spcPts val="0"/>
                            </a:spcAft>
                          </a:pPr>
                          <a:r>
                            <a:rPr lang="ar-SA" sz="1200" dirty="0">
                              <a:effectLst/>
                              <a:cs typeface="B Nazanin" panose="00000400000000000000" pitchFamily="2" charset="-78"/>
                            </a:rPr>
                            <a:t>شروع و تکمیل شده(۶,۱۰۰واحد) </a:t>
                          </a:r>
                          <a:r>
                            <a:rPr lang="fa-IR" sz="1200" baseline="0" dirty="0">
                              <a:effectLst/>
                              <a:cs typeface="B Nazanin" panose="00000400000000000000" pitchFamily="2" charset="-78"/>
                            </a:rPr>
                            <a:t>               </a:t>
                          </a:r>
                          <a:r>
                            <a:rPr lang="ar-SA" sz="1200" dirty="0">
                              <a:effectLst/>
                              <a:cs typeface="B Nazanin" panose="00000400000000000000" pitchFamily="2" charset="-78"/>
                            </a:rPr>
                            <a:t>۸۶,۰۶۱                                                                 </a:t>
                          </a:r>
                          <a:r>
                            <a:rPr lang="fa-IR" sz="1200" dirty="0">
                              <a:effectLst/>
                              <a:cs typeface="B Nazanin" panose="00000400000000000000" pitchFamily="2" charset="-78"/>
                            </a:rPr>
                            <a:t>             </a:t>
                          </a:r>
                          <a:r>
                            <a:rPr lang="ar-SA" sz="1200" dirty="0">
                              <a:effectLst/>
                              <a:cs typeface="B Nazanin" panose="00000400000000000000" pitchFamily="2" charset="-78"/>
                            </a:rPr>
                            <a:t>    ۶,۱۰۰ × </a:t>
                          </a:r>
                          <a14:m>
                            <m:oMath xmlns:m="http://schemas.openxmlformats.org/officeDocument/2006/math">
                              <m:r>
                                <a:rPr lang="ar-SA" sz="1200">
                                  <a:effectLst/>
                                  <a:latin typeface="Cambria Math" panose="02040503050406030204" pitchFamily="18" charset="0"/>
                                </a:rPr>
                                <m:t>۱۴</m:t>
                              </m:r>
                              <m:r>
                                <a:rPr lang="ar-SA" sz="1200">
                                  <a:effectLst/>
                                  <a:latin typeface="Cambria Math" panose="02040503050406030204" pitchFamily="18" charset="0"/>
                                </a:rPr>
                                <m:t>/</m:t>
                              </m:r>
                              <m:r>
                                <a:rPr lang="ar-SA" sz="1200">
                                  <a:effectLst/>
                                  <a:latin typeface="Cambria Math" panose="02040503050406030204" pitchFamily="18" charset="0"/>
                                </a:rPr>
                                <m:t>۱۰۸۳</m:t>
                              </m:r>
                            </m:oMath>
                          </a14:m>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extLst>
                      <a:ext uri="{0D108BD9-81ED-4DB2-BD59-A6C34878D82A}">
                        <a16:rowId xmlns:a16="http://schemas.microsoft.com/office/drawing/2014/main" val="10022"/>
                      </a:ext>
                    </a:extLst>
                  </a:tr>
                  <a:tr h="198840">
                    <a:tc>
                      <a:txBody>
                        <a:bodyPr/>
                        <a:lstStyle/>
                        <a:p>
                          <a:pPr marL="0" marR="0" algn="r" rtl="1">
                            <a:lnSpc>
                              <a:spcPct val="107000"/>
                            </a:lnSpc>
                            <a:spcBef>
                              <a:spcPts val="0"/>
                            </a:spcBef>
                            <a:spcAft>
                              <a:spcPts val="0"/>
                            </a:spcAft>
                          </a:pPr>
                          <a:r>
                            <a:rPr lang="ar-SA" sz="1200" dirty="0">
                              <a:effectLst/>
                              <a:cs typeface="B Nazanin" panose="00000400000000000000" pitchFamily="2" charset="-78"/>
                            </a:rPr>
                            <a:t>                                         </a:t>
                          </a:r>
                          <a:r>
                            <a:rPr lang="fa-IR" sz="1200" dirty="0">
                              <a:effectLst/>
                              <a:cs typeface="B Nazanin" panose="00000400000000000000" pitchFamily="2" charset="-78"/>
                            </a:rPr>
                            <a:t>          </a:t>
                          </a:r>
                          <a:r>
                            <a:rPr lang="ar-SA" sz="1200" dirty="0">
                              <a:effectLst/>
                              <a:cs typeface="B Nazanin" panose="00000400000000000000" pitchFamily="2" charset="-78"/>
                            </a:rPr>
                            <a:t>   </a:t>
                          </a:r>
                          <a:r>
                            <a:rPr lang="fa-IR" sz="1200" dirty="0">
                              <a:effectLst/>
                              <a:cs typeface="B Nazanin" panose="00000400000000000000" pitchFamily="2" charset="-78"/>
                            </a:rPr>
                            <a:t>  </a:t>
                          </a:r>
                          <a:r>
                            <a:rPr lang="ar-SA" sz="1200" dirty="0">
                              <a:effectLst/>
                              <a:cs typeface="B Nazanin" panose="00000400000000000000" pitchFamily="2" charset="-78"/>
                            </a:rPr>
                            <a:t>  ۱۲۵,۶۹۵</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extLst>
                      <a:ext uri="{0D108BD9-81ED-4DB2-BD59-A6C34878D82A}">
                        <a16:rowId xmlns:a16="http://schemas.microsoft.com/office/drawing/2014/main" val="10023"/>
                      </a:ext>
                    </a:extLst>
                  </a:tr>
                  <a:tr h="225960">
                    <a:tc>
                      <a:txBody>
                        <a:bodyPr/>
                        <a:lstStyle/>
                        <a:p>
                          <a:pPr marL="0" marR="0" algn="r" rtl="1">
                            <a:lnSpc>
                              <a:spcPct val="107000"/>
                            </a:lnSpc>
                            <a:spcBef>
                              <a:spcPts val="0"/>
                            </a:spcBef>
                            <a:spcAft>
                              <a:spcPts val="0"/>
                            </a:spcAft>
                          </a:pPr>
                          <a:r>
                            <a:rPr lang="ar-SA" sz="1200" dirty="0">
                              <a:effectLst/>
                              <a:cs typeface="B Zar" panose="00000400000000000000" pitchFamily="2" charset="-78"/>
                            </a:rPr>
                            <a:t>موجودی کالای درجریان ساخت</a:t>
                          </a:r>
                          <a:endParaRPr lang="en-US" sz="1200" dirty="0">
                            <a:effectLst/>
                            <a:latin typeface="Calibri" panose="020F0502020204030204" pitchFamily="34" charset="0"/>
                            <a:ea typeface="Times New Roman" panose="02020603050405020304" pitchFamily="18" charset="0"/>
                            <a:cs typeface="B Zar" panose="00000400000000000000" pitchFamily="2" charset="-78"/>
                          </a:endParaRPr>
                        </a:p>
                      </a:txBody>
                      <a:tcPr marL="44557" marR="44557" marT="0" marB="0"/>
                    </a:tc>
                    <a:extLst>
                      <a:ext uri="{0D108BD9-81ED-4DB2-BD59-A6C34878D82A}">
                        <a16:rowId xmlns:a16="http://schemas.microsoft.com/office/drawing/2014/main" val="10024"/>
                      </a:ext>
                    </a:extLst>
                  </a:tr>
                  <a:tr h="225960">
                    <a:tc>
                      <a:txBody>
                        <a:bodyPr/>
                        <a:lstStyle/>
                        <a:p>
                          <a:pPr marL="0" marR="0" algn="r" rtl="1">
                            <a:lnSpc>
                              <a:spcPct val="107000"/>
                            </a:lnSpc>
                            <a:spcBef>
                              <a:spcPts val="0"/>
                            </a:spcBef>
                            <a:spcAft>
                              <a:spcPts val="0"/>
                            </a:spcAft>
                          </a:pPr>
                          <a:r>
                            <a:rPr lang="ar-SA" sz="1200" dirty="0">
                              <a:effectLst/>
                              <a:cs typeface="B Zar" panose="00000400000000000000" pitchFamily="2" charset="-78"/>
                            </a:rPr>
                            <a:t>پایان دوره:</a:t>
                          </a:r>
                          <a:endParaRPr lang="en-US" sz="1200" dirty="0">
                            <a:effectLst/>
                            <a:latin typeface="Calibri" panose="020F0502020204030204" pitchFamily="34" charset="0"/>
                            <a:ea typeface="Times New Roman" panose="02020603050405020304" pitchFamily="18" charset="0"/>
                            <a:cs typeface="B Zar" panose="00000400000000000000" pitchFamily="2" charset="-78"/>
                          </a:endParaRPr>
                        </a:p>
                      </a:txBody>
                      <a:tcPr marL="44557" marR="44557" marT="0" marB="0"/>
                    </a:tc>
                    <a:extLst>
                      <a:ext uri="{0D108BD9-81ED-4DB2-BD59-A6C34878D82A}">
                        <a16:rowId xmlns:a16="http://schemas.microsoft.com/office/drawing/2014/main" val="10025"/>
                      </a:ext>
                    </a:extLst>
                  </a:tr>
                  <a:tr h="236828">
                    <a:tc>
                      <a:txBody>
                        <a:bodyPr/>
                        <a:lstStyle/>
                        <a:p>
                          <a:pPr marL="0" marR="0" algn="r" rtl="1">
                            <a:lnSpc>
                              <a:spcPct val="107000"/>
                            </a:lnSpc>
                            <a:spcBef>
                              <a:spcPts val="0"/>
                            </a:spcBef>
                            <a:spcAft>
                              <a:spcPts val="0"/>
                            </a:spcAft>
                          </a:pPr>
                          <a:r>
                            <a:rPr lang="ar-SA" sz="1200" dirty="0">
                              <a:effectLst/>
                              <a:cs typeface="B Nazanin" panose="00000400000000000000" pitchFamily="2" charset="-78"/>
                            </a:rPr>
                            <a:t>تکمیل شده و انتقال نیافته               </a:t>
                          </a:r>
                          <a:r>
                            <a:rPr lang="fa-IR" sz="1200" dirty="0">
                              <a:effectLst/>
                              <a:cs typeface="B Nazanin" panose="00000400000000000000" pitchFamily="2" charset="-78"/>
                            </a:rPr>
                            <a:t>      </a:t>
                          </a:r>
                          <a:r>
                            <a:rPr lang="ar-SA" sz="1200" dirty="0">
                              <a:effectLst/>
                              <a:cs typeface="B Nazanin" panose="00000400000000000000" pitchFamily="2" charset="-78"/>
                            </a:rPr>
                            <a:t>   ۲۸,۲۱۶                                                               </a:t>
                          </a:r>
                          <a:r>
                            <a:rPr lang="fa-IR" sz="1200" dirty="0">
                              <a:effectLst/>
                              <a:cs typeface="B Nazanin" panose="00000400000000000000" pitchFamily="2" charset="-78"/>
                            </a:rPr>
                            <a:t>          </a:t>
                          </a:r>
                          <a:r>
                            <a:rPr lang="fa-IR" sz="1200" baseline="0" dirty="0">
                              <a:effectLst/>
                              <a:cs typeface="B Nazanin" panose="00000400000000000000" pitchFamily="2" charset="-78"/>
                            </a:rPr>
                            <a:t>   </a:t>
                          </a:r>
                          <a:r>
                            <a:rPr lang="ar-SA" sz="1200" dirty="0">
                              <a:effectLst/>
                              <a:cs typeface="B Nazanin" panose="00000400000000000000" pitchFamily="2" charset="-78"/>
                            </a:rPr>
                            <a:t>      ۲,۰۰۰ × </a:t>
                          </a:r>
                          <a14:m>
                            <m:oMath xmlns:m="http://schemas.openxmlformats.org/officeDocument/2006/math">
                              <m:r>
                                <a:rPr lang="ar-SA" sz="1200">
                                  <a:effectLst/>
                                  <a:latin typeface="Cambria Math" panose="02040503050406030204" pitchFamily="18" charset="0"/>
                                </a:rPr>
                                <m:t>۱۴</m:t>
                              </m:r>
                              <m:r>
                                <a:rPr lang="ar-SA" sz="1200">
                                  <a:effectLst/>
                                  <a:latin typeface="Cambria Math" panose="02040503050406030204" pitchFamily="18" charset="0"/>
                                </a:rPr>
                                <m:t>/</m:t>
                              </m:r>
                              <m:r>
                                <a:rPr lang="ar-SA" sz="1200">
                                  <a:effectLst/>
                                  <a:latin typeface="Cambria Math" panose="02040503050406030204" pitchFamily="18" charset="0"/>
                                </a:rPr>
                                <m:t>۱۰۸۳</m:t>
                              </m:r>
                            </m:oMath>
                          </a14:m>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extLst>
                      <a:ext uri="{0D108BD9-81ED-4DB2-BD59-A6C34878D82A}">
                        <a16:rowId xmlns:a16="http://schemas.microsoft.com/office/drawing/2014/main" val="10026"/>
                      </a:ext>
                    </a:extLst>
                  </a:tr>
                  <a:tr h="198840">
                    <a:tc>
                      <a:txBody>
                        <a:bodyPr/>
                        <a:lstStyle/>
                        <a:p>
                          <a:pPr marL="0" marR="0" algn="r" rtl="1">
                            <a:lnSpc>
                              <a:spcPct val="107000"/>
                            </a:lnSpc>
                            <a:spcBef>
                              <a:spcPts val="0"/>
                            </a:spcBef>
                            <a:spcAft>
                              <a:spcPts val="0"/>
                            </a:spcAft>
                          </a:pPr>
                          <a:r>
                            <a:rPr lang="ar-SA" sz="1200">
                              <a:effectLst/>
                              <a:cs typeface="B Nazanin" panose="00000400000000000000" pitchFamily="2" charset="-78"/>
                            </a:rPr>
                            <a:t>تکمیل نشده:</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extLst>
                      <a:ext uri="{0D108BD9-81ED-4DB2-BD59-A6C34878D82A}">
                        <a16:rowId xmlns:a16="http://schemas.microsoft.com/office/drawing/2014/main" val="10027"/>
                      </a:ext>
                    </a:extLst>
                  </a:tr>
                  <a:tr h="198840">
                    <a:tc>
                      <a:txBody>
                        <a:bodyPr/>
                        <a:lstStyle/>
                        <a:p>
                          <a:pPr marL="0" marR="0" algn="r" rtl="1">
                            <a:lnSpc>
                              <a:spcPct val="107000"/>
                            </a:lnSpc>
                            <a:spcBef>
                              <a:spcPts val="0"/>
                            </a:spcBef>
                            <a:spcAft>
                              <a:spcPts val="0"/>
                            </a:spcAft>
                          </a:pPr>
                          <a:r>
                            <a:rPr lang="ar-SA" sz="1200" dirty="0">
                              <a:effectLst/>
                              <a:cs typeface="B Nazanin" panose="00000400000000000000" pitchFamily="2" charset="-78"/>
                            </a:rPr>
                            <a:t>مواد مستقیم                           </a:t>
                          </a:r>
                          <a:r>
                            <a:rPr lang="fa-IR" sz="1200" dirty="0">
                              <a:effectLst/>
                              <a:cs typeface="B Nazanin" panose="00000400000000000000" pitchFamily="2" charset="-78"/>
                            </a:rPr>
                            <a:t>       </a:t>
                          </a:r>
                          <a:r>
                            <a:rPr lang="ar-SA" sz="1200" dirty="0">
                              <a:effectLst/>
                              <a:cs typeface="B Nazanin" panose="00000400000000000000" pitchFamily="2" charset="-78"/>
                            </a:rPr>
                            <a:t>       ۳,۹۰۶  </a:t>
                          </a:r>
                          <a:r>
                            <a:rPr lang="fa-IR" sz="1200" dirty="0">
                              <a:effectLst/>
                              <a:cs typeface="B Nazanin" panose="00000400000000000000" pitchFamily="2" charset="-78"/>
                            </a:rPr>
                            <a:t>     </a:t>
                          </a:r>
                          <a:r>
                            <a:rPr lang="ar-SA" sz="1200" dirty="0">
                              <a:effectLst/>
                              <a:cs typeface="B Nazanin" panose="00000400000000000000" pitchFamily="2" charset="-78"/>
                            </a:rPr>
                            <a:t>   ۱,۹۰۰ × </a:t>
                          </a:r>
                          <a14:m>
                            <m:oMath xmlns:m="http://schemas.openxmlformats.org/officeDocument/2006/math">
                              <m:r>
                                <a:rPr lang="ar-SA" sz="1200">
                                  <a:effectLst/>
                                  <a:latin typeface="Cambria Math" panose="02040503050406030204" pitchFamily="18" charset="0"/>
                                </a:rPr>
                                <m:t>۲</m:t>
                              </m:r>
                              <m:r>
                                <a:rPr lang="ar-SA" sz="1200">
                                  <a:effectLst/>
                                  <a:latin typeface="Cambria Math" panose="02040503050406030204" pitchFamily="18" charset="0"/>
                                </a:rPr>
                                <m:t>/</m:t>
                              </m:r>
                              <m:r>
                                <a:rPr lang="ar-SA" sz="1200">
                                  <a:effectLst/>
                                  <a:latin typeface="Cambria Math" panose="02040503050406030204" pitchFamily="18" charset="0"/>
                                </a:rPr>
                                <m:t>۰۵۵۶</m:t>
                              </m:r>
                              <m:r>
                                <a:rPr lang="ar-SA" sz="1200">
                                  <a:effectLst/>
                                  <a:latin typeface="Cambria Math" panose="02040503050406030204" pitchFamily="18" charset="0"/>
                                </a:rPr>
                                <m:t> </m:t>
                              </m:r>
                            </m:oMath>
                          </a14:m>
                          <a:r>
                            <a:rPr lang="ar-SA" sz="1200" dirty="0">
                              <a:effectLst/>
                              <a:cs typeface="B Nazanin" panose="00000400000000000000" pitchFamily="2" charset="-78"/>
                            </a:rPr>
                            <a:t>             </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extLst>
                      <a:ext uri="{0D108BD9-81ED-4DB2-BD59-A6C34878D82A}">
                        <a16:rowId xmlns:a16="http://schemas.microsoft.com/office/drawing/2014/main" val="10028"/>
                      </a:ext>
                    </a:extLst>
                  </a:tr>
                  <a:tr h="198840">
                    <a:tc>
                      <a:txBody>
                        <a:bodyPr/>
                        <a:lstStyle/>
                        <a:p>
                          <a:pPr marL="0" marR="0" algn="r" rtl="1">
                            <a:lnSpc>
                              <a:spcPct val="107000"/>
                            </a:lnSpc>
                            <a:spcBef>
                              <a:spcPts val="0"/>
                            </a:spcBef>
                            <a:spcAft>
                              <a:spcPts val="0"/>
                            </a:spcAft>
                          </a:pPr>
                          <a:r>
                            <a:rPr lang="ar-SA" sz="1200" dirty="0">
                              <a:effectLst/>
                              <a:cs typeface="B Nazanin" panose="00000400000000000000" pitchFamily="2" charset="-78"/>
                            </a:rPr>
                            <a:t>هزینه های تبديل                      </a:t>
                          </a:r>
                          <a:r>
                            <a:rPr lang="fa-IR" sz="1200" dirty="0">
                              <a:effectLst/>
                              <a:cs typeface="B Nazanin" panose="00000400000000000000" pitchFamily="2" charset="-78"/>
                            </a:rPr>
                            <a:t>      </a:t>
                          </a:r>
                          <a:r>
                            <a:rPr lang="ar-SA" sz="1200" dirty="0">
                              <a:effectLst/>
                              <a:cs typeface="B Nazanin" panose="00000400000000000000" pitchFamily="2" charset="-78"/>
                            </a:rPr>
                            <a:t>      ۹,۱۶۰                               </a:t>
                          </a:r>
                          <a:r>
                            <a:rPr lang="fa-IR" sz="1200" dirty="0">
                              <a:effectLst/>
                              <a:cs typeface="B Nazanin" panose="00000400000000000000" pitchFamily="2" charset="-78"/>
                            </a:rPr>
                            <a:t>        </a:t>
                          </a:r>
                          <a:r>
                            <a:rPr lang="ar-SA" sz="1200" dirty="0">
                              <a:effectLst/>
                              <a:cs typeface="B Nazanin" panose="00000400000000000000" pitchFamily="2" charset="-78"/>
                            </a:rPr>
                            <a:t>       ۷۶۰ × </a:t>
                          </a:r>
                          <a14:m>
                            <m:oMath xmlns:m="http://schemas.openxmlformats.org/officeDocument/2006/math">
                              <m:r>
                                <a:rPr lang="ar-SA" sz="1200">
                                  <a:effectLst/>
                                  <a:latin typeface="Cambria Math" panose="02040503050406030204" pitchFamily="18" charset="0"/>
                                </a:rPr>
                                <m:t>۱۲</m:t>
                              </m:r>
                              <m:r>
                                <a:rPr lang="ar-SA" sz="1200">
                                  <a:effectLst/>
                                  <a:latin typeface="Cambria Math" panose="02040503050406030204" pitchFamily="18" charset="0"/>
                                </a:rPr>
                                <m:t>/</m:t>
                              </m:r>
                              <m:r>
                                <a:rPr lang="ar-SA" sz="1200">
                                  <a:effectLst/>
                                  <a:latin typeface="Cambria Math" panose="02040503050406030204" pitchFamily="18" charset="0"/>
                                </a:rPr>
                                <m:t>۰۵۲۷</m:t>
                              </m:r>
                            </m:oMath>
                          </a14:m>
                          <a:r>
                            <a:rPr lang="ar-SA" sz="1200" dirty="0">
                              <a:effectLst/>
                              <a:cs typeface="B Nazanin" panose="00000400000000000000" pitchFamily="2" charset="-78"/>
                            </a:rPr>
                            <a:t>      </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extLst>
                      <a:ext uri="{0D108BD9-81ED-4DB2-BD59-A6C34878D82A}">
                        <a16:rowId xmlns:a16="http://schemas.microsoft.com/office/drawing/2014/main" val="10029"/>
                      </a:ext>
                    </a:extLst>
                  </a:tr>
                  <a:tr h="198840">
                    <a:tc>
                      <a:txBody>
                        <a:bodyPr/>
                        <a:lstStyle/>
                        <a:p>
                          <a:pPr marL="0" marR="0" algn="r" rtl="1">
                            <a:lnSpc>
                              <a:spcPct val="107000"/>
                            </a:lnSpc>
                            <a:spcBef>
                              <a:spcPts val="0"/>
                            </a:spcBef>
                            <a:spcAft>
                              <a:spcPts val="0"/>
                            </a:spcAft>
                          </a:pPr>
                          <a:r>
                            <a:rPr lang="ar-SA" sz="1200" dirty="0">
                              <a:effectLst/>
                              <a:cs typeface="B Nazanin" panose="00000400000000000000" pitchFamily="2" charset="-78"/>
                            </a:rPr>
                            <a:t>                                           </a:t>
                          </a:r>
                          <a:r>
                            <a:rPr lang="fa-IR" sz="1200" dirty="0">
                              <a:effectLst/>
                              <a:cs typeface="B Nazanin" panose="00000400000000000000" pitchFamily="2" charset="-78"/>
                            </a:rPr>
                            <a:t>         </a:t>
                          </a:r>
                          <a:r>
                            <a:rPr lang="ar-SA" sz="1200" dirty="0">
                              <a:effectLst/>
                              <a:cs typeface="B Nazanin" panose="00000400000000000000" pitchFamily="2" charset="-78"/>
                            </a:rPr>
                            <a:t>   ۴۱,۲۸۲</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extLst>
                      <a:ext uri="{0D108BD9-81ED-4DB2-BD59-A6C34878D82A}">
                        <a16:rowId xmlns:a16="http://schemas.microsoft.com/office/drawing/2014/main" val="10030"/>
                      </a:ext>
                    </a:extLst>
                  </a:tr>
                  <a:tr h="198840">
                    <a:tc>
                      <a:txBody>
                        <a:bodyPr/>
                        <a:lstStyle/>
                        <a:p>
                          <a:pPr marL="0" marR="0" algn="r" rtl="1">
                            <a:lnSpc>
                              <a:spcPct val="107000"/>
                            </a:lnSpc>
                            <a:spcBef>
                              <a:spcPts val="0"/>
                            </a:spcBef>
                            <a:spcAft>
                              <a:spcPts val="0"/>
                            </a:spcAft>
                          </a:pPr>
                          <a:r>
                            <a:rPr lang="ar-SA" sz="1200" dirty="0">
                              <a:effectLst/>
                              <a:cs typeface="B Nazanin" panose="00000400000000000000" pitchFamily="2" charset="-78"/>
                            </a:rPr>
                            <a:t>جمع هزینه های تخصیص یافته        </a:t>
                          </a:r>
                          <a:r>
                            <a:rPr lang="fa-IR" sz="1200" dirty="0">
                              <a:effectLst/>
                              <a:cs typeface="B Nazanin" panose="00000400000000000000" pitchFamily="2" charset="-78"/>
                            </a:rPr>
                            <a:t>     </a:t>
                          </a:r>
                          <a:r>
                            <a:rPr lang="ar-SA" sz="1200" dirty="0">
                              <a:effectLst/>
                              <a:cs typeface="B Nazanin" panose="00000400000000000000" pitchFamily="2" charset="-78"/>
                            </a:rPr>
                            <a:t>  ۱۶۶,۹۷۷</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extLst>
                      <a:ext uri="{0D108BD9-81ED-4DB2-BD59-A6C34878D82A}">
                        <a16:rowId xmlns:a16="http://schemas.microsoft.com/office/drawing/2014/main" val="10031"/>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2864219283"/>
                  </p:ext>
                </p:extLst>
              </p:nvPr>
            </p:nvGraphicFramePr>
            <p:xfrm>
              <a:off x="2251495" y="73034"/>
              <a:ext cx="7822067" cy="6612444"/>
            </p:xfrm>
            <a:graphic>
              <a:graphicData uri="http://schemas.openxmlformats.org/drawingml/2006/table">
                <a:tbl>
                  <a:tblPr rtl="1" firstRow="1" firstCol="1" bandRow="1">
                    <a:tableStyleId>{2D5ABB26-0587-4C30-8999-92F81FD0307C}</a:tableStyleId>
                  </a:tblPr>
                  <a:tblGrid>
                    <a:gridCol w="7822067"/>
                  </a:tblGrid>
                  <a:tr h="198840">
                    <a:tc>
                      <a:txBody>
                        <a:bodyPr/>
                        <a:lstStyle/>
                        <a:p>
                          <a:pPr marL="0" marR="0" algn="ctr" rtl="1">
                            <a:lnSpc>
                              <a:spcPct val="107000"/>
                            </a:lnSpc>
                            <a:spcBef>
                              <a:spcPts val="0"/>
                            </a:spcBef>
                            <a:spcAft>
                              <a:spcPts val="0"/>
                            </a:spcAft>
                          </a:pPr>
                          <a:r>
                            <a:rPr lang="ar-SA" sz="1200" dirty="0">
                              <a:effectLst/>
                              <a:cs typeface="B Nazanin" panose="00000400000000000000" pitchFamily="2" charset="-78"/>
                            </a:rPr>
                            <a:t>شرکت افتخار</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tr>
                  <a:tr h="198840">
                    <a:tc>
                      <a:txBody>
                        <a:bodyPr/>
                        <a:lstStyle/>
                        <a:p>
                          <a:pPr marL="0" marR="0" algn="ctr" rtl="1">
                            <a:lnSpc>
                              <a:spcPct val="107000"/>
                            </a:lnSpc>
                            <a:spcBef>
                              <a:spcPts val="0"/>
                            </a:spcBef>
                            <a:spcAft>
                              <a:spcPts val="0"/>
                            </a:spcAft>
                          </a:pPr>
                          <a:r>
                            <a:rPr lang="ar-SA" sz="1200">
                              <a:effectLst/>
                              <a:cs typeface="B Nazanin" panose="00000400000000000000" pitchFamily="2" charset="-78"/>
                            </a:rPr>
                            <a:t>دایره اول - اولین صادره از اولین وارده</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tr>
                  <a:tr h="198840">
                    <a:tc>
                      <a:txBody>
                        <a:bodyPr/>
                        <a:lstStyle/>
                        <a:p>
                          <a:pPr marL="0" marR="0" algn="ctr" rtl="1">
                            <a:lnSpc>
                              <a:spcPct val="107000"/>
                            </a:lnSpc>
                            <a:spcBef>
                              <a:spcPts val="0"/>
                            </a:spcBef>
                            <a:spcAft>
                              <a:spcPts val="0"/>
                            </a:spcAft>
                          </a:pPr>
                          <a:r>
                            <a:rPr lang="ar-SA" sz="1200">
                              <a:effectLst/>
                              <a:cs typeface="B Nazanin" panose="00000400000000000000" pitchFamily="2" charset="-78"/>
                            </a:rPr>
                            <a:t>گزارش هزینه تولید برای فروردین ماه</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tr>
                  <a:tr h="198840">
                    <a:tc>
                      <a:txBody>
                        <a:bodyPr/>
                        <a:lstStyle/>
                        <a:p>
                          <a:pPr marL="0" marR="0" algn="r" rtl="1">
                            <a:lnSpc>
                              <a:spcPct val="107000"/>
                            </a:lnSpc>
                            <a:spcBef>
                              <a:spcPts val="0"/>
                            </a:spcBef>
                            <a:spcAft>
                              <a:spcPts val="0"/>
                            </a:spcAft>
                          </a:pPr>
                          <a:r>
                            <a:rPr lang="ar-SA" sz="1200" dirty="0">
                              <a:effectLst/>
                              <a:cs typeface="B Nazanin" panose="00000400000000000000" pitchFamily="2" charset="-78"/>
                            </a:rPr>
                            <a:t>                                                                                                                     </a:t>
                          </a:r>
                          <a:r>
                            <a:rPr lang="fa-IR" sz="1200" dirty="0" smtClean="0">
                              <a:effectLst/>
                              <a:cs typeface="B Nazanin" panose="00000400000000000000" pitchFamily="2" charset="-78"/>
                            </a:rPr>
                            <a:t>                      </a:t>
                          </a:r>
                          <a:r>
                            <a:rPr lang="ar-SA" sz="1200" dirty="0" smtClean="0">
                              <a:effectLst/>
                              <a:cs typeface="B Nazanin" panose="00000400000000000000" pitchFamily="2" charset="-78"/>
                            </a:rPr>
                            <a:t>                </a:t>
                          </a:r>
                          <a:r>
                            <a:rPr lang="ar-SA" sz="1200" dirty="0">
                              <a:effectLst/>
                              <a:cs typeface="B Nazanin" panose="00000400000000000000" pitchFamily="2" charset="-78"/>
                            </a:rPr>
                            <a:t>(ارقام به ریال)  </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tr>
                  <a:tr h="236828">
                    <a:tc>
                      <a:txBody>
                        <a:bodyPr/>
                        <a:lstStyle/>
                        <a:p>
                          <a:pPr marL="0" marR="0" algn="r" rtl="1">
                            <a:lnSpc>
                              <a:spcPct val="107000"/>
                            </a:lnSpc>
                            <a:spcBef>
                              <a:spcPts val="0"/>
                            </a:spcBef>
                            <a:spcAft>
                              <a:spcPts val="0"/>
                            </a:spcAft>
                          </a:pPr>
                          <a:r>
                            <a:rPr lang="ar-SA" sz="1200" dirty="0">
                              <a:effectLst/>
                              <a:cs typeface="B Nazanin" panose="00000400000000000000" pitchFamily="2" charset="-78"/>
                            </a:rPr>
                            <a:t>                     </a:t>
                          </a:r>
                          <a:r>
                            <a:rPr lang="fa-IR" sz="1200" dirty="0" smtClean="0">
                              <a:effectLst/>
                              <a:cs typeface="B Nazanin" panose="00000400000000000000" pitchFamily="2" charset="-78"/>
                            </a:rPr>
                            <a:t>                 </a:t>
                          </a:r>
                          <a:r>
                            <a:rPr lang="ar-SA" sz="1200" dirty="0" smtClean="0">
                              <a:effectLst/>
                              <a:cs typeface="B Nazanin" panose="00000400000000000000" pitchFamily="2" charset="-78"/>
                            </a:rPr>
                            <a:t>                     </a:t>
                          </a:r>
                          <a:r>
                            <a:rPr lang="ar-SA" sz="1200" dirty="0">
                              <a:effectLst/>
                              <a:cs typeface="B Nazanin" panose="00000400000000000000" pitchFamily="2" charset="-78"/>
                            </a:rPr>
                            <a:t>جمع هزینه ها           مواد مستقیم           هزینه های تبدیل             قیمت تمام شده یک واحد</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tr>
                  <a:tr h="198840">
                    <a:tc>
                      <a:txBody>
                        <a:bodyPr/>
                        <a:lstStyle/>
                        <a:p>
                          <a:pPr marL="0" marR="0" algn="r" rtl="1">
                            <a:lnSpc>
                              <a:spcPct val="107000"/>
                            </a:lnSpc>
                            <a:spcBef>
                              <a:spcPts val="0"/>
                            </a:spcBef>
                            <a:spcAft>
                              <a:spcPts val="0"/>
                            </a:spcAft>
                          </a:pPr>
                          <a:r>
                            <a:rPr lang="ar-SA" sz="1200">
                              <a:effectLst/>
                              <a:cs typeface="B Nazanin" panose="00000400000000000000" pitchFamily="2" charset="-78"/>
                            </a:rPr>
                            <a:t>موجودی کالای در جریان ساخت اول دوره</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tr>
                  <a:tr h="198840">
                    <a:tc>
                      <a:txBody>
                        <a:bodyPr/>
                        <a:lstStyle/>
                        <a:p>
                          <a:pPr marL="0" marR="0" algn="r" rtl="1">
                            <a:lnSpc>
                              <a:spcPct val="107000"/>
                            </a:lnSpc>
                            <a:spcBef>
                              <a:spcPts val="0"/>
                            </a:spcBef>
                            <a:spcAft>
                              <a:spcPts val="0"/>
                            </a:spcAft>
                          </a:pPr>
                          <a:r>
                            <a:rPr lang="ar-SA" sz="1200" dirty="0">
                              <a:effectLst/>
                              <a:cs typeface="B Nazanin" panose="00000400000000000000" pitchFamily="2" charset="-78"/>
                            </a:rPr>
                            <a:t>تکمیل شده                         </a:t>
                          </a:r>
                          <a:r>
                            <a:rPr lang="fa-IR" sz="1200" dirty="0" smtClean="0">
                              <a:effectLst/>
                              <a:cs typeface="B Nazanin" panose="00000400000000000000" pitchFamily="2" charset="-78"/>
                            </a:rPr>
                            <a:t>               </a:t>
                          </a:r>
                          <a:r>
                            <a:rPr lang="ar-SA" sz="1200" dirty="0" smtClean="0">
                              <a:effectLst/>
                              <a:cs typeface="B Nazanin" panose="00000400000000000000" pitchFamily="2" charset="-78"/>
                            </a:rPr>
                            <a:t>       </a:t>
                          </a:r>
                          <a:r>
                            <a:rPr lang="ar-SA" sz="1200" dirty="0">
                              <a:effectLst/>
                              <a:cs typeface="B Nazanin" panose="00000400000000000000" pitchFamily="2" charset="-78"/>
                            </a:rPr>
                            <a:t>۶,۷۵۰</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tr>
                  <a:tr h="198840">
                    <a:tc>
                      <a:txBody>
                        <a:bodyPr/>
                        <a:lstStyle/>
                        <a:p>
                          <a:pPr marL="0" marR="0" algn="r" rtl="1">
                            <a:lnSpc>
                              <a:spcPct val="107000"/>
                            </a:lnSpc>
                            <a:spcBef>
                              <a:spcPts val="0"/>
                            </a:spcBef>
                            <a:spcAft>
                              <a:spcPts val="0"/>
                            </a:spcAft>
                          </a:pPr>
                          <a:r>
                            <a:rPr lang="ar-SA" sz="1200" dirty="0">
                              <a:effectLst/>
                              <a:cs typeface="B Nazanin" panose="00000400000000000000" pitchFamily="2" charset="-78"/>
                            </a:rPr>
                            <a:t>تکمیل نشده                         </a:t>
                          </a:r>
                          <a:r>
                            <a:rPr lang="fa-IR" sz="1200" dirty="0" smtClean="0">
                              <a:effectLst/>
                              <a:cs typeface="B Nazanin" panose="00000400000000000000" pitchFamily="2" charset="-78"/>
                            </a:rPr>
                            <a:t>              </a:t>
                          </a:r>
                          <a:r>
                            <a:rPr lang="fa-IR" sz="1200" baseline="0" dirty="0" smtClean="0">
                              <a:effectLst/>
                              <a:cs typeface="B Nazanin" panose="00000400000000000000" pitchFamily="2" charset="-78"/>
                            </a:rPr>
                            <a:t> </a:t>
                          </a:r>
                          <a:r>
                            <a:rPr lang="ar-SA" sz="1200" dirty="0" smtClean="0">
                              <a:effectLst/>
                              <a:cs typeface="B Nazanin" panose="00000400000000000000" pitchFamily="2" charset="-78"/>
                            </a:rPr>
                            <a:t>      </a:t>
                          </a:r>
                          <a:r>
                            <a:rPr lang="ar-SA" sz="1200" dirty="0">
                              <a:effectLst/>
                              <a:cs typeface="B Nazanin" panose="00000400000000000000" pitchFamily="2" charset="-78"/>
                            </a:rPr>
                            <a:t>۷,۹۰۰</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tr>
                  <a:tr h="198840">
                    <a:tc>
                      <a:txBody>
                        <a:bodyPr/>
                        <a:lstStyle/>
                        <a:p>
                          <a:pPr marL="0" marR="0" algn="r" rtl="1">
                            <a:lnSpc>
                              <a:spcPct val="107000"/>
                            </a:lnSpc>
                            <a:spcBef>
                              <a:spcPts val="0"/>
                            </a:spcBef>
                            <a:spcAft>
                              <a:spcPts val="0"/>
                            </a:spcAft>
                          </a:pPr>
                          <a:r>
                            <a:rPr lang="ar-SA" sz="1200" dirty="0">
                              <a:effectLst/>
                              <a:cs typeface="B Nazanin" panose="00000400000000000000" pitchFamily="2" charset="-78"/>
                            </a:rPr>
                            <a:t>هزینه های انجام یافته در فروردین ماه </a:t>
                          </a:r>
                          <a:r>
                            <a:rPr lang="fa-IR" sz="1200" dirty="0" smtClean="0">
                              <a:effectLst/>
                              <a:cs typeface="B Nazanin" panose="00000400000000000000" pitchFamily="2" charset="-78"/>
                            </a:rPr>
                            <a:t>           </a:t>
                          </a:r>
                          <a:r>
                            <a:rPr lang="ar-SA" sz="1200" dirty="0" smtClean="0">
                              <a:effectLst/>
                              <a:cs typeface="B Nazanin" panose="00000400000000000000" pitchFamily="2" charset="-78"/>
                            </a:rPr>
                            <a:t>  </a:t>
                          </a:r>
                          <a:r>
                            <a:rPr lang="ar-SA" sz="1200" dirty="0">
                              <a:effectLst/>
                              <a:cs typeface="B Nazanin" panose="00000400000000000000" pitchFamily="2" charset="-78"/>
                            </a:rPr>
                            <a:t>۱۵۲,۳۲۷     </a:t>
                          </a:r>
                          <a:r>
                            <a:rPr lang="fa-IR" sz="1200" dirty="0" smtClean="0">
                              <a:effectLst/>
                              <a:cs typeface="B Nazanin" panose="00000400000000000000" pitchFamily="2" charset="-78"/>
                            </a:rPr>
                            <a:t>       </a:t>
                          </a:r>
                          <a:r>
                            <a:rPr lang="ar-SA" sz="1200" dirty="0" smtClean="0">
                              <a:effectLst/>
                              <a:cs typeface="B Nazanin" panose="00000400000000000000" pitchFamily="2" charset="-78"/>
                            </a:rPr>
                            <a:t>    </a:t>
                          </a:r>
                          <a:r>
                            <a:rPr lang="ar-SA" sz="1200" dirty="0">
                              <a:effectLst/>
                              <a:cs typeface="B Nazanin" panose="00000400000000000000" pitchFamily="2" charset="-78"/>
                            </a:rPr>
                            <a:t>۲۳,۸۴۵                ۱۲۸,۴۸۲</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tr>
                  <a:tr h="198840">
                    <a:tc>
                      <a:txBody>
                        <a:bodyPr/>
                        <a:lstStyle/>
                        <a:p>
                          <a:pPr marL="0" marR="0" algn="r" rtl="1">
                            <a:lnSpc>
                              <a:spcPct val="107000"/>
                            </a:lnSpc>
                            <a:spcBef>
                              <a:spcPts val="0"/>
                            </a:spcBef>
                            <a:spcAft>
                              <a:spcPts val="0"/>
                            </a:spcAft>
                          </a:pPr>
                          <a:r>
                            <a:rPr lang="ar-SA" sz="1200" dirty="0">
                              <a:effectLst/>
                              <a:cs typeface="B Nazanin" panose="00000400000000000000" pitchFamily="2" charset="-78"/>
                            </a:rPr>
                            <a:t>جمع هزینه های قابل تخصيص       </a:t>
                          </a:r>
                          <a:r>
                            <a:rPr lang="fa-IR" sz="1200" dirty="0" smtClean="0">
                              <a:effectLst/>
                              <a:cs typeface="B Nazanin" panose="00000400000000000000" pitchFamily="2" charset="-78"/>
                            </a:rPr>
                            <a:t>            </a:t>
                          </a:r>
                          <a:r>
                            <a:rPr lang="ar-SA" sz="1200" dirty="0" smtClean="0">
                              <a:effectLst/>
                              <a:cs typeface="B Nazanin" panose="00000400000000000000" pitchFamily="2" charset="-78"/>
                            </a:rPr>
                            <a:t>    </a:t>
                          </a:r>
                          <a:r>
                            <a:rPr lang="ar-SA" sz="1200" dirty="0">
                              <a:effectLst/>
                              <a:cs typeface="B Nazanin" panose="00000400000000000000" pitchFamily="2" charset="-78"/>
                            </a:rPr>
                            <a:t>۱۶۶,۹۷۷</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tr>
                  <a:tr h="198840">
                    <a:tc>
                      <a:txBody>
                        <a:bodyPr/>
                        <a:lstStyle/>
                        <a:p>
                          <a:pPr marL="0" marR="0" algn="r" rtl="1">
                            <a:lnSpc>
                              <a:spcPct val="107000"/>
                            </a:lnSpc>
                            <a:spcBef>
                              <a:spcPts val="0"/>
                            </a:spcBef>
                            <a:spcAft>
                              <a:spcPts val="0"/>
                            </a:spcAft>
                          </a:pPr>
                          <a:r>
                            <a:rPr lang="ar-SA" sz="1200" dirty="0">
                              <a:effectLst/>
                              <a:cs typeface="B Nazanin" panose="00000400000000000000" pitchFamily="2" charset="-78"/>
                            </a:rPr>
                            <a:t>تقسیم بر معادل آحاد تکمیل شده                      </a:t>
                          </a:r>
                          <a:r>
                            <a:rPr lang="fa-IR" sz="1200" dirty="0" smtClean="0">
                              <a:effectLst/>
                              <a:cs typeface="B Nazanin" panose="00000400000000000000" pitchFamily="2" charset="-78"/>
                            </a:rPr>
                            <a:t>            </a:t>
                          </a:r>
                          <a:r>
                            <a:rPr lang="ar-SA" sz="1200" dirty="0" smtClean="0">
                              <a:effectLst/>
                              <a:cs typeface="B Nazanin" panose="00000400000000000000" pitchFamily="2" charset="-78"/>
                            </a:rPr>
                            <a:t>      </a:t>
                          </a:r>
                          <a:r>
                            <a:rPr lang="fa-IR" sz="1200" dirty="0" smtClean="0">
                              <a:effectLst/>
                              <a:cs typeface="B Nazanin" panose="00000400000000000000" pitchFamily="2" charset="-78"/>
                            </a:rPr>
                            <a:t>    </a:t>
                          </a:r>
                          <a:r>
                            <a:rPr lang="ar-SA" sz="1200" dirty="0" smtClean="0">
                              <a:effectLst/>
                              <a:cs typeface="B Nazanin" panose="00000400000000000000" pitchFamily="2" charset="-78"/>
                            </a:rPr>
                            <a:t>   </a:t>
                          </a:r>
                          <a:r>
                            <a:rPr lang="ar-SA" sz="1200" dirty="0">
                              <a:effectLst/>
                              <a:cs typeface="B Nazanin" panose="00000400000000000000" pitchFamily="2" charset="-78"/>
                            </a:rPr>
                            <a:t>۱۱,۶۰۰                 ۱۰,۶۶۰</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tr>
                  <a:tr h="198840">
                    <a:tc>
                      <a:txBody>
                        <a:bodyPr/>
                        <a:lstStyle/>
                        <a:p>
                          <a:endParaRPr lang="en-US"/>
                        </a:p>
                      </a:txBody>
                      <a:tcPr marL="44557" marR="44557" marT="0" marB="0">
                        <a:blipFill rotWithShape="0">
                          <a:blip r:embed="rId3"/>
                          <a:stretch>
                            <a:fillRect t="-1115152" b="-2136364"/>
                          </a:stretch>
                        </a:blipFill>
                      </a:tcPr>
                    </a:tc>
                  </a:tr>
                  <a:tr h="225960">
                    <a:tc>
                      <a:txBody>
                        <a:bodyPr/>
                        <a:lstStyle/>
                        <a:p>
                          <a:pPr marL="0" marR="0" algn="r" rtl="1">
                            <a:lnSpc>
                              <a:spcPct val="107000"/>
                            </a:lnSpc>
                            <a:spcBef>
                              <a:spcPts val="0"/>
                            </a:spcBef>
                            <a:spcAft>
                              <a:spcPts val="0"/>
                            </a:spcAft>
                          </a:pPr>
                          <a:r>
                            <a:rPr lang="ar-SA" sz="1200" dirty="0">
                              <a:effectLst/>
                              <a:cs typeface="B Zar" panose="00000400000000000000" pitchFamily="2" charset="-78"/>
                            </a:rPr>
                            <a:t>نحوه تخصیص هزینه ها:</a:t>
                          </a:r>
                          <a:endParaRPr lang="en-US" sz="1200" dirty="0">
                            <a:effectLst/>
                            <a:latin typeface="Calibri" panose="020F0502020204030204" pitchFamily="34" charset="0"/>
                            <a:ea typeface="Times New Roman" panose="02020603050405020304" pitchFamily="18" charset="0"/>
                            <a:cs typeface="B Zar" panose="00000400000000000000" pitchFamily="2" charset="-78"/>
                          </a:endParaRPr>
                        </a:p>
                      </a:txBody>
                      <a:tcPr marL="44557" marR="44557" marT="0" marB="0"/>
                    </a:tc>
                  </a:tr>
                  <a:tr h="225960">
                    <a:tc>
                      <a:txBody>
                        <a:bodyPr/>
                        <a:lstStyle/>
                        <a:p>
                          <a:pPr marL="0" marR="0" algn="r" rtl="1">
                            <a:lnSpc>
                              <a:spcPct val="107000"/>
                            </a:lnSpc>
                            <a:spcBef>
                              <a:spcPts val="0"/>
                            </a:spcBef>
                            <a:spcAft>
                              <a:spcPts val="0"/>
                            </a:spcAft>
                          </a:pPr>
                          <a:r>
                            <a:rPr lang="ar-SA" sz="1200" dirty="0">
                              <a:effectLst/>
                              <a:cs typeface="B Zar" panose="00000400000000000000" pitchFamily="2" charset="-78"/>
                            </a:rPr>
                            <a:t>قیمت تمام شده واحدهای تکمیل</a:t>
                          </a:r>
                          <a:endParaRPr lang="en-US" sz="1200" dirty="0">
                            <a:effectLst/>
                            <a:latin typeface="Calibri" panose="020F0502020204030204" pitchFamily="34" charset="0"/>
                            <a:ea typeface="Times New Roman" panose="02020603050405020304" pitchFamily="18" charset="0"/>
                            <a:cs typeface="B Zar" panose="00000400000000000000" pitchFamily="2" charset="-78"/>
                          </a:endParaRPr>
                        </a:p>
                      </a:txBody>
                      <a:tcPr marL="44557" marR="44557" marT="0" marB="0"/>
                    </a:tc>
                  </a:tr>
                  <a:tr h="225960">
                    <a:tc>
                      <a:txBody>
                        <a:bodyPr/>
                        <a:lstStyle/>
                        <a:p>
                          <a:pPr marL="0" marR="0" algn="r" rtl="1">
                            <a:lnSpc>
                              <a:spcPct val="107000"/>
                            </a:lnSpc>
                            <a:spcBef>
                              <a:spcPts val="0"/>
                            </a:spcBef>
                            <a:spcAft>
                              <a:spcPts val="0"/>
                            </a:spcAft>
                          </a:pPr>
                          <a:r>
                            <a:rPr lang="ar-SA" sz="1200" dirty="0">
                              <a:effectLst/>
                              <a:cs typeface="B Zar" panose="00000400000000000000" pitchFamily="2" charset="-78"/>
                            </a:rPr>
                            <a:t>شده و انتقال یافته ( ۹٫۰۰۰ واحد):</a:t>
                          </a:r>
                          <a:endParaRPr lang="en-US" sz="1200" dirty="0">
                            <a:effectLst/>
                            <a:latin typeface="Calibri" panose="020F0502020204030204" pitchFamily="34" charset="0"/>
                            <a:ea typeface="Times New Roman" panose="02020603050405020304" pitchFamily="18" charset="0"/>
                            <a:cs typeface="B Zar" panose="00000400000000000000" pitchFamily="2" charset="-78"/>
                          </a:endParaRPr>
                        </a:p>
                      </a:txBody>
                      <a:tcPr marL="44557" marR="44557" marT="0" marB="0"/>
                    </a:tc>
                  </a:tr>
                  <a:tr h="198840">
                    <a:tc>
                      <a:txBody>
                        <a:bodyPr/>
                        <a:lstStyle/>
                        <a:p>
                          <a:pPr marL="0" marR="0" algn="r" rtl="1">
                            <a:lnSpc>
                              <a:spcPct val="107000"/>
                            </a:lnSpc>
                            <a:spcBef>
                              <a:spcPts val="0"/>
                            </a:spcBef>
                            <a:spcAft>
                              <a:spcPts val="0"/>
                            </a:spcAft>
                          </a:pPr>
                          <a:r>
                            <a:rPr lang="ar-SA" sz="1200">
                              <a:effectLst/>
                              <a:cs typeface="B Nazanin" panose="00000400000000000000" pitchFamily="2" charset="-78"/>
                            </a:rPr>
                            <a:t>از موجودی تکمیل شده اول دوره</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tr>
                  <a:tr h="198840">
                    <a:tc>
                      <a:txBody>
                        <a:bodyPr/>
                        <a:lstStyle/>
                        <a:p>
                          <a:pPr marL="0" marR="0" algn="r" rtl="1">
                            <a:lnSpc>
                              <a:spcPct val="107000"/>
                            </a:lnSpc>
                            <a:spcBef>
                              <a:spcPts val="0"/>
                            </a:spcBef>
                            <a:spcAft>
                              <a:spcPts val="0"/>
                            </a:spcAft>
                          </a:pPr>
                          <a:r>
                            <a:rPr lang="ar-SA" sz="1200" dirty="0">
                              <a:effectLst/>
                              <a:cs typeface="B Nazanin" panose="00000400000000000000" pitchFamily="2" charset="-78"/>
                            </a:rPr>
                            <a:t>( ۵۰۰ واحد)                             </a:t>
                          </a:r>
                          <a:r>
                            <a:rPr lang="fa-IR" sz="1200" dirty="0" smtClean="0">
                              <a:effectLst/>
                              <a:cs typeface="B Nazanin" panose="00000400000000000000" pitchFamily="2" charset="-78"/>
                            </a:rPr>
                            <a:t>           </a:t>
                          </a:r>
                          <a:r>
                            <a:rPr lang="ar-SA" sz="1200" dirty="0" smtClean="0">
                              <a:effectLst/>
                              <a:cs typeface="B Nazanin" panose="00000400000000000000" pitchFamily="2" charset="-78"/>
                            </a:rPr>
                            <a:t>   </a:t>
                          </a:r>
                          <a:r>
                            <a:rPr lang="ar-SA" sz="1200" dirty="0">
                              <a:effectLst/>
                              <a:cs typeface="B Nazanin" panose="00000400000000000000" pitchFamily="2" charset="-78"/>
                            </a:rPr>
                            <a:t>۶,۷۵۰</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tr>
                  <a:tr h="198840">
                    <a:tc>
                      <a:txBody>
                        <a:bodyPr/>
                        <a:lstStyle/>
                        <a:p>
                          <a:pPr marL="0" marR="0" algn="r" rtl="1">
                            <a:lnSpc>
                              <a:spcPct val="107000"/>
                            </a:lnSpc>
                            <a:spcBef>
                              <a:spcPts val="0"/>
                            </a:spcBef>
                            <a:spcAft>
                              <a:spcPts val="0"/>
                            </a:spcAft>
                          </a:pPr>
                          <a:r>
                            <a:rPr lang="ar-SA" sz="1200">
                              <a:effectLst/>
                              <a:cs typeface="B Nazanin" panose="00000400000000000000" pitchFamily="2" charset="-78"/>
                            </a:rPr>
                            <a:t>از موجودی تکمیل نشده اول دوره</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tr>
                  <a:tr h="198840">
                    <a:tc>
                      <a:txBody>
                        <a:bodyPr/>
                        <a:lstStyle/>
                        <a:p>
                          <a:pPr marL="0" marR="0" algn="r" rtl="1">
                            <a:lnSpc>
                              <a:spcPct val="107000"/>
                            </a:lnSpc>
                            <a:spcBef>
                              <a:spcPts val="0"/>
                            </a:spcBef>
                            <a:spcAft>
                              <a:spcPts val="0"/>
                            </a:spcAft>
                          </a:pPr>
                          <a:r>
                            <a:rPr lang="ar-SA" sz="1200" dirty="0">
                              <a:effectLst/>
                              <a:cs typeface="B Nazanin" panose="00000400000000000000" pitchFamily="2" charset="-78"/>
                            </a:rPr>
                            <a:t>( ۲٫۴۰۰ واحد)                          </a:t>
                          </a:r>
                          <a:r>
                            <a:rPr lang="fa-IR" sz="1200" dirty="0" smtClean="0">
                              <a:effectLst/>
                              <a:cs typeface="B Nazanin" panose="00000400000000000000" pitchFamily="2" charset="-78"/>
                            </a:rPr>
                            <a:t>          </a:t>
                          </a:r>
                          <a:r>
                            <a:rPr lang="ar-SA" sz="1200" dirty="0" smtClean="0">
                              <a:effectLst/>
                              <a:cs typeface="B Nazanin" panose="00000400000000000000" pitchFamily="2" charset="-78"/>
                            </a:rPr>
                            <a:t>   </a:t>
                          </a:r>
                          <a:r>
                            <a:rPr lang="ar-SA" sz="1200" dirty="0">
                              <a:effectLst/>
                              <a:cs typeface="B Nazanin" panose="00000400000000000000" pitchFamily="2" charset="-78"/>
                            </a:rPr>
                            <a:t>۷,۹۰۰</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tr>
                  <a:tr h="198840">
                    <a:tc>
                      <a:txBody>
                        <a:bodyPr/>
                        <a:lstStyle/>
                        <a:p>
                          <a:pPr marL="0" marR="0" algn="r" rtl="1">
                            <a:lnSpc>
                              <a:spcPct val="107000"/>
                            </a:lnSpc>
                            <a:spcBef>
                              <a:spcPts val="0"/>
                            </a:spcBef>
                            <a:spcAft>
                              <a:spcPts val="0"/>
                            </a:spcAft>
                          </a:pPr>
                          <a:r>
                            <a:rPr lang="ar-SA" sz="1200">
                              <a:effectLst/>
                              <a:cs typeface="B Nazanin" panose="00000400000000000000" pitchFamily="2" charset="-78"/>
                            </a:rPr>
                            <a:t>اضافه می شود:هزینه های انجام یافته</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tr>
                  <a:tr h="198840">
                    <a:tc>
                      <a:txBody>
                        <a:bodyPr/>
                        <a:lstStyle/>
                        <a:p>
                          <a:endParaRPr lang="en-US"/>
                        </a:p>
                      </a:txBody>
                      <a:tcPr marL="44557" marR="44557" marT="0" marB="0">
                        <a:blipFill rotWithShape="0">
                          <a:blip r:embed="rId3"/>
                          <a:stretch>
                            <a:fillRect t="-2112500" b="-1243750"/>
                          </a:stretch>
                        </a:blipFill>
                      </a:tcPr>
                    </a:tc>
                  </a:tr>
                  <a:tr h="198840">
                    <a:tc>
                      <a:txBody>
                        <a:bodyPr/>
                        <a:lstStyle/>
                        <a:p>
                          <a:pPr marL="0" marR="0" algn="r" rtl="1">
                            <a:lnSpc>
                              <a:spcPct val="107000"/>
                            </a:lnSpc>
                            <a:spcBef>
                              <a:spcPts val="0"/>
                            </a:spcBef>
                            <a:spcAft>
                              <a:spcPts val="0"/>
                            </a:spcAft>
                          </a:pPr>
                          <a:r>
                            <a:rPr lang="ar-SA" sz="1200" dirty="0">
                              <a:effectLst/>
                              <a:cs typeface="B Nazanin" panose="00000400000000000000" pitchFamily="2" charset="-78"/>
                            </a:rPr>
                            <a:t>                                           </a:t>
                          </a:r>
                          <a:r>
                            <a:rPr lang="fa-IR" sz="1200" dirty="0" smtClean="0">
                              <a:effectLst/>
                              <a:cs typeface="B Nazanin" panose="00000400000000000000" pitchFamily="2" charset="-78"/>
                            </a:rPr>
                            <a:t>         </a:t>
                          </a:r>
                          <a:r>
                            <a:rPr lang="ar-SA" sz="1200" dirty="0" smtClean="0">
                              <a:effectLst/>
                              <a:cs typeface="B Nazanin" panose="00000400000000000000" pitchFamily="2" charset="-78"/>
                            </a:rPr>
                            <a:t> </a:t>
                          </a:r>
                          <a:r>
                            <a:rPr lang="fa-IR" sz="1200" dirty="0" smtClean="0">
                              <a:effectLst/>
                              <a:cs typeface="B Nazanin" panose="00000400000000000000" pitchFamily="2" charset="-78"/>
                            </a:rPr>
                            <a:t>  </a:t>
                          </a:r>
                          <a:r>
                            <a:rPr lang="ar-SA" sz="1200" dirty="0" smtClean="0">
                              <a:effectLst/>
                              <a:cs typeface="B Nazanin" panose="00000400000000000000" pitchFamily="2" charset="-78"/>
                            </a:rPr>
                            <a:t>   </a:t>
                          </a:r>
                          <a:r>
                            <a:rPr lang="ar-SA" sz="1200" dirty="0">
                              <a:effectLst/>
                              <a:cs typeface="B Nazanin" panose="00000400000000000000" pitchFamily="2" charset="-78"/>
                            </a:rPr>
                            <a:t>۳۹,۶۳۴</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tr>
                  <a:tr h="236828">
                    <a:tc>
                      <a:txBody>
                        <a:bodyPr/>
                        <a:lstStyle/>
                        <a:p>
                          <a:endParaRPr lang="en-US"/>
                        </a:p>
                      </a:txBody>
                      <a:tcPr marL="44557" marR="44557" marT="0" marB="0">
                        <a:blipFill rotWithShape="0">
                          <a:blip r:embed="rId3"/>
                          <a:stretch>
                            <a:fillRect t="-1900000" b="-835897"/>
                          </a:stretch>
                        </a:blipFill>
                      </a:tcPr>
                    </a:tc>
                  </a:tr>
                  <a:tr h="198840">
                    <a:tc>
                      <a:txBody>
                        <a:bodyPr/>
                        <a:lstStyle/>
                        <a:p>
                          <a:pPr marL="0" marR="0" algn="r" rtl="1">
                            <a:lnSpc>
                              <a:spcPct val="107000"/>
                            </a:lnSpc>
                            <a:spcBef>
                              <a:spcPts val="0"/>
                            </a:spcBef>
                            <a:spcAft>
                              <a:spcPts val="0"/>
                            </a:spcAft>
                          </a:pPr>
                          <a:r>
                            <a:rPr lang="ar-SA" sz="1200" dirty="0">
                              <a:effectLst/>
                              <a:cs typeface="B Nazanin" panose="00000400000000000000" pitchFamily="2" charset="-78"/>
                            </a:rPr>
                            <a:t>                                         </a:t>
                          </a:r>
                          <a:r>
                            <a:rPr lang="fa-IR" sz="1200" dirty="0" smtClean="0">
                              <a:effectLst/>
                              <a:cs typeface="B Nazanin" panose="00000400000000000000" pitchFamily="2" charset="-78"/>
                            </a:rPr>
                            <a:t>          </a:t>
                          </a:r>
                          <a:r>
                            <a:rPr lang="ar-SA" sz="1200" dirty="0" smtClean="0">
                              <a:effectLst/>
                              <a:cs typeface="B Nazanin" panose="00000400000000000000" pitchFamily="2" charset="-78"/>
                            </a:rPr>
                            <a:t>   </a:t>
                          </a:r>
                          <a:r>
                            <a:rPr lang="fa-IR" sz="1200" dirty="0" smtClean="0">
                              <a:effectLst/>
                              <a:cs typeface="B Nazanin" panose="00000400000000000000" pitchFamily="2" charset="-78"/>
                            </a:rPr>
                            <a:t>  </a:t>
                          </a:r>
                          <a:r>
                            <a:rPr lang="ar-SA" sz="1200" dirty="0" smtClean="0">
                              <a:effectLst/>
                              <a:cs typeface="B Nazanin" panose="00000400000000000000" pitchFamily="2" charset="-78"/>
                            </a:rPr>
                            <a:t>  </a:t>
                          </a:r>
                          <a:r>
                            <a:rPr lang="ar-SA" sz="1200" dirty="0">
                              <a:effectLst/>
                              <a:cs typeface="B Nazanin" panose="00000400000000000000" pitchFamily="2" charset="-78"/>
                            </a:rPr>
                            <a:t>۱۲۵,۶۹۵</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tr>
                  <a:tr h="225960">
                    <a:tc>
                      <a:txBody>
                        <a:bodyPr/>
                        <a:lstStyle/>
                        <a:p>
                          <a:pPr marL="0" marR="0" algn="r" rtl="1">
                            <a:lnSpc>
                              <a:spcPct val="107000"/>
                            </a:lnSpc>
                            <a:spcBef>
                              <a:spcPts val="0"/>
                            </a:spcBef>
                            <a:spcAft>
                              <a:spcPts val="0"/>
                            </a:spcAft>
                          </a:pPr>
                          <a:r>
                            <a:rPr lang="ar-SA" sz="1200" dirty="0">
                              <a:effectLst/>
                              <a:cs typeface="B Zar" panose="00000400000000000000" pitchFamily="2" charset="-78"/>
                            </a:rPr>
                            <a:t>موجودی کالای درجریان ساخت</a:t>
                          </a:r>
                          <a:endParaRPr lang="en-US" sz="1200" dirty="0">
                            <a:effectLst/>
                            <a:latin typeface="Calibri" panose="020F0502020204030204" pitchFamily="34" charset="0"/>
                            <a:ea typeface="Times New Roman" panose="02020603050405020304" pitchFamily="18" charset="0"/>
                            <a:cs typeface="B Zar" panose="00000400000000000000" pitchFamily="2" charset="-78"/>
                          </a:endParaRPr>
                        </a:p>
                      </a:txBody>
                      <a:tcPr marL="44557" marR="44557" marT="0" marB="0"/>
                    </a:tc>
                  </a:tr>
                  <a:tr h="225960">
                    <a:tc>
                      <a:txBody>
                        <a:bodyPr/>
                        <a:lstStyle/>
                        <a:p>
                          <a:pPr marL="0" marR="0" algn="r" rtl="1">
                            <a:lnSpc>
                              <a:spcPct val="107000"/>
                            </a:lnSpc>
                            <a:spcBef>
                              <a:spcPts val="0"/>
                            </a:spcBef>
                            <a:spcAft>
                              <a:spcPts val="0"/>
                            </a:spcAft>
                          </a:pPr>
                          <a:r>
                            <a:rPr lang="ar-SA" sz="1200" dirty="0">
                              <a:effectLst/>
                              <a:cs typeface="B Zar" panose="00000400000000000000" pitchFamily="2" charset="-78"/>
                            </a:rPr>
                            <a:t>پایان دوره:</a:t>
                          </a:r>
                          <a:endParaRPr lang="en-US" sz="1200" dirty="0">
                            <a:effectLst/>
                            <a:latin typeface="Calibri" panose="020F0502020204030204" pitchFamily="34" charset="0"/>
                            <a:ea typeface="Times New Roman" panose="02020603050405020304" pitchFamily="18" charset="0"/>
                            <a:cs typeface="B Zar" panose="00000400000000000000" pitchFamily="2" charset="-78"/>
                          </a:endParaRPr>
                        </a:p>
                      </a:txBody>
                      <a:tcPr marL="44557" marR="44557" marT="0" marB="0"/>
                    </a:tc>
                  </a:tr>
                  <a:tr h="236828">
                    <a:tc>
                      <a:txBody>
                        <a:bodyPr/>
                        <a:lstStyle/>
                        <a:p>
                          <a:endParaRPr lang="en-US"/>
                        </a:p>
                      </a:txBody>
                      <a:tcPr marL="44557" marR="44557" marT="0" marB="0">
                        <a:blipFill rotWithShape="0">
                          <a:blip r:embed="rId3"/>
                          <a:stretch>
                            <a:fillRect t="-2274359" b="-461538"/>
                          </a:stretch>
                        </a:blipFill>
                      </a:tcPr>
                    </a:tc>
                  </a:tr>
                  <a:tr h="198840">
                    <a:tc>
                      <a:txBody>
                        <a:bodyPr/>
                        <a:lstStyle/>
                        <a:p>
                          <a:pPr marL="0" marR="0" algn="r" rtl="1">
                            <a:lnSpc>
                              <a:spcPct val="107000"/>
                            </a:lnSpc>
                            <a:spcBef>
                              <a:spcPts val="0"/>
                            </a:spcBef>
                            <a:spcAft>
                              <a:spcPts val="0"/>
                            </a:spcAft>
                          </a:pPr>
                          <a:r>
                            <a:rPr lang="ar-SA" sz="1200">
                              <a:effectLst/>
                              <a:cs typeface="B Nazanin" panose="00000400000000000000" pitchFamily="2" charset="-78"/>
                            </a:rPr>
                            <a:t>تکمیل نشده:</a:t>
                          </a:r>
                          <a:endParaRPr lang="en-US" sz="120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tr>
                  <a:tr h="198840">
                    <a:tc>
                      <a:txBody>
                        <a:bodyPr/>
                        <a:lstStyle/>
                        <a:p>
                          <a:endParaRPr lang="en-US"/>
                        </a:p>
                      </a:txBody>
                      <a:tcPr marL="44557" marR="44557" marT="0" marB="0">
                        <a:blipFill rotWithShape="0">
                          <a:blip r:embed="rId3"/>
                          <a:stretch>
                            <a:fillRect t="-2903030" b="-348485"/>
                          </a:stretch>
                        </a:blipFill>
                      </a:tcPr>
                    </a:tc>
                  </a:tr>
                  <a:tr h="198840">
                    <a:tc>
                      <a:txBody>
                        <a:bodyPr/>
                        <a:lstStyle/>
                        <a:p>
                          <a:endParaRPr lang="en-US"/>
                        </a:p>
                      </a:txBody>
                      <a:tcPr marL="44557" marR="44557" marT="0" marB="0">
                        <a:blipFill rotWithShape="0">
                          <a:blip r:embed="rId3"/>
                          <a:stretch>
                            <a:fillRect t="-3003030" b="-248485"/>
                          </a:stretch>
                        </a:blipFill>
                      </a:tcPr>
                    </a:tc>
                  </a:tr>
                  <a:tr h="198840">
                    <a:tc>
                      <a:txBody>
                        <a:bodyPr/>
                        <a:lstStyle/>
                        <a:p>
                          <a:pPr marL="0" marR="0" algn="r" rtl="1">
                            <a:lnSpc>
                              <a:spcPct val="107000"/>
                            </a:lnSpc>
                            <a:spcBef>
                              <a:spcPts val="0"/>
                            </a:spcBef>
                            <a:spcAft>
                              <a:spcPts val="0"/>
                            </a:spcAft>
                          </a:pPr>
                          <a:r>
                            <a:rPr lang="ar-SA" sz="1200" dirty="0">
                              <a:effectLst/>
                              <a:cs typeface="B Nazanin" panose="00000400000000000000" pitchFamily="2" charset="-78"/>
                            </a:rPr>
                            <a:t>                                           </a:t>
                          </a:r>
                          <a:r>
                            <a:rPr lang="fa-IR" sz="1200" dirty="0" smtClean="0">
                              <a:effectLst/>
                              <a:cs typeface="B Nazanin" panose="00000400000000000000" pitchFamily="2" charset="-78"/>
                            </a:rPr>
                            <a:t>         </a:t>
                          </a:r>
                          <a:r>
                            <a:rPr lang="ar-SA" sz="1200" dirty="0" smtClean="0">
                              <a:effectLst/>
                              <a:cs typeface="B Nazanin" panose="00000400000000000000" pitchFamily="2" charset="-78"/>
                            </a:rPr>
                            <a:t>   </a:t>
                          </a:r>
                          <a:r>
                            <a:rPr lang="ar-SA" sz="1200" dirty="0">
                              <a:effectLst/>
                              <a:cs typeface="B Nazanin" panose="00000400000000000000" pitchFamily="2" charset="-78"/>
                            </a:rPr>
                            <a:t>۴۱,۲۸۲</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tr>
                  <a:tr h="198840">
                    <a:tc>
                      <a:txBody>
                        <a:bodyPr/>
                        <a:lstStyle/>
                        <a:p>
                          <a:pPr marL="0" marR="0" algn="r" rtl="1">
                            <a:lnSpc>
                              <a:spcPct val="107000"/>
                            </a:lnSpc>
                            <a:spcBef>
                              <a:spcPts val="0"/>
                            </a:spcBef>
                            <a:spcAft>
                              <a:spcPts val="0"/>
                            </a:spcAft>
                          </a:pPr>
                          <a:r>
                            <a:rPr lang="ar-SA" sz="1200" dirty="0">
                              <a:effectLst/>
                              <a:cs typeface="B Nazanin" panose="00000400000000000000" pitchFamily="2" charset="-78"/>
                            </a:rPr>
                            <a:t>جمع هزینه های تخصیص یافته        </a:t>
                          </a:r>
                          <a:r>
                            <a:rPr lang="fa-IR" sz="1200" dirty="0" smtClean="0">
                              <a:effectLst/>
                              <a:cs typeface="B Nazanin" panose="00000400000000000000" pitchFamily="2" charset="-78"/>
                            </a:rPr>
                            <a:t>     </a:t>
                          </a:r>
                          <a:r>
                            <a:rPr lang="ar-SA" sz="1200" dirty="0" smtClean="0">
                              <a:effectLst/>
                              <a:cs typeface="B Nazanin" panose="00000400000000000000" pitchFamily="2" charset="-78"/>
                            </a:rPr>
                            <a:t>  </a:t>
                          </a:r>
                          <a:r>
                            <a:rPr lang="ar-SA" sz="1200" dirty="0">
                              <a:effectLst/>
                              <a:cs typeface="B Nazanin" panose="00000400000000000000" pitchFamily="2" charset="-78"/>
                            </a:rPr>
                            <a:t>۱۶۶,۹۷۷</a:t>
                          </a:r>
                          <a:endParaRPr lang="en-US" sz="1200" dirty="0">
                            <a:effectLst/>
                            <a:latin typeface="Calibri" panose="020F0502020204030204" pitchFamily="34" charset="0"/>
                            <a:ea typeface="Times New Roman" panose="02020603050405020304" pitchFamily="18" charset="0"/>
                            <a:cs typeface="B Nazanin" panose="00000400000000000000" pitchFamily="2" charset="-78"/>
                          </a:endParaRPr>
                        </a:p>
                      </a:txBody>
                      <a:tcPr marL="44557" marR="44557" marT="0" marB="0"/>
                    </a:tc>
                  </a:tr>
                </a:tbl>
              </a:graphicData>
            </a:graphic>
          </p:graphicFrame>
        </mc:Fallback>
      </mc:AlternateContent>
      <p:sp>
        <p:nvSpPr>
          <p:cNvPr id="2" name="Rectangle 1"/>
          <p:cNvSpPr/>
          <p:nvPr/>
        </p:nvSpPr>
        <p:spPr>
          <a:xfrm>
            <a:off x="7573993" y="6685478"/>
            <a:ext cx="552091" cy="457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 name="Straight Connector 4"/>
          <p:cNvCxnSpPr/>
          <p:nvPr/>
        </p:nvCxnSpPr>
        <p:spPr>
          <a:xfrm>
            <a:off x="7556740" y="6495691"/>
            <a:ext cx="517585"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7573993" y="6297283"/>
            <a:ext cx="552091"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a:off x="7418717" y="5011947"/>
            <a:ext cx="655608"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7384211" y="4779034"/>
            <a:ext cx="690114"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7418717" y="4356340"/>
            <a:ext cx="655608"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6290487" y="2277374"/>
            <a:ext cx="524381"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5322498" y="2277374"/>
            <a:ext cx="439947"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7293634" y="1875953"/>
            <a:ext cx="526212" cy="8627"/>
          </a:xfrm>
          <a:prstGeom prst="line">
            <a:avLst/>
          </a:prstGeom>
        </p:spPr>
        <p:style>
          <a:lnRef idx="1">
            <a:schemeClr val="dk1"/>
          </a:lnRef>
          <a:fillRef idx="0">
            <a:schemeClr val="dk1"/>
          </a:fillRef>
          <a:effectRef idx="0">
            <a:schemeClr val="dk1"/>
          </a:effectRef>
          <a:fontRef idx="minor">
            <a:schemeClr val="tx1"/>
          </a:fontRef>
        </p:style>
      </p:cxnSp>
      <p:sp>
        <p:nvSpPr>
          <p:cNvPr id="20" name="Rectangle 19"/>
          <p:cNvSpPr/>
          <p:nvPr/>
        </p:nvSpPr>
        <p:spPr>
          <a:xfrm>
            <a:off x="7306574" y="2070340"/>
            <a:ext cx="543464" cy="457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Rectangle 20"/>
          <p:cNvSpPr/>
          <p:nvPr/>
        </p:nvSpPr>
        <p:spPr>
          <a:xfrm>
            <a:off x="6290487" y="2490014"/>
            <a:ext cx="612475" cy="457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Rectangle 21"/>
          <p:cNvSpPr/>
          <p:nvPr/>
        </p:nvSpPr>
        <p:spPr>
          <a:xfrm>
            <a:off x="5188789" y="2495620"/>
            <a:ext cx="672860" cy="457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p:cNvSpPr/>
          <p:nvPr/>
        </p:nvSpPr>
        <p:spPr>
          <a:xfrm>
            <a:off x="3671978" y="2490014"/>
            <a:ext cx="672860" cy="457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21681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Zar" panose="00000400000000000000" pitchFamily="2" charset="-78"/>
              </a:rPr>
              <a:t>معادل آحاد تکمیل شده</a:t>
            </a:r>
            <a:endParaRPr lang="en-US" dirty="0">
              <a:cs typeface="B Zar" panose="00000400000000000000" pitchFamily="2" charset="-78"/>
            </a:endParaRPr>
          </a:p>
        </p:txBody>
      </p:sp>
      <p:sp>
        <p:nvSpPr>
          <p:cNvPr id="3" name="Content Placeholder 2"/>
          <p:cNvSpPr>
            <a:spLocks noGrp="1"/>
          </p:cNvSpPr>
          <p:nvPr>
            <p:ph idx="1"/>
          </p:nvPr>
        </p:nvSpPr>
        <p:spPr/>
        <p:txBody>
          <a:bodyPr>
            <a:normAutofit/>
          </a:bodyPr>
          <a:lstStyle/>
          <a:p>
            <a:pPr marL="182880" indent="457200" algn="r" rtl="1">
              <a:buNone/>
            </a:pPr>
            <a:r>
              <a:rPr lang="fa-IR" dirty="0">
                <a:cs typeface="B Nazanin" panose="00000400000000000000" pitchFamily="2" charset="-78"/>
              </a:rPr>
              <a:t>مفهموم معادل آحاد تکمیل شده اسا س هزینه یابی مرحله ای میباشد. در اکثر موارد بر روی کلیه های واحد هایی که طی دوره عملیات تولیدی بر روی آنها صورت میگیرد ، تکمیل نمیگردد. بدین معنی که بعضی از آن ها در پایان دوره تکمیل نشده باقی می مانند. در اینگونه موارد بخشی از هزینه های تولید باید به واحد های در جریان ساخت پایان دوره تخصیص یابد. بنابراین جهت تعیین قیمت تعیین شده یک واحد، جمع هزینه های تولید را نباید فقط بر روی واحد های تکمیل شده تقسیم نمود. بلکه واحد های تکمیل نشده پایان دوره نیز باید در محاسبات منظور گردد. بدین منظور باید واحد های در جریان ساخت پایان دوره را بر حسب واحد های بیان شده تکمیل نمود.</a:t>
            </a:r>
            <a:endParaRPr lang="en-US" dirty="0">
              <a:cs typeface="B Nazanin" panose="00000400000000000000" pitchFamily="2" charset="-78"/>
            </a:endParaRPr>
          </a:p>
          <a:p>
            <a:pPr marL="182880" indent="457200" algn="r" rtl="1">
              <a:buNone/>
            </a:pPr>
            <a:r>
              <a:rPr lang="fa-IR" dirty="0">
                <a:cs typeface="B Nazanin" panose="00000400000000000000" pitchFamily="2" charset="-78"/>
              </a:rPr>
              <a:t>قبل از محاسبات معادل آحاد تکمیل شده، درجه تکمیل موجودی کالای در جریان ساخت باید تعیین گردد. در بعضی از صنایع انجام این کار موجب اشکال نمی نماید.اما در بعضی از صنایعی که امکان تعیین دقیق درجه تکمیل موجودی کالای در جریان ساخت نباشد ، آن را باید برآورد نمود.</a:t>
            </a:r>
            <a:endParaRPr lang="en-US" dirty="0">
              <a:cs typeface="B Nazanin" panose="00000400000000000000" pitchFamily="2" charset="-78"/>
            </a:endParaRPr>
          </a:p>
          <a:p>
            <a:pPr marL="182880" algn="r" rtl="1"/>
            <a:endParaRPr lang="en-US" dirty="0">
              <a:cs typeface="B Nazanin" panose="00000400000000000000" pitchFamily="2" charset="-78"/>
            </a:endParaRPr>
          </a:p>
        </p:txBody>
      </p:sp>
    </p:spTree>
    <p:extLst>
      <p:ext uri="{BB962C8B-B14F-4D97-AF65-F5344CB8AC3E}">
        <p14:creationId xmlns:p14="http://schemas.microsoft.com/office/powerpoint/2010/main" val="2389094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sz="3200" dirty="0">
                <a:cs typeface="B Zar" panose="00000400000000000000" pitchFamily="2" charset="-78"/>
              </a:rPr>
              <a:t>معادل آحاد تکمیل شده با استفاده از فرمول</a:t>
            </a:r>
            <a:r>
              <a:rPr lang="en-US" sz="3200" dirty="0">
                <a:cs typeface="B Zar" panose="00000400000000000000" pitchFamily="2" charset="-78"/>
              </a:rPr>
              <a:t> </a:t>
            </a:r>
            <a:r>
              <a:rPr lang="fa-IR" sz="3200" dirty="0">
                <a:cs typeface="B Zar" panose="00000400000000000000" pitchFamily="2" charset="-78"/>
              </a:rPr>
              <a:t> محاسبه مي شود:</a:t>
            </a:r>
            <a:r>
              <a:rPr lang="ar-SA" sz="3200" dirty="0">
                <a:cs typeface="B Zar" panose="00000400000000000000" pitchFamily="2" charset="-78"/>
              </a:rPr>
              <a:t> </a:t>
            </a:r>
            <a:endParaRPr lang="en-US" sz="3200" dirty="0">
              <a:cs typeface="B Zar"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6799643"/>
              </p:ext>
            </p:extLst>
          </p:nvPr>
        </p:nvGraphicFramePr>
        <p:xfrm>
          <a:off x="2001329" y="1853248"/>
          <a:ext cx="8049505" cy="3391980"/>
        </p:xfrm>
        <a:graphic>
          <a:graphicData uri="http://schemas.openxmlformats.org/drawingml/2006/table">
            <a:tbl>
              <a:tblPr rtl="1" firstRow="1" firstCol="1" bandRow="1">
                <a:tableStyleId>{2D5ABB26-0587-4C30-8999-92F81FD0307C}</a:tableStyleId>
              </a:tblPr>
              <a:tblGrid>
                <a:gridCol w="8049505">
                  <a:extLst>
                    <a:ext uri="{9D8B030D-6E8A-4147-A177-3AD203B41FA5}">
                      <a16:colId xmlns:a16="http://schemas.microsoft.com/office/drawing/2014/main" val="20000"/>
                    </a:ext>
                  </a:extLst>
                </a:gridCol>
              </a:tblGrid>
              <a:tr h="3137602">
                <a:tc>
                  <a:txBody>
                    <a:bodyPr/>
                    <a:lstStyle/>
                    <a:p>
                      <a:pPr marL="0" marR="0" algn="r" rtl="1">
                        <a:lnSpc>
                          <a:spcPct val="107000"/>
                        </a:lnSpc>
                        <a:spcBef>
                          <a:spcPts val="0"/>
                        </a:spcBef>
                        <a:spcAft>
                          <a:spcPts val="0"/>
                        </a:spcAft>
                      </a:pPr>
                      <a:r>
                        <a:rPr lang="ar-SA" sz="1600" dirty="0">
                          <a:effectLst/>
                        </a:rPr>
                        <a:t>واحدهایی که طی دوره           واحدهایی که طی دوره             موجودی کالای                        معادل آحاد تکمیل</a:t>
                      </a:r>
                      <a:endParaRPr lang="en-US" sz="1600" dirty="0">
                        <a:effectLst/>
                      </a:endParaRPr>
                    </a:p>
                    <a:p>
                      <a:pPr marL="0" marR="0" algn="r" rtl="1">
                        <a:lnSpc>
                          <a:spcPct val="107000"/>
                        </a:lnSpc>
                        <a:spcBef>
                          <a:spcPts val="0"/>
                        </a:spcBef>
                        <a:spcAft>
                          <a:spcPts val="0"/>
                        </a:spcAft>
                      </a:pPr>
                      <a:r>
                        <a:rPr lang="ar-SA" sz="1600" dirty="0">
                          <a:effectLst/>
                        </a:rPr>
                        <a:t> شروع و تکمیل شده       +      شروع و تکمیل شده     +     درجریان ساخت اول          =           شده به روش</a:t>
                      </a:r>
                      <a:endParaRPr lang="en-US" sz="1600" dirty="0">
                        <a:effectLst/>
                      </a:endParaRPr>
                    </a:p>
                    <a:p>
                      <a:pPr marL="0" marR="0" algn="r" rtl="1">
                        <a:lnSpc>
                          <a:spcPct val="107000"/>
                        </a:lnSpc>
                        <a:spcBef>
                          <a:spcPts val="0"/>
                        </a:spcBef>
                        <a:spcAft>
                          <a:spcPts val="0"/>
                        </a:spcAft>
                      </a:pPr>
                      <a:r>
                        <a:rPr lang="ar-SA" sz="1600" dirty="0">
                          <a:effectLst/>
                        </a:rPr>
                        <a:t>   وانتقال نیافته اند                   و انتقال یافته اند                       دوره                                 اولین صادره</a:t>
                      </a:r>
                      <a:endParaRPr lang="en-US" sz="1600" dirty="0">
                        <a:effectLst/>
                      </a:endParaRPr>
                    </a:p>
                    <a:p>
                      <a:pPr marL="0" marR="0" algn="r" rtl="1">
                        <a:lnSpc>
                          <a:spcPct val="107000"/>
                        </a:lnSpc>
                        <a:spcBef>
                          <a:spcPts val="0"/>
                        </a:spcBef>
                        <a:spcAft>
                          <a:spcPts val="0"/>
                        </a:spcAft>
                      </a:pPr>
                      <a:r>
                        <a:rPr lang="ar-SA" sz="1600" dirty="0">
                          <a:effectLst/>
                        </a:rPr>
                        <a:t>(موجودی پایان دوره)                                                                                              از اولین وارده</a:t>
                      </a:r>
                      <a:endParaRPr lang="en-US" sz="1600" dirty="0">
                        <a:effectLst/>
                      </a:endParaRPr>
                    </a:p>
                    <a:p>
                      <a:pPr marL="0" marR="0" algn="r" rtl="1">
                        <a:lnSpc>
                          <a:spcPct val="107000"/>
                        </a:lnSpc>
                        <a:spcBef>
                          <a:spcPts val="0"/>
                        </a:spcBef>
                        <a:spcAft>
                          <a:spcPts val="0"/>
                        </a:spcAft>
                      </a:pPr>
                      <a:r>
                        <a:rPr lang="ar-SA" sz="1600" dirty="0">
                          <a:effectLst/>
                        </a:rPr>
                        <a:t>           ×                                   ×                                 ×</a:t>
                      </a:r>
                      <a:endParaRPr lang="en-US" sz="1600" dirty="0">
                        <a:effectLst/>
                      </a:endParaRPr>
                    </a:p>
                    <a:p>
                      <a:pPr marL="0" marR="0" algn="r" rtl="1">
                        <a:lnSpc>
                          <a:spcPct val="107000"/>
                        </a:lnSpc>
                        <a:spcBef>
                          <a:spcPts val="0"/>
                        </a:spcBef>
                        <a:spcAft>
                          <a:spcPts val="0"/>
                        </a:spcAft>
                      </a:pPr>
                      <a:r>
                        <a:rPr lang="ar-SA" sz="1600" dirty="0">
                          <a:effectLst/>
                        </a:rPr>
                        <a:t>        ۱۰۰٪                              ۱۰۰٪                    درصد تکمیل شده در</a:t>
                      </a:r>
                      <a:endParaRPr lang="en-US" sz="1600" dirty="0">
                        <a:effectLst/>
                      </a:endParaRPr>
                    </a:p>
                    <a:p>
                      <a:pPr marL="0" marR="0" algn="r" rtl="1">
                        <a:lnSpc>
                          <a:spcPct val="107000"/>
                        </a:lnSpc>
                        <a:spcBef>
                          <a:spcPts val="0"/>
                        </a:spcBef>
                        <a:spcAft>
                          <a:spcPts val="0"/>
                        </a:spcAft>
                      </a:pPr>
                      <a:r>
                        <a:rPr lang="ar-SA" sz="1600" dirty="0">
                          <a:effectLst/>
                        </a:rPr>
                        <a:t>                                                                             دوره جاری</a:t>
                      </a:r>
                      <a:endParaRPr lang="en-US" sz="1600" dirty="0">
                        <a:effectLst/>
                      </a:endParaRPr>
                    </a:p>
                    <a:p>
                      <a:pPr marL="0" marR="0" algn="r" rtl="1">
                        <a:lnSpc>
                          <a:spcPct val="107000"/>
                        </a:lnSpc>
                        <a:spcBef>
                          <a:spcPts val="0"/>
                        </a:spcBef>
                        <a:spcAft>
                          <a:spcPts val="0"/>
                        </a:spcAft>
                      </a:pPr>
                      <a:r>
                        <a:rPr lang="ar-SA" sz="1600" dirty="0">
                          <a:effectLst/>
                        </a:rPr>
                        <a:t>                                                                                   </a:t>
                      </a:r>
                      <a:endParaRPr lang="en-US" sz="1600" dirty="0">
                        <a:effectLst/>
                      </a:endParaRPr>
                    </a:p>
                    <a:p>
                      <a:pPr marL="0" marR="0" algn="r" rtl="1">
                        <a:lnSpc>
                          <a:spcPct val="107000"/>
                        </a:lnSpc>
                        <a:spcBef>
                          <a:spcPts val="0"/>
                        </a:spcBef>
                        <a:spcAft>
                          <a:spcPts val="0"/>
                        </a:spcAft>
                      </a:pPr>
                      <a:r>
                        <a:rPr lang="ar-SA" sz="1600" dirty="0">
                          <a:effectLst/>
                        </a:rPr>
                        <a:t>                                                              </a:t>
                      </a:r>
                      <a:r>
                        <a:rPr lang="en-US" sz="1600" dirty="0">
                          <a:effectLst/>
                        </a:rPr>
                        <a:t> </a:t>
                      </a:r>
                      <a:r>
                        <a:rPr lang="ar-SA" sz="1600" dirty="0">
                          <a:effectLst/>
                        </a:rPr>
                        <a:t>          موجودی کالای در</a:t>
                      </a:r>
                      <a:endParaRPr lang="en-US" sz="1600" dirty="0">
                        <a:effectLst/>
                      </a:endParaRPr>
                    </a:p>
                    <a:p>
                      <a:pPr marL="0" marR="0" algn="ctr" rtl="1">
                        <a:lnSpc>
                          <a:spcPct val="107000"/>
                        </a:lnSpc>
                        <a:spcBef>
                          <a:spcPts val="0"/>
                        </a:spcBef>
                        <a:spcAft>
                          <a:spcPts val="0"/>
                        </a:spcAft>
                      </a:pPr>
                      <a:r>
                        <a:rPr lang="en-US" sz="1600" dirty="0">
                          <a:effectLst/>
                        </a:rPr>
                        <a:t>                                        </a:t>
                      </a:r>
                      <a:r>
                        <a:rPr lang="ar-SA" sz="1600" dirty="0">
                          <a:effectLst/>
                        </a:rPr>
                        <a:t>جریان ساخت پایان         +</a:t>
                      </a:r>
                      <a:endParaRPr lang="en-US" sz="1600" dirty="0">
                        <a:effectLst/>
                      </a:endParaRPr>
                    </a:p>
                    <a:p>
                      <a:pPr marL="0" marR="0" algn="ctr" rtl="1">
                        <a:lnSpc>
                          <a:spcPct val="107000"/>
                        </a:lnSpc>
                        <a:spcBef>
                          <a:spcPts val="0"/>
                        </a:spcBef>
                        <a:spcAft>
                          <a:spcPts val="0"/>
                        </a:spcAft>
                      </a:pPr>
                      <a:r>
                        <a:rPr lang="ar-SA" sz="1600" dirty="0">
                          <a:effectLst/>
                        </a:rPr>
                        <a:t>    </a:t>
                      </a:r>
                      <a:r>
                        <a:rPr lang="en-US" sz="1600" dirty="0">
                          <a:effectLst/>
                        </a:rPr>
                        <a:t>                    </a:t>
                      </a:r>
                      <a:r>
                        <a:rPr lang="ar-SA" sz="1600" dirty="0">
                          <a:effectLst/>
                        </a:rPr>
                        <a:t> </a:t>
                      </a:r>
                      <a:r>
                        <a:rPr lang="en-US" sz="1600" dirty="0">
                          <a:effectLst/>
                        </a:rPr>
                        <a:t> </a:t>
                      </a:r>
                      <a:r>
                        <a:rPr lang="ar-SA" sz="1600" dirty="0">
                          <a:effectLst/>
                        </a:rPr>
                        <a:t>  دوره</a:t>
                      </a:r>
                      <a:endParaRPr lang="en-US" sz="1600" dirty="0">
                        <a:effectLst/>
                      </a:endParaRPr>
                    </a:p>
                    <a:p>
                      <a:pPr marL="0" marR="0" algn="ctr" rtl="1">
                        <a:lnSpc>
                          <a:spcPct val="107000"/>
                        </a:lnSpc>
                        <a:spcBef>
                          <a:spcPts val="0"/>
                        </a:spcBef>
                        <a:spcAft>
                          <a:spcPts val="0"/>
                        </a:spcAft>
                      </a:pPr>
                      <a:r>
                        <a:rPr lang="ar-SA" sz="1600" dirty="0">
                          <a:effectLst/>
                        </a:rPr>
                        <a:t>     </a:t>
                      </a:r>
                      <a:r>
                        <a:rPr lang="en-US" sz="1600" dirty="0">
                          <a:effectLst/>
                        </a:rPr>
                        <a:t>                  </a:t>
                      </a:r>
                      <a:r>
                        <a:rPr lang="ar-SA" sz="1600" dirty="0">
                          <a:effectLst/>
                        </a:rPr>
                        <a:t> </a:t>
                      </a:r>
                      <a:r>
                        <a:rPr lang="en-US" sz="1600" dirty="0">
                          <a:effectLst/>
                        </a:rPr>
                        <a:t> </a:t>
                      </a:r>
                      <a:r>
                        <a:rPr lang="ar-SA" sz="1600" dirty="0">
                          <a:effectLst/>
                        </a:rPr>
                        <a:t>  ×</a:t>
                      </a:r>
                      <a:endParaRPr lang="en-US" sz="1600" dirty="0">
                        <a:effectLst/>
                      </a:endParaRPr>
                    </a:p>
                    <a:p>
                      <a:pPr marL="0" marR="0" algn="ctr" rtl="1">
                        <a:lnSpc>
                          <a:spcPct val="107000"/>
                        </a:lnSpc>
                        <a:spcBef>
                          <a:spcPts val="0"/>
                        </a:spcBef>
                        <a:spcAft>
                          <a:spcPts val="0"/>
                        </a:spcAft>
                      </a:pPr>
                      <a:r>
                        <a:rPr lang="en-US" sz="1600" dirty="0">
                          <a:effectLst/>
                        </a:rPr>
                        <a:t>                         </a:t>
                      </a:r>
                      <a:r>
                        <a:rPr lang="ar-SA" sz="1600" dirty="0">
                          <a:effectLst/>
                        </a:rPr>
                        <a:t>  درصد تکمیل</a:t>
                      </a:r>
                      <a:endParaRPr lang="en-US" sz="1600" dirty="0">
                        <a:effectLst/>
                        <a:latin typeface="Calibri" panose="020F0502020204030204" pitchFamily="34"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90510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200" dirty="0">
                <a:cs typeface="B Zar" panose="00000400000000000000" pitchFamily="2" charset="-78"/>
              </a:rPr>
              <a:t>افزایش واحد های انتقال یافته از دایره قبل </a:t>
            </a:r>
            <a:endParaRPr lang="en-US" sz="3200" dirty="0">
              <a:cs typeface="B Zar" panose="00000400000000000000" pitchFamily="2" charset="-78"/>
            </a:endParaRPr>
          </a:p>
        </p:txBody>
      </p:sp>
      <p:sp>
        <p:nvSpPr>
          <p:cNvPr id="3" name="Content Placeholder 2"/>
          <p:cNvSpPr>
            <a:spLocks noGrp="1"/>
          </p:cNvSpPr>
          <p:nvPr>
            <p:ph idx="1"/>
          </p:nvPr>
        </p:nvSpPr>
        <p:spPr/>
        <p:txBody>
          <a:bodyPr>
            <a:normAutofit/>
          </a:bodyPr>
          <a:lstStyle/>
          <a:p>
            <a:pPr marL="0" indent="457200" algn="r" rtl="1">
              <a:buNone/>
            </a:pPr>
            <a:r>
              <a:rPr lang="fa-IR" sz="2400" dirty="0">
                <a:cs typeface="B Nazanin" panose="00000400000000000000" pitchFamily="2" charset="-78"/>
              </a:rPr>
              <a:t>در بعضی از صنایع اضافه کردن مواد مستقیم در هر دایره ای بعد از دایره اول موجب افزایش واحد های انتقال یافته از دایره قبل نمی گردد. بطور مثال در تولید رادیو مواد مستقیمی که در دوایر مختلف اضافه می گردد موجب افزایش تعداد محصولات نمی گردد. بلکه فقط قیمت تمام شده یک واحد را افزایش می دهد.</a:t>
            </a:r>
          </a:p>
          <a:p>
            <a:pPr marL="0" indent="0" algn="r" rtl="1">
              <a:buNone/>
            </a:pPr>
            <a:endParaRPr lang="fa-IR" sz="2400" dirty="0">
              <a:cs typeface="B Nazanin" panose="00000400000000000000" pitchFamily="2" charset="-78"/>
            </a:endParaRPr>
          </a:p>
          <a:p>
            <a:pPr marL="0" indent="0" algn="r" rtl="1">
              <a:buNone/>
            </a:pPr>
            <a:r>
              <a:rPr lang="fa-IR" sz="3200" dirty="0">
                <a:cs typeface="B Zar" panose="00000400000000000000" pitchFamily="2" charset="-78"/>
              </a:rPr>
              <a:t>مثال</a:t>
            </a:r>
            <a:endParaRPr lang="en-US" sz="3200" dirty="0">
              <a:cs typeface="B Zar" panose="00000400000000000000" pitchFamily="2" charset="-78"/>
            </a:endParaRPr>
          </a:p>
          <a:p>
            <a:pPr marL="0" indent="457200" algn="r" rtl="1">
              <a:buNone/>
            </a:pPr>
            <a:r>
              <a:rPr lang="fa-IR" sz="2400" dirty="0">
                <a:cs typeface="B Nazanin" panose="00000400000000000000" pitchFamily="2" charset="-78"/>
              </a:rPr>
              <a:t>شرکت تولیدی اصفهان یک نوع محصول شیمیایی را در دو دایره تولید میکند. اطلاعات مربوط به فروردین ماه 1376 بشرح زیر میباشد</a:t>
            </a:r>
            <a:endParaRPr lang="en-US" sz="2400" dirty="0">
              <a:cs typeface="B Nazanin" panose="00000400000000000000" pitchFamily="2" charset="-78"/>
            </a:endParaRPr>
          </a:p>
        </p:txBody>
      </p:sp>
    </p:spTree>
    <p:extLst>
      <p:ext uri="{BB962C8B-B14F-4D97-AF65-F5344CB8AC3E}">
        <p14:creationId xmlns:p14="http://schemas.microsoft.com/office/powerpoint/2010/main" val="36848346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909455" y="149629"/>
            <a:ext cx="6384173" cy="6317673"/>
          </a:xfrm>
          <a:prstGeom prst="rect">
            <a:avLst/>
          </a:prstGeom>
          <a:noFill/>
          <a:ln>
            <a:noFill/>
          </a:ln>
        </p:spPr>
      </p:pic>
    </p:spTree>
    <p:extLst>
      <p:ext uri="{BB962C8B-B14F-4D97-AF65-F5344CB8AC3E}">
        <p14:creationId xmlns:p14="http://schemas.microsoft.com/office/powerpoint/2010/main" val="4070972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2174105"/>
          </a:xfrm>
        </p:spPr>
        <p:txBody>
          <a:bodyPr/>
          <a:lstStyle/>
          <a:p>
            <a:pPr algn="r" rtl="1"/>
            <a:r>
              <a:rPr lang="fa-IR" sz="3200" dirty="0">
                <a:cs typeface="B Zar" panose="00000400000000000000" pitchFamily="2" charset="-78"/>
              </a:rPr>
              <a:t>مطلوبست:</a:t>
            </a:r>
            <a:br>
              <a:rPr lang="fa-IR" sz="2800" dirty="0"/>
            </a:br>
            <a:r>
              <a:rPr lang="fa-IR" sz="2800" dirty="0">
                <a:cs typeface="B Nazanin" panose="00000400000000000000" pitchFamily="2" charset="-78"/>
              </a:rPr>
              <a:t>1-</a:t>
            </a:r>
            <a:r>
              <a:rPr lang="fa-IR" sz="2400" dirty="0">
                <a:cs typeface="B Nazanin" panose="00000400000000000000" pitchFamily="2" charset="-78"/>
              </a:rPr>
              <a:t>تهیه گزارش هزینه تولید دوایر اول و دوم فروردین ماه با استفاده از روش میانگین موزون.</a:t>
            </a:r>
            <a:br>
              <a:rPr lang="fa-IR" sz="2400" dirty="0">
                <a:cs typeface="B Nazanin" panose="00000400000000000000" pitchFamily="2" charset="-78"/>
              </a:rPr>
            </a:br>
            <a:r>
              <a:rPr lang="fa-IR" sz="2400" dirty="0">
                <a:cs typeface="B Nazanin" panose="00000400000000000000" pitchFamily="2" charset="-78"/>
              </a:rPr>
              <a:t> 2-تهیه جدول مقدار تولید و معادل آحاد تکمیل شده دوایر اول و دوم با استفاده از روش اولین صادره از اولین وارده.</a:t>
            </a:r>
            <a:br>
              <a:rPr lang="fa-IR" sz="2400" dirty="0">
                <a:cs typeface="B Nazanin" panose="00000400000000000000" pitchFamily="2" charset="-78"/>
              </a:rPr>
            </a:br>
            <a:r>
              <a:rPr lang="fa-IR" sz="3200" dirty="0">
                <a:cs typeface="B Zar" panose="00000400000000000000" pitchFamily="2" charset="-78"/>
              </a:rPr>
              <a:t>پاسخ:</a:t>
            </a:r>
            <a:endParaRPr lang="en-US" sz="3200" dirty="0">
              <a:cs typeface="B Zar" panose="00000400000000000000" pitchFamily="2" charset="-78"/>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612669" y="2626822"/>
            <a:ext cx="7448204" cy="3906982"/>
          </a:xfrm>
          <a:prstGeom prst="rect">
            <a:avLst/>
          </a:prstGeom>
          <a:noFill/>
          <a:ln>
            <a:noFill/>
          </a:ln>
        </p:spPr>
      </p:pic>
    </p:spTree>
    <p:extLst>
      <p:ext uri="{BB962C8B-B14F-4D97-AF65-F5344CB8AC3E}">
        <p14:creationId xmlns:p14="http://schemas.microsoft.com/office/powerpoint/2010/main" val="2518598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313411" y="415636"/>
            <a:ext cx="8761614" cy="6035040"/>
          </a:xfrm>
          <a:prstGeom prst="rect">
            <a:avLst/>
          </a:prstGeom>
          <a:noFill/>
          <a:ln>
            <a:noFill/>
          </a:ln>
        </p:spPr>
      </p:pic>
    </p:spTree>
    <p:extLst>
      <p:ext uri="{BB962C8B-B14F-4D97-AF65-F5344CB8AC3E}">
        <p14:creationId xmlns:p14="http://schemas.microsoft.com/office/powerpoint/2010/main" val="34981324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73360337"/>
              </p:ext>
            </p:extLst>
          </p:nvPr>
        </p:nvGraphicFramePr>
        <p:xfrm>
          <a:off x="864522" y="5589125"/>
          <a:ext cx="9333807" cy="926874"/>
        </p:xfrm>
        <a:graphic>
          <a:graphicData uri="http://schemas.openxmlformats.org/drawingml/2006/table">
            <a:tbl>
              <a:tblPr firstRow="1" firstCol="1" bandRow="1">
                <a:tableStyleId>{2D5ABB26-0587-4C30-8999-92F81FD0307C}</a:tableStyleId>
              </a:tblPr>
              <a:tblGrid>
                <a:gridCol w="1935303">
                  <a:extLst>
                    <a:ext uri="{9D8B030D-6E8A-4147-A177-3AD203B41FA5}">
                      <a16:colId xmlns:a16="http://schemas.microsoft.com/office/drawing/2014/main" val="20000"/>
                    </a:ext>
                  </a:extLst>
                </a:gridCol>
                <a:gridCol w="584623">
                  <a:extLst>
                    <a:ext uri="{9D8B030D-6E8A-4147-A177-3AD203B41FA5}">
                      <a16:colId xmlns:a16="http://schemas.microsoft.com/office/drawing/2014/main" val="20001"/>
                    </a:ext>
                  </a:extLst>
                </a:gridCol>
                <a:gridCol w="766057">
                  <a:extLst>
                    <a:ext uri="{9D8B030D-6E8A-4147-A177-3AD203B41FA5}">
                      <a16:colId xmlns:a16="http://schemas.microsoft.com/office/drawing/2014/main" val="20002"/>
                    </a:ext>
                  </a:extLst>
                </a:gridCol>
                <a:gridCol w="383029">
                  <a:extLst>
                    <a:ext uri="{9D8B030D-6E8A-4147-A177-3AD203B41FA5}">
                      <a16:colId xmlns:a16="http://schemas.microsoft.com/office/drawing/2014/main" val="20003"/>
                    </a:ext>
                  </a:extLst>
                </a:gridCol>
                <a:gridCol w="866855">
                  <a:extLst>
                    <a:ext uri="{9D8B030D-6E8A-4147-A177-3AD203B41FA5}">
                      <a16:colId xmlns:a16="http://schemas.microsoft.com/office/drawing/2014/main" val="20004"/>
                    </a:ext>
                  </a:extLst>
                </a:gridCol>
                <a:gridCol w="383029">
                  <a:extLst>
                    <a:ext uri="{9D8B030D-6E8A-4147-A177-3AD203B41FA5}">
                      <a16:colId xmlns:a16="http://schemas.microsoft.com/office/drawing/2014/main" val="20005"/>
                    </a:ext>
                  </a:extLst>
                </a:gridCol>
                <a:gridCol w="766057">
                  <a:extLst>
                    <a:ext uri="{9D8B030D-6E8A-4147-A177-3AD203B41FA5}">
                      <a16:colId xmlns:a16="http://schemas.microsoft.com/office/drawing/2014/main" val="20006"/>
                    </a:ext>
                  </a:extLst>
                </a:gridCol>
                <a:gridCol w="383029">
                  <a:extLst>
                    <a:ext uri="{9D8B030D-6E8A-4147-A177-3AD203B41FA5}">
                      <a16:colId xmlns:a16="http://schemas.microsoft.com/office/drawing/2014/main" val="20007"/>
                    </a:ext>
                  </a:extLst>
                </a:gridCol>
                <a:gridCol w="766057">
                  <a:extLst>
                    <a:ext uri="{9D8B030D-6E8A-4147-A177-3AD203B41FA5}">
                      <a16:colId xmlns:a16="http://schemas.microsoft.com/office/drawing/2014/main" val="20008"/>
                    </a:ext>
                  </a:extLst>
                </a:gridCol>
                <a:gridCol w="383029">
                  <a:extLst>
                    <a:ext uri="{9D8B030D-6E8A-4147-A177-3AD203B41FA5}">
                      <a16:colId xmlns:a16="http://schemas.microsoft.com/office/drawing/2014/main" val="20009"/>
                    </a:ext>
                  </a:extLst>
                </a:gridCol>
                <a:gridCol w="866855">
                  <a:extLst>
                    <a:ext uri="{9D8B030D-6E8A-4147-A177-3AD203B41FA5}">
                      <a16:colId xmlns:a16="http://schemas.microsoft.com/office/drawing/2014/main" val="20010"/>
                    </a:ext>
                  </a:extLst>
                </a:gridCol>
                <a:gridCol w="383029">
                  <a:extLst>
                    <a:ext uri="{9D8B030D-6E8A-4147-A177-3AD203B41FA5}">
                      <a16:colId xmlns:a16="http://schemas.microsoft.com/office/drawing/2014/main" val="20011"/>
                    </a:ext>
                  </a:extLst>
                </a:gridCol>
                <a:gridCol w="866855">
                  <a:extLst>
                    <a:ext uri="{9D8B030D-6E8A-4147-A177-3AD203B41FA5}">
                      <a16:colId xmlns:a16="http://schemas.microsoft.com/office/drawing/2014/main" val="20012"/>
                    </a:ext>
                  </a:extLst>
                </a:gridCol>
              </a:tblGrid>
              <a:tr h="926874">
                <a:tc>
                  <a:txBody>
                    <a:bodyPr/>
                    <a:lstStyle/>
                    <a:p>
                      <a:pPr marL="0" marR="0" algn="ctr" rtl="1">
                        <a:lnSpc>
                          <a:spcPct val="107000"/>
                        </a:lnSpc>
                        <a:spcBef>
                          <a:spcPts val="0"/>
                        </a:spcBef>
                        <a:spcAft>
                          <a:spcPts val="800"/>
                        </a:spcAft>
                      </a:pPr>
                      <a:r>
                        <a:rPr lang="ar-SA" sz="1600" dirty="0">
                          <a:effectLst/>
                        </a:rPr>
                        <a:t>معادل احاد تکمیل شده هزینه های انتقالی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a:lnSpc>
                          <a:spcPct val="107000"/>
                        </a:lnSpc>
                        <a:spcBef>
                          <a:spcPts val="0"/>
                        </a:spcBef>
                        <a:spcAft>
                          <a:spcPts val="800"/>
                        </a:spcAft>
                      </a:pPr>
                      <a:r>
                        <a:rPr lang="en-US" sz="1600">
                          <a:effectLst/>
                        </a:rPr>
                        <a:t> =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rtl="0">
                        <a:lnSpc>
                          <a:spcPct val="107000"/>
                        </a:lnSpc>
                        <a:spcBef>
                          <a:spcPts val="0"/>
                        </a:spcBef>
                        <a:spcAft>
                          <a:spcPts val="800"/>
                        </a:spcAft>
                      </a:pPr>
                      <a:r>
                        <a:rPr lang="en-US" sz="1600">
                          <a:effectLst/>
                        </a:rPr>
                        <a:t>  6,000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a:lnSpc>
                          <a:spcPct val="107000"/>
                        </a:lnSpc>
                        <a:spcBef>
                          <a:spcPts val="0"/>
                        </a:spcBef>
                        <a:spcAft>
                          <a:spcPts val="800"/>
                        </a:spcAft>
                      </a:pPr>
                      <a:r>
                        <a:rPr lang="en-US" sz="1600">
                          <a:effectLst/>
                        </a:rPr>
                        <a:t> +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a:lnSpc>
                          <a:spcPct val="107000"/>
                        </a:lnSpc>
                        <a:spcBef>
                          <a:spcPts val="0"/>
                        </a:spcBef>
                        <a:spcAft>
                          <a:spcPts val="800"/>
                        </a:spcAft>
                      </a:pPr>
                      <a:r>
                        <a:rPr lang="en-US" sz="1600">
                          <a:effectLst/>
                        </a:rPr>
                        <a:t>  35,000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a:lnSpc>
                          <a:spcPct val="107000"/>
                        </a:lnSpc>
                        <a:spcBef>
                          <a:spcPts val="0"/>
                        </a:spcBef>
                        <a:spcAft>
                          <a:spcPts val="800"/>
                        </a:spcAft>
                      </a:pPr>
                      <a:r>
                        <a:rPr lang="en-US" sz="1600">
                          <a:effectLst/>
                        </a:rPr>
                        <a:t> +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a:lnSpc>
                          <a:spcPct val="107000"/>
                        </a:lnSpc>
                        <a:spcBef>
                          <a:spcPts val="0"/>
                        </a:spcBef>
                        <a:spcAft>
                          <a:spcPts val="800"/>
                        </a:spcAft>
                      </a:pPr>
                      <a:r>
                        <a:rPr lang="en-US" sz="1600" dirty="0">
                          <a:effectLst/>
                        </a:rPr>
                        <a:t>  5,000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a:lnSpc>
                          <a:spcPct val="107000"/>
                        </a:lnSpc>
                        <a:spcBef>
                          <a:spcPts val="0"/>
                        </a:spcBef>
                        <a:spcAft>
                          <a:spcPts val="800"/>
                        </a:spcAft>
                      </a:pPr>
                      <a:r>
                        <a:rPr lang="en-US" sz="1600">
                          <a:effectLst/>
                        </a:rPr>
                        <a:t> =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a:lnSpc>
                          <a:spcPct val="107000"/>
                        </a:lnSpc>
                        <a:spcBef>
                          <a:spcPts val="0"/>
                        </a:spcBef>
                        <a:spcAft>
                          <a:spcPts val="800"/>
                        </a:spcAft>
                      </a:pPr>
                      <a:r>
                        <a:rPr lang="en-US" sz="1600">
                          <a:effectLst/>
                        </a:rPr>
                        <a:t>  2,000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a:lnSpc>
                          <a:spcPct val="107000"/>
                        </a:lnSpc>
                        <a:spcBef>
                          <a:spcPts val="0"/>
                        </a:spcBef>
                        <a:spcAft>
                          <a:spcPts val="800"/>
                        </a:spcAft>
                      </a:pPr>
                      <a:r>
                        <a:rPr lang="en-US" sz="1600">
                          <a:effectLst/>
                        </a:rPr>
                        <a:t> +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a:lnSpc>
                          <a:spcPct val="107000"/>
                        </a:lnSpc>
                        <a:spcBef>
                          <a:spcPts val="0"/>
                        </a:spcBef>
                        <a:spcAft>
                          <a:spcPts val="800"/>
                        </a:spcAft>
                      </a:pPr>
                      <a:r>
                        <a:rPr lang="en-US" sz="1600">
                          <a:effectLst/>
                        </a:rPr>
                        <a:t>  44,000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a:lnSpc>
                          <a:spcPct val="107000"/>
                        </a:lnSpc>
                        <a:spcBef>
                          <a:spcPts val="0"/>
                        </a:spcBef>
                        <a:spcAft>
                          <a:spcPts val="800"/>
                        </a:spcAft>
                      </a:pPr>
                      <a:r>
                        <a:rPr lang="en-US" sz="1600">
                          <a:effectLst/>
                        </a:rPr>
                        <a:t> =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tc>
                  <a:txBody>
                    <a:bodyPr/>
                    <a:lstStyle/>
                    <a:p>
                      <a:pPr marL="0" marR="0" algn="ctr">
                        <a:lnSpc>
                          <a:spcPct val="107000"/>
                        </a:lnSpc>
                        <a:spcBef>
                          <a:spcPts val="0"/>
                        </a:spcBef>
                        <a:spcAft>
                          <a:spcPts val="800"/>
                        </a:spcAft>
                      </a:pPr>
                      <a:r>
                        <a:rPr lang="en-US" sz="1600" dirty="0">
                          <a:effectLst/>
                        </a:rPr>
                        <a:t>  46,000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9525" marR="9525" marT="9525" marB="0" anchor="ctr"/>
                </a:tc>
                <a:extLst>
                  <a:ext uri="{0D108BD9-81ED-4DB2-BD59-A6C34878D82A}">
                    <a16:rowId xmlns:a16="http://schemas.microsoft.com/office/drawing/2014/main" val="10000"/>
                  </a:ext>
                </a:extLst>
              </a:tr>
            </a:tbl>
          </a:graphicData>
        </a:graphic>
      </p:graphicFrame>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03312" y="226059"/>
            <a:ext cx="9095018" cy="4379191"/>
          </a:xfrm>
          <a:prstGeom prst="rect">
            <a:avLst/>
          </a:prstGeom>
          <a:noFill/>
          <a:ln>
            <a:noFill/>
          </a:ln>
        </p:spPr>
      </p:pic>
      <p:sp>
        <p:nvSpPr>
          <p:cNvPr id="6" name="Rectangle 1"/>
          <p:cNvSpPr>
            <a:spLocks noChangeArrowheads="1"/>
          </p:cNvSpPr>
          <p:nvPr/>
        </p:nvSpPr>
        <p:spPr bwMode="auto">
          <a:xfrm>
            <a:off x="681644" y="4758127"/>
            <a:ext cx="964830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fa-IR" altLang="en-US" sz="2400" b="0" i="0" u="none" cap="none" normalizeH="0" baseline="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در روش میانگین موزون آحاد تکمیل شده هزینه های انتقالی شامل کل واحدهایی میباشد که در دایره وجود داشته است</a:t>
            </a:r>
            <a:r>
              <a:rPr kumimoji="0" lang="en-US" altLang="en-US" sz="2400" b="0" i="0" u="none" cap="none" normalizeH="0" baseline="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a:t>
            </a:r>
            <a:endParaRPr kumimoji="0" lang="en-US" altLang="en-US" sz="2400" b="0" i="0" u="none" cap="none" normalizeH="0" baseline="0">
              <a:ln>
                <a:noFill/>
              </a:ln>
              <a:solidFill>
                <a:schemeClr val="tx1"/>
              </a:solidFill>
              <a:effectLst/>
              <a:latin typeface="Arial" panose="020B0604020202020204" pitchFamily="34" charset="0"/>
              <a:cs typeface="B Nazanin" panose="00000400000000000000" pitchFamily="2" charset="-78"/>
            </a:endParaRPr>
          </a:p>
        </p:txBody>
      </p:sp>
    </p:spTree>
    <p:extLst>
      <p:ext uri="{BB962C8B-B14F-4D97-AF65-F5344CB8AC3E}">
        <p14:creationId xmlns:p14="http://schemas.microsoft.com/office/powerpoint/2010/main" val="12911084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429789" y="249382"/>
            <a:ext cx="8678487" cy="6301047"/>
          </a:xfrm>
          <a:prstGeom prst="rect">
            <a:avLst/>
          </a:prstGeom>
          <a:noFill/>
          <a:ln>
            <a:noFill/>
          </a:ln>
        </p:spPr>
      </p:pic>
    </p:spTree>
    <p:extLst>
      <p:ext uri="{BB962C8B-B14F-4D97-AF65-F5344CB8AC3E}">
        <p14:creationId xmlns:p14="http://schemas.microsoft.com/office/powerpoint/2010/main" val="35190222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13659" y="199505"/>
            <a:ext cx="8977746" cy="6334299"/>
          </a:xfrm>
          <a:prstGeom prst="rect">
            <a:avLst/>
          </a:prstGeom>
          <a:noFill/>
          <a:ln>
            <a:noFill/>
          </a:ln>
        </p:spPr>
      </p:pic>
    </p:spTree>
    <p:extLst>
      <p:ext uri="{BB962C8B-B14F-4D97-AF65-F5344CB8AC3E}">
        <p14:creationId xmlns:p14="http://schemas.microsoft.com/office/powerpoint/2010/main" val="2923642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980902" y="266007"/>
            <a:ext cx="9177251" cy="6400800"/>
          </a:xfrm>
          <a:prstGeom prst="rect">
            <a:avLst/>
          </a:prstGeom>
          <a:noFill/>
          <a:ln>
            <a:noFill/>
          </a:ln>
        </p:spPr>
      </p:pic>
    </p:spTree>
    <p:extLst>
      <p:ext uri="{BB962C8B-B14F-4D97-AF65-F5344CB8AC3E}">
        <p14:creationId xmlns:p14="http://schemas.microsoft.com/office/powerpoint/2010/main" val="13228221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Zar" panose="00000400000000000000" pitchFamily="2" charset="-78"/>
              </a:rPr>
              <a:t>سیستم هزینه یابی دوگانه</a:t>
            </a:r>
            <a:endParaRPr lang="en-US" dirty="0">
              <a:cs typeface="B Zar" panose="00000400000000000000" pitchFamily="2" charset="-78"/>
            </a:endParaRPr>
          </a:p>
        </p:txBody>
      </p:sp>
      <p:sp>
        <p:nvSpPr>
          <p:cNvPr id="3" name="Content Placeholder 2"/>
          <p:cNvSpPr>
            <a:spLocks noGrp="1"/>
          </p:cNvSpPr>
          <p:nvPr>
            <p:ph idx="1"/>
          </p:nvPr>
        </p:nvSpPr>
        <p:spPr/>
        <p:txBody>
          <a:bodyPr>
            <a:normAutofit/>
          </a:bodyPr>
          <a:lstStyle/>
          <a:p>
            <a:pPr marL="0" indent="457200" algn="r" rtl="1">
              <a:buNone/>
            </a:pPr>
            <a:r>
              <a:rPr lang="fa-IR" sz="2400" dirty="0">
                <a:cs typeface="B Nazanin" panose="00000400000000000000" pitchFamily="2" charset="-78"/>
              </a:rPr>
              <a:t>به منظور هزینه یابی کلیه محصولات نمیتوان صرفا از سیستم هزینه یابی سفارش کار یا مرحله ای استفاده نمود.بلکه باید ترکیبی از هر دو سیستم هزینه یابی استفاده گردد.هرنوع ترکیبی از این دوسیستم را سیستم هزینه یابی دوگانه می نامند که نوع معمول آن سیستم هزینه یابی عملیات می باشد .</a:t>
            </a:r>
          </a:p>
          <a:p>
            <a:pPr marL="0" indent="457200" algn="r" rtl="1">
              <a:buNone/>
            </a:pPr>
            <a:r>
              <a:rPr lang="fa-IR" sz="2400" dirty="0">
                <a:cs typeface="B Nazanin" panose="00000400000000000000" pitchFamily="2" charset="-78"/>
              </a:rPr>
              <a:t>این سیستم هزینه یابی در صنایعی که محصولات آنها به صورت گروهی تولید شده و اغلب احتیاج به عملیات تولیدی یکسان و اختصاصی دارند مورد استفاده قرار می گیرد . صنایعی که از این نوع سیستم هزینه یابی استفاده می کنند عبارتند از:صنایع ریسندگی و بافندگی و صنایع کفش و لباس.</a:t>
            </a:r>
            <a:endParaRPr lang="en-US" sz="2400" dirty="0">
              <a:cs typeface="B Nazanin" panose="00000400000000000000" pitchFamily="2" charset="-78"/>
            </a:endParaRPr>
          </a:p>
        </p:txBody>
      </p:sp>
    </p:spTree>
    <p:extLst>
      <p:ext uri="{BB962C8B-B14F-4D97-AF65-F5344CB8AC3E}">
        <p14:creationId xmlns:p14="http://schemas.microsoft.com/office/powerpoint/2010/main" val="3020073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404" y="365126"/>
            <a:ext cx="8653732" cy="899795"/>
          </a:xfrm>
        </p:spPr>
        <p:txBody>
          <a:bodyPr/>
          <a:lstStyle/>
          <a:p>
            <a:pPr algn="r" rtl="1"/>
            <a:r>
              <a:rPr lang="fa-IR" dirty="0">
                <a:cs typeface="B Zar" panose="00000400000000000000" pitchFamily="2" charset="-78"/>
              </a:rPr>
              <a:t>مثال:</a:t>
            </a:r>
            <a:endParaRPr lang="en-US" dirty="0">
              <a:cs typeface="B Zar" panose="00000400000000000000" pitchFamily="2" charset="-78"/>
            </a:endParaRPr>
          </a:p>
        </p:txBody>
      </p:sp>
      <p:sp>
        <p:nvSpPr>
          <p:cNvPr id="3" name="Content Placeholder 2"/>
          <p:cNvSpPr>
            <a:spLocks noGrp="1"/>
          </p:cNvSpPr>
          <p:nvPr>
            <p:ph idx="1"/>
          </p:nvPr>
        </p:nvSpPr>
        <p:spPr>
          <a:xfrm>
            <a:off x="655607" y="1897811"/>
            <a:ext cx="10353137" cy="4201513"/>
          </a:xfrm>
        </p:spPr>
        <p:txBody>
          <a:bodyPr/>
          <a:lstStyle/>
          <a:p>
            <a:pPr marL="182880" indent="457200" algn="r" rtl="1">
              <a:buNone/>
            </a:pPr>
            <a:r>
              <a:rPr lang="fa-IR" dirty="0">
                <a:cs typeface="B Nazanin" panose="00000400000000000000" pitchFamily="2" charset="-78"/>
              </a:rPr>
              <a:t>اگر فرض کنیم در یک دایره ی تولیدی موجودی کالای در جریان ساخت اول دوره وجود نداشته باشد و طی دوره بر روی 990 واحد عملیات تولیدی صورت گیرد و کلیه 990 واحد تکمیل شوند، معادل آحاد تکمیل شده مساوی 990 واحد میباشد. اکنون مثال فوق را کمی تغییر داده و فرض میکنیم از 990 واحدی که وارد دایره تولید شده 890 واحد آن تکمیل گردیده ودر پایان دوره 100 واحد آن از لحاظ مواد مستقیم، کار مستقیم و سربار کارخانه را میتوان از رابطه زیر به دست آورد.</a:t>
            </a:r>
            <a:endParaRPr lang="en-US" dirty="0">
              <a:cs typeface="B Nazanin" panose="00000400000000000000" pitchFamily="2" charset="-78"/>
            </a:endParaRPr>
          </a:p>
          <a:p>
            <a:pPr marL="182880" algn="r" rtl="1"/>
            <a:endParaRPr lang="en-US" dirty="0">
              <a:cs typeface="B Nazanin" panose="00000400000000000000" pitchFamily="2" charset="-78"/>
            </a:endParaRPr>
          </a:p>
          <a:p>
            <a:pPr marL="0" indent="0" algn="r" rtl="1">
              <a:buNone/>
            </a:pPr>
            <a:r>
              <a:rPr lang="fa-IR" sz="2300" dirty="0">
                <a:cs typeface="B Nazanin" panose="00000400000000000000" pitchFamily="2" charset="-78"/>
              </a:rPr>
              <a:t>( درصد تکمیل * موجودی کالای در جریان ساخت پایان دوره) + واحد های تکمیل شده = معادل آحاد تکمیل شده</a:t>
            </a:r>
            <a:endParaRPr lang="en-US" sz="2300" dirty="0">
              <a:cs typeface="B Nazanin" panose="00000400000000000000" pitchFamily="2" charset="-78"/>
            </a:endParaRPr>
          </a:p>
        </p:txBody>
      </p:sp>
    </p:spTree>
    <p:extLst>
      <p:ext uri="{BB962C8B-B14F-4D97-AF65-F5344CB8AC3E}">
        <p14:creationId xmlns:p14="http://schemas.microsoft.com/office/powerpoint/2010/main" val="34946637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Zar" panose="00000400000000000000" pitchFamily="2" charset="-78"/>
              </a:rPr>
              <a:t>مثال :</a:t>
            </a:r>
            <a:br>
              <a:rPr lang="en-US" dirty="0">
                <a:cs typeface="B Zar" panose="00000400000000000000" pitchFamily="2" charset="-78"/>
              </a:rPr>
            </a:br>
            <a:endParaRPr lang="en-US" dirty="0">
              <a:cs typeface="B Zar" panose="00000400000000000000" pitchFamily="2" charset="-78"/>
            </a:endParaRPr>
          </a:p>
        </p:txBody>
      </p:sp>
      <p:sp>
        <p:nvSpPr>
          <p:cNvPr id="3" name="Content Placeholder 2"/>
          <p:cNvSpPr>
            <a:spLocks noGrp="1"/>
          </p:cNvSpPr>
          <p:nvPr>
            <p:ph idx="1"/>
          </p:nvPr>
        </p:nvSpPr>
        <p:spPr/>
        <p:txBody>
          <a:bodyPr>
            <a:normAutofit/>
          </a:bodyPr>
          <a:lstStyle/>
          <a:p>
            <a:pPr marL="0" indent="457200" algn="r" rtl="1">
              <a:buNone/>
            </a:pPr>
            <a:r>
              <a:rPr lang="fa-IR" sz="2400" dirty="0">
                <a:cs typeface="B Nazanin" panose="00000400000000000000" pitchFamily="2" charset="-78"/>
              </a:rPr>
              <a:t>شرکت آناهید یک نوع محصول را در سه مدل تولید می نماید . شرکت از سه دایره جهت تولید محصول خود استفاده می کند . برروی مدل های مختلف محصول عملیات تولیدی یکسانی در دوایر تولیدی صورت  می گیرد ولی مواد اولیه ای که جهت تولید هر گروه محصول بکار می رود متفاوت</a:t>
            </a:r>
            <a:r>
              <a:rPr lang="en-US" sz="2400" dirty="0">
                <a:cs typeface="B Nazanin" panose="00000400000000000000" pitchFamily="2" charset="-78"/>
              </a:rPr>
              <a:t> </a:t>
            </a:r>
            <a:r>
              <a:rPr lang="fa-IR" sz="2400" dirty="0">
                <a:cs typeface="B Nazanin" panose="00000400000000000000" pitchFamily="2" charset="-78"/>
              </a:rPr>
              <a:t>می باشد . کلیه مواد اولیه لازم جهت تولید هر گروه محصول در ابتدای عملیات تولیدی دایره اول اضافه می شود .</a:t>
            </a:r>
            <a:endParaRPr lang="en-US" sz="2400" dirty="0">
              <a:cs typeface="B Nazanin" panose="00000400000000000000" pitchFamily="2" charset="-78"/>
            </a:endParaRPr>
          </a:p>
        </p:txBody>
      </p:sp>
    </p:spTree>
    <p:extLst>
      <p:ext uri="{BB962C8B-B14F-4D97-AF65-F5344CB8AC3E}">
        <p14:creationId xmlns:p14="http://schemas.microsoft.com/office/powerpoint/2010/main" val="34439849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200" dirty="0">
                <a:cs typeface="B Zar" panose="00000400000000000000" pitchFamily="2" charset="-78"/>
              </a:rPr>
              <a:t> سایر اطلاعات به دایره اول در اردیبهشت ماه به شرح زیر می باشد :</a:t>
            </a:r>
            <a:endParaRPr lang="en-US" sz="3200" dirty="0">
              <a:cs typeface="B Zar" panose="00000400000000000000" pitchFamily="2" charset="-78"/>
            </a:endParaRPr>
          </a:p>
        </p:txBody>
      </p:sp>
      <p:sp>
        <p:nvSpPr>
          <p:cNvPr id="3" name="Content Placeholder 2"/>
          <p:cNvSpPr>
            <a:spLocks noGrp="1"/>
          </p:cNvSpPr>
          <p:nvPr>
            <p:ph idx="1"/>
          </p:nvPr>
        </p:nvSpPr>
        <p:spPr>
          <a:xfrm>
            <a:off x="1103312" y="4887884"/>
            <a:ext cx="8946541" cy="1360515"/>
          </a:xfrm>
        </p:spPr>
        <p:txBody>
          <a:bodyPr>
            <a:normAutofit/>
          </a:bodyPr>
          <a:lstStyle/>
          <a:p>
            <a:pPr marL="0" indent="0" algn="r" rtl="1">
              <a:buNone/>
            </a:pPr>
            <a:r>
              <a:rPr lang="fa-IR" sz="2400" dirty="0">
                <a:cs typeface="B Nazanin" panose="00000400000000000000" pitchFamily="2" charset="-78"/>
              </a:rPr>
              <a:t>موجودی کالای در جریان ساخت پایان اردیبهشت ماه مربوط به مدل ج است که از لحاظ مواد اولیه %100 و از لحاظ هزینه های تبدیل 40% تکمیل میباشد . موجودی کالای در جریان ساخت در اول اردیبهشت ماه وجود نداشته باشد .</a:t>
            </a:r>
            <a:endParaRPr lang="en-US" sz="2400" dirty="0">
              <a:cs typeface="B Nazanin"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613197472"/>
              </p:ext>
            </p:extLst>
          </p:nvPr>
        </p:nvGraphicFramePr>
        <p:xfrm>
          <a:off x="1103311" y="1853247"/>
          <a:ext cx="8946542" cy="2336367"/>
        </p:xfrm>
        <a:graphic>
          <a:graphicData uri="http://schemas.openxmlformats.org/drawingml/2006/table">
            <a:tbl>
              <a:tblPr firstRow="1" bandRow="1">
                <a:tableStyleId>{2D5ABB26-0587-4C30-8999-92F81FD0307C}</a:tableStyleId>
              </a:tblPr>
              <a:tblGrid>
                <a:gridCol w="2556155">
                  <a:extLst>
                    <a:ext uri="{9D8B030D-6E8A-4147-A177-3AD203B41FA5}">
                      <a16:colId xmlns:a16="http://schemas.microsoft.com/office/drawing/2014/main" val="20000"/>
                    </a:ext>
                  </a:extLst>
                </a:gridCol>
                <a:gridCol w="2556155">
                  <a:extLst>
                    <a:ext uri="{9D8B030D-6E8A-4147-A177-3AD203B41FA5}">
                      <a16:colId xmlns:a16="http://schemas.microsoft.com/office/drawing/2014/main" val="20001"/>
                    </a:ext>
                  </a:extLst>
                </a:gridCol>
                <a:gridCol w="1278077">
                  <a:extLst>
                    <a:ext uri="{9D8B030D-6E8A-4147-A177-3AD203B41FA5}">
                      <a16:colId xmlns:a16="http://schemas.microsoft.com/office/drawing/2014/main" val="20002"/>
                    </a:ext>
                  </a:extLst>
                </a:gridCol>
                <a:gridCol w="2556155">
                  <a:extLst>
                    <a:ext uri="{9D8B030D-6E8A-4147-A177-3AD203B41FA5}">
                      <a16:colId xmlns:a16="http://schemas.microsoft.com/office/drawing/2014/main" val="20003"/>
                    </a:ext>
                  </a:extLst>
                </a:gridCol>
              </a:tblGrid>
              <a:tr h="897657">
                <a:tc>
                  <a:txBody>
                    <a:bodyPr/>
                    <a:lstStyle/>
                    <a:p>
                      <a:pPr algn="ctr"/>
                      <a:r>
                        <a:rPr lang="fa-IR" sz="2000" dirty="0">
                          <a:cs typeface="B Nazanin" panose="00000400000000000000" pitchFamily="2" charset="-78"/>
                        </a:rPr>
                        <a:t>واحد هاي تكميل شده و انتقال يافته به دايره</a:t>
                      </a:r>
                      <a:r>
                        <a:rPr lang="fa-IR" sz="2000" baseline="0" dirty="0">
                          <a:cs typeface="B Nazanin" panose="00000400000000000000" pitchFamily="2" charset="-78"/>
                        </a:rPr>
                        <a:t> دوم</a:t>
                      </a:r>
                      <a:endParaRPr lang="en-US" sz="2000" dirty="0">
                        <a:cs typeface="B Nazanin" panose="00000400000000000000" pitchFamily="2" charset="-78"/>
                      </a:endParaRPr>
                    </a:p>
                  </a:txBody>
                  <a:tcPr anchor="ctr"/>
                </a:tc>
                <a:tc>
                  <a:txBody>
                    <a:bodyPr/>
                    <a:lstStyle/>
                    <a:p>
                      <a:pPr algn="ctr"/>
                      <a:r>
                        <a:rPr lang="fa-IR" sz="2000" dirty="0">
                          <a:cs typeface="B Nazanin" panose="00000400000000000000" pitchFamily="2" charset="-78"/>
                        </a:rPr>
                        <a:t>واحد هايي كه طي ارديبهشت ماه اقدام به توليد آنها شده</a:t>
                      </a:r>
                      <a:endParaRPr lang="en-US" sz="2000" dirty="0">
                        <a:cs typeface="B Nazanin" panose="00000400000000000000" pitchFamily="2" charset="-78"/>
                      </a:endParaRPr>
                    </a:p>
                  </a:txBody>
                  <a:tcPr anchor="ctr"/>
                </a:tc>
                <a:tc>
                  <a:txBody>
                    <a:bodyPr/>
                    <a:lstStyle/>
                    <a:p>
                      <a:pPr algn="ctr"/>
                      <a:r>
                        <a:rPr lang="fa-IR" sz="2000" dirty="0">
                          <a:cs typeface="B Nazanin" panose="00000400000000000000" pitchFamily="2" charset="-78"/>
                        </a:rPr>
                        <a:t>مدل</a:t>
                      </a:r>
                      <a:endParaRPr lang="en-US" sz="2000" dirty="0">
                        <a:cs typeface="B Nazanin" panose="00000400000000000000" pitchFamily="2" charset="-78"/>
                      </a:endParaRPr>
                    </a:p>
                  </a:txBody>
                  <a:tcPr anchor="ctr"/>
                </a:tc>
                <a:tc>
                  <a:txBody>
                    <a:bodyPr/>
                    <a:lstStyle/>
                    <a:p>
                      <a:pPr algn="ctr"/>
                      <a:r>
                        <a:rPr lang="fa-IR" sz="2000" dirty="0">
                          <a:cs typeface="B Nazanin" panose="00000400000000000000" pitchFamily="2" charset="-78"/>
                        </a:rPr>
                        <a:t>شماره گروه محصول</a:t>
                      </a:r>
                      <a:endParaRPr lang="en-US" sz="2000" dirty="0">
                        <a:cs typeface="B Nazanin" panose="00000400000000000000" pitchFamily="2" charset="-78"/>
                      </a:endParaRPr>
                    </a:p>
                  </a:txBody>
                  <a:tcPr anchor="ctr"/>
                </a:tc>
                <a:extLst>
                  <a:ext uri="{0D108BD9-81ED-4DB2-BD59-A6C34878D82A}">
                    <a16:rowId xmlns:a16="http://schemas.microsoft.com/office/drawing/2014/main" val="10000"/>
                  </a:ext>
                </a:extLst>
              </a:tr>
              <a:tr h="479570">
                <a:tc>
                  <a:txBody>
                    <a:bodyPr/>
                    <a:lstStyle/>
                    <a:p>
                      <a:pPr algn="ctr"/>
                      <a:r>
                        <a:rPr lang="fa-IR" sz="2000" dirty="0">
                          <a:cs typeface="B Nazanin" panose="00000400000000000000" pitchFamily="2" charset="-78"/>
                        </a:rPr>
                        <a:t>1,100</a:t>
                      </a:r>
                      <a:endParaRPr lang="en-US" sz="2000" dirty="0">
                        <a:cs typeface="B Nazanin" panose="00000400000000000000" pitchFamily="2" charset="-78"/>
                      </a:endParaRPr>
                    </a:p>
                  </a:txBody>
                  <a:tcPr anchor="ctr"/>
                </a:tc>
                <a:tc>
                  <a:txBody>
                    <a:bodyPr/>
                    <a:lstStyle/>
                    <a:p>
                      <a:pPr algn="ctr"/>
                      <a:r>
                        <a:rPr lang="fa-IR" sz="2000" dirty="0">
                          <a:cs typeface="B Nazanin" panose="00000400000000000000" pitchFamily="2" charset="-78"/>
                        </a:rPr>
                        <a:t>1,100</a:t>
                      </a:r>
                      <a:endParaRPr lang="en-US" sz="2000" dirty="0">
                        <a:cs typeface="B Nazanin" panose="00000400000000000000" pitchFamily="2" charset="-78"/>
                      </a:endParaRPr>
                    </a:p>
                  </a:txBody>
                  <a:tcPr anchor="ctr"/>
                </a:tc>
                <a:tc>
                  <a:txBody>
                    <a:bodyPr/>
                    <a:lstStyle/>
                    <a:p>
                      <a:pPr algn="ctr"/>
                      <a:r>
                        <a:rPr lang="fa-IR" sz="2000" dirty="0">
                          <a:cs typeface="B Nazanin" panose="00000400000000000000" pitchFamily="2" charset="-78"/>
                        </a:rPr>
                        <a:t>الف</a:t>
                      </a:r>
                      <a:endParaRPr lang="en-US" sz="2000" dirty="0">
                        <a:cs typeface="B Nazanin" panose="00000400000000000000" pitchFamily="2" charset="-78"/>
                      </a:endParaRPr>
                    </a:p>
                  </a:txBody>
                  <a:tcPr anchor="ctr"/>
                </a:tc>
                <a:tc>
                  <a:txBody>
                    <a:bodyPr/>
                    <a:lstStyle/>
                    <a:p>
                      <a:pPr algn="ctr"/>
                      <a:r>
                        <a:rPr lang="fa-IR" sz="2000" dirty="0">
                          <a:cs typeface="B Nazanin" panose="00000400000000000000" pitchFamily="2" charset="-78"/>
                        </a:rPr>
                        <a:t>100</a:t>
                      </a:r>
                      <a:endParaRPr lang="en-US" sz="2000" dirty="0">
                        <a:cs typeface="B Nazanin" panose="00000400000000000000" pitchFamily="2" charset="-78"/>
                      </a:endParaRPr>
                    </a:p>
                  </a:txBody>
                  <a:tcPr anchor="ctr"/>
                </a:tc>
                <a:extLst>
                  <a:ext uri="{0D108BD9-81ED-4DB2-BD59-A6C34878D82A}">
                    <a16:rowId xmlns:a16="http://schemas.microsoft.com/office/drawing/2014/main" val="10001"/>
                  </a:ext>
                </a:extLst>
              </a:tr>
              <a:tr h="479570">
                <a:tc>
                  <a:txBody>
                    <a:bodyPr/>
                    <a:lstStyle/>
                    <a:p>
                      <a:pPr algn="ctr"/>
                      <a:r>
                        <a:rPr lang="fa-IR" sz="2000" dirty="0">
                          <a:cs typeface="B Nazanin" panose="00000400000000000000" pitchFamily="2" charset="-78"/>
                        </a:rPr>
                        <a:t>400</a:t>
                      </a:r>
                      <a:endParaRPr lang="en-US" sz="2000" dirty="0">
                        <a:cs typeface="B Nazanin" panose="00000400000000000000" pitchFamily="2" charset="-78"/>
                      </a:endParaRPr>
                    </a:p>
                  </a:txBody>
                  <a:tcPr anchor="ctr"/>
                </a:tc>
                <a:tc>
                  <a:txBody>
                    <a:bodyPr/>
                    <a:lstStyle/>
                    <a:p>
                      <a:pPr algn="ctr"/>
                      <a:r>
                        <a:rPr lang="fa-IR" sz="2000" dirty="0">
                          <a:cs typeface="B Nazanin" panose="00000400000000000000" pitchFamily="2" charset="-78"/>
                        </a:rPr>
                        <a:t>400</a:t>
                      </a:r>
                      <a:endParaRPr lang="en-US" sz="2000" dirty="0">
                        <a:cs typeface="B Nazanin" panose="00000400000000000000" pitchFamily="2" charset="-78"/>
                      </a:endParaRPr>
                    </a:p>
                  </a:txBody>
                  <a:tcPr anchor="ctr"/>
                </a:tc>
                <a:tc>
                  <a:txBody>
                    <a:bodyPr/>
                    <a:lstStyle/>
                    <a:p>
                      <a:pPr algn="ctr"/>
                      <a:r>
                        <a:rPr lang="fa-IR" sz="2000" dirty="0">
                          <a:cs typeface="B Nazanin" panose="00000400000000000000" pitchFamily="2" charset="-78"/>
                        </a:rPr>
                        <a:t>ب</a:t>
                      </a:r>
                      <a:endParaRPr lang="en-US" sz="2000" dirty="0">
                        <a:cs typeface="B Nazanin" panose="00000400000000000000" pitchFamily="2" charset="-78"/>
                      </a:endParaRPr>
                    </a:p>
                  </a:txBody>
                  <a:tcPr anchor="ctr"/>
                </a:tc>
                <a:tc>
                  <a:txBody>
                    <a:bodyPr/>
                    <a:lstStyle/>
                    <a:p>
                      <a:pPr algn="ctr"/>
                      <a:r>
                        <a:rPr lang="fa-IR" sz="2000" dirty="0">
                          <a:cs typeface="B Nazanin" panose="00000400000000000000" pitchFamily="2" charset="-78"/>
                        </a:rPr>
                        <a:t>101</a:t>
                      </a:r>
                      <a:endParaRPr lang="en-US" sz="2000" dirty="0">
                        <a:cs typeface="B Nazanin" panose="00000400000000000000" pitchFamily="2" charset="-78"/>
                      </a:endParaRPr>
                    </a:p>
                  </a:txBody>
                  <a:tcPr anchor="ctr"/>
                </a:tc>
                <a:extLst>
                  <a:ext uri="{0D108BD9-81ED-4DB2-BD59-A6C34878D82A}">
                    <a16:rowId xmlns:a16="http://schemas.microsoft.com/office/drawing/2014/main" val="10002"/>
                  </a:ext>
                </a:extLst>
              </a:tr>
              <a:tr h="479570">
                <a:tc>
                  <a:txBody>
                    <a:bodyPr/>
                    <a:lstStyle/>
                    <a:p>
                      <a:pPr algn="ctr"/>
                      <a:r>
                        <a:rPr lang="fa-IR" sz="2000" dirty="0">
                          <a:cs typeface="B Nazanin" panose="00000400000000000000" pitchFamily="2" charset="-78"/>
                        </a:rPr>
                        <a:t>950</a:t>
                      </a:r>
                      <a:endParaRPr lang="en-US" sz="2000" dirty="0">
                        <a:cs typeface="B Nazanin" panose="00000400000000000000" pitchFamily="2" charset="-78"/>
                      </a:endParaRPr>
                    </a:p>
                  </a:txBody>
                  <a:tcPr anchor="ctr"/>
                </a:tc>
                <a:tc>
                  <a:txBody>
                    <a:bodyPr/>
                    <a:lstStyle/>
                    <a:p>
                      <a:pPr algn="ctr"/>
                      <a:r>
                        <a:rPr lang="fa-IR" sz="2000" dirty="0">
                          <a:cs typeface="B Nazanin" panose="00000400000000000000" pitchFamily="2" charset="-78"/>
                        </a:rPr>
                        <a:t>1,300</a:t>
                      </a:r>
                      <a:endParaRPr lang="en-US" sz="2000" dirty="0">
                        <a:cs typeface="B Nazanin" panose="00000400000000000000" pitchFamily="2" charset="-78"/>
                      </a:endParaRPr>
                    </a:p>
                  </a:txBody>
                  <a:tcPr anchor="ctr"/>
                </a:tc>
                <a:tc>
                  <a:txBody>
                    <a:bodyPr/>
                    <a:lstStyle/>
                    <a:p>
                      <a:pPr algn="ctr"/>
                      <a:r>
                        <a:rPr lang="fa-IR" sz="2000" dirty="0">
                          <a:cs typeface="B Nazanin" panose="00000400000000000000" pitchFamily="2" charset="-78"/>
                        </a:rPr>
                        <a:t>ج</a:t>
                      </a:r>
                      <a:endParaRPr lang="en-US" sz="2000" dirty="0">
                        <a:cs typeface="B Nazanin" panose="00000400000000000000" pitchFamily="2" charset="-78"/>
                      </a:endParaRPr>
                    </a:p>
                  </a:txBody>
                  <a:tcPr anchor="ctr"/>
                </a:tc>
                <a:tc>
                  <a:txBody>
                    <a:bodyPr/>
                    <a:lstStyle/>
                    <a:p>
                      <a:pPr algn="ctr"/>
                      <a:r>
                        <a:rPr lang="fa-IR" sz="2000" dirty="0">
                          <a:cs typeface="B Nazanin" panose="00000400000000000000" pitchFamily="2" charset="-78"/>
                        </a:rPr>
                        <a:t>102</a:t>
                      </a:r>
                      <a:endParaRPr lang="en-US" sz="2000" dirty="0">
                        <a:cs typeface="B Nazanin" panose="00000400000000000000" pitchFamily="2" charset="-78"/>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722384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4538749"/>
            <a:ext cx="8946541" cy="1709650"/>
          </a:xfrm>
        </p:spPr>
        <p:txBody>
          <a:bodyPr>
            <a:normAutofit/>
          </a:bodyPr>
          <a:lstStyle/>
          <a:p>
            <a:pPr marL="0" indent="0" algn="r" rtl="1">
              <a:buNone/>
            </a:pPr>
            <a:r>
              <a:rPr lang="fa-IR" sz="3200" dirty="0">
                <a:cs typeface="B Zar" panose="00000400000000000000" pitchFamily="2" charset="-78"/>
              </a:rPr>
              <a:t>مطلوب است :</a:t>
            </a:r>
            <a:endParaRPr lang="en-US" sz="3200" dirty="0">
              <a:cs typeface="B Zar" panose="00000400000000000000" pitchFamily="2" charset="-78"/>
            </a:endParaRPr>
          </a:p>
          <a:p>
            <a:pPr marL="0" indent="0" algn="r" rtl="1">
              <a:buNone/>
            </a:pPr>
            <a:r>
              <a:rPr lang="fa-IR" sz="2400" dirty="0">
                <a:cs typeface="B Nazanin" panose="00000400000000000000" pitchFamily="2" charset="-78"/>
              </a:rPr>
              <a:t>1- محاسبه قیمت تمام شده مدل های مختلف تکمیل شده و انتقال یافته به دایره دوم .</a:t>
            </a:r>
            <a:endParaRPr lang="en-US" sz="2400" dirty="0">
              <a:cs typeface="B Nazanin" panose="00000400000000000000" pitchFamily="2" charset="-78"/>
            </a:endParaRPr>
          </a:p>
          <a:p>
            <a:pPr marL="0" indent="0" algn="r" rtl="1">
              <a:buNone/>
            </a:pPr>
            <a:r>
              <a:rPr lang="fa-IR" sz="2400" dirty="0">
                <a:cs typeface="B Nazanin" panose="00000400000000000000" pitchFamily="2" charset="-78"/>
              </a:rPr>
              <a:t>2- محاسبه قیمت تمام شده کالای در جریان ساخت پایان اردیبهشت ماه .</a:t>
            </a:r>
            <a:endParaRPr lang="en-US" sz="2400" dirty="0">
              <a:cs typeface="B Nazanin" panose="00000400000000000000" pitchFamily="2" charset="-78"/>
            </a:endParaRPr>
          </a:p>
        </p:txBody>
      </p:sp>
      <p:sp>
        <p:nvSpPr>
          <p:cNvPr id="8" name="Rectangle 7"/>
          <p:cNvSpPr/>
          <p:nvPr/>
        </p:nvSpPr>
        <p:spPr>
          <a:xfrm>
            <a:off x="3265488" y="808592"/>
            <a:ext cx="6096000" cy="3474093"/>
          </a:xfrm>
          <a:prstGeom prst="rect">
            <a:avLst/>
          </a:prstGeom>
        </p:spPr>
        <p:txBody>
          <a:bodyPr>
            <a:spAutoFit/>
          </a:bodyPr>
          <a:lstStyle/>
          <a:p>
            <a:pPr algn="r" rtl="1">
              <a:lnSpc>
                <a:spcPct val="107000"/>
              </a:lnSpc>
              <a:spcAft>
                <a:spcPts val="800"/>
              </a:spcAft>
            </a:pPr>
            <a:r>
              <a:rPr lang="fa-IR" sz="2400" dirty="0">
                <a:latin typeface="Calibri" panose="020F0502020204030204" pitchFamily="34" charset="0"/>
                <a:ea typeface="Calibri" panose="020F0502020204030204" pitchFamily="34" charset="0"/>
                <a:cs typeface="B Nazanin" panose="00000400000000000000" pitchFamily="2" charset="-78"/>
              </a:rPr>
              <a:t>هزینه های انجام یافته :                    ریال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a:lnSpc>
                <a:spcPct val="107000"/>
              </a:lnSpc>
              <a:spcAft>
                <a:spcPts val="800"/>
              </a:spcAft>
            </a:pPr>
            <a:r>
              <a:rPr lang="fa-IR" sz="2400" dirty="0">
                <a:latin typeface="Calibri" panose="020F0502020204030204" pitchFamily="34" charset="0"/>
                <a:ea typeface="Calibri" panose="020F0502020204030204" pitchFamily="34" charset="0"/>
                <a:cs typeface="B Nazanin" panose="00000400000000000000" pitchFamily="2" charset="-78"/>
              </a:rPr>
              <a:t>کار مستقیم                                29,600</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a:lnSpc>
                <a:spcPct val="107000"/>
              </a:lnSpc>
              <a:spcAft>
                <a:spcPts val="800"/>
              </a:spcAft>
            </a:pPr>
            <a:r>
              <a:rPr lang="fa-IR" sz="2400" dirty="0">
                <a:latin typeface="Calibri" panose="020F0502020204030204" pitchFamily="34" charset="0"/>
                <a:ea typeface="Calibri" panose="020F0502020204030204" pitchFamily="34" charset="0"/>
                <a:cs typeface="B Nazanin" panose="00000400000000000000" pitchFamily="2" charset="-78"/>
              </a:rPr>
              <a:t>سربار کارخانه                              13,135</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a:lnSpc>
                <a:spcPct val="107000"/>
              </a:lnSpc>
              <a:spcAft>
                <a:spcPts val="800"/>
              </a:spcAft>
            </a:pPr>
            <a:r>
              <a:rPr lang="fa-IR" sz="2400" dirty="0">
                <a:latin typeface="Calibri" panose="020F0502020204030204" pitchFamily="34" charset="0"/>
                <a:ea typeface="Calibri" panose="020F0502020204030204" pitchFamily="34" charset="0"/>
                <a:cs typeface="B Nazanin" panose="00000400000000000000" pitchFamily="2" charset="-78"/>
              </a:rPr>
              <a:t>مواد اولیه :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a:lnSpc>
                <a:spcPct val="107000"/>
              </a:lnSpc>
              <a:spcAft>
                <a:spcPts val="800"/>
              </a:spcAft>
            </a:pPr>
            <a:r>
              <a:rPr lang="fa-IR" sz="2400" dirty="0">
                <a:latin typeface="Calibri" panose="020F0502020204030204" pitchFamily="34" charset="0"/>
                <a:ea typeface="Calibri" panose="020F0502020204030204" pitchFamily="34" charset="0"/>
                <a:cs typeface="B Nazanin" panose="00000400000000000000" pitchFamily="2" charset="-78"/>
              </a:rPr>
              <a:t>مدل الف                                    18,700</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a:lnSpc>
                <a:spcPct val="107000"/>
              </a:lnSpc>
              <a:spcAft>
                <a:spcPts val="800"/>
              </a:spcAft>
            </a:pPr>
            <a:r>
              <a:rPr lang="fa-IR" sz="2400" dirty="0">
                <a:latin typeface="Calibri" panose="020F0502020204030204" pitchFamily="34" charset="0"/>
                <a:ea typeface="Calibri" panose="020F0502020204030204" pitchFamily="34" charset="0"/>
                <a:cs typeface="B Nazanin" panose="00000400000000000000" pitchFamily="2" charset="-78"/>
              </a:rPr>
              <a:t>مدل ب                                     8,000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a:lnSpc>
                <a:spcPct val="107000"/>
              </a:lnSpc>
              <a:spcAft>
                <a:spcPts val="800"/>
              </a:spcAft>
            </a:pPr>
            <a:r>
              <a:rPr lang="fa-IR" sz="2400" dirty="0">
                <a:latin typeface="Calibri" panose="020F0502020204030204" pitchFamily="34" charset="0"/>
                <a:ea typeface="Calibri" panose="020F0502020204030204" pitchFamily="34" charset="0"/>
                <a:cs typeface="B Nazanin" panose="00000400000000000000" pitchFamily="2" charset="-78"/>
              </a:rPr>
              <a:t>مدل ج                                     13,000</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7754528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28984917"/>
              </p:ext>
            </p:extLst>
          </p:nvPr>
        </p:nvGraphicFramePr>
        <p:xfrm>
          <a:off x="1047404" y="204416"/>
          <a:ext cx="9060872" cy="6234970"/>
        </p:xfrm>
        <a:graphic>
          <a:graphicData uri="http://schemas.openxmlformats.org/drawingml/2006/table">
            <a:tbl>
              <a:tblPr firstRow="1" firstCol="1" bandRow="1">
                <a:tableStyleId>{2D5ABB26-0587-4C30-8999-92F81FD0307C}</a:tableStyleId>
              </a:tblPr>
              <a:tblGrid>
                <a:gridCol w="1814712">
                  <a:extLst>
                    <a:ext uri="{9D8B030D-6E8A-4147-A177-3AD203B41FA5}">
                      <a16:colId xmlns:a16="http://schemas.microsoft.com/office/drawing/2014/main" val="20000"/>
                    </a:ext>
                  </a:extLst>
                </a:gridCol>
                <a:gridCol w="1477128">
                  <a:extLst>
                    <a:ext uri="{9D8B030D-6E8A-4147-A177-3AD203B41FA5}">
                      <a16:colId xmlns:a16="http://schemas.microsoft.com/office/drawing/2014/main" val="20001"/>
                    </a:ext>
                  </a:extLst>
                </a:gridCol>
                <a:gridCol w="1496291">
                  <a:extLst>
                    <a:ext uri="{9D8B030D-6E8A-4147-A177-3AD203B41FA5}">
                      <a16:colId xmlns:a16="http://schemas.microsoft.com/office/drawing/2014/main" val="20002"/>
                    </a:ext>
                  </a:extLst>
                </a:gridCol>
                <a:gridCol w="4272741">
                  <a:extLst>
                    <a:ext uri="{9D8B030D-6E8A-4147-A177-3AD203B41FA5}">
                      <a16:colId xmlns:a16="http://schemas.microsoft.com/office/drawing/2014/main" val="20003"/>
                    </a:ext>
                  </a:extLst>
                </a:gridCol>
              </a:tblGrid>
              <a:tr h="645311">
                <a:tc gridSpan="2">
                  <a:txBody>
                    <a:bodyPr/>
                    <a:lstStyle/>
                    <a:p>
                      <a:pPr marL="0" marR="0" algn="ctr">
                        <a:lnSpc>
                          <a:spcPct val="107000"/>
                        </a:lnSpc>
                        <a:spcBef>
                          <a:spcPts val="0"/>
                        </a:spcBef>
                        <a:spcAft>
                          <a:spcPts val="0"/>
                        </a:spcAft>
                      </a:pPr>
                      <a:r>
                        <a:rPr lang="ar-SA" sz="2000" dirty="0">
                          <a:effectLst/>
                        </a:rPr>
                        <a:t>معادل آحاد تكميل شده</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endParaRPr lang="en-US"/>
                    </a:p>
                  </a:txBody>
                  <a:tcPr/>
                </a:tc>
                <a:tc>
                  <a:txBody>
                    <a:bodyPr/>
                    <a:lstStyle/>
                    <a:p>
                      <a:pPr marL="0" marR="0" algn="ctr">
                        <a:lnSpc>
                          <a:spcPct val="107000"/>
                        </a:lnSpc>
                        <a:spcBef>
                          <a:spcPts val="0"/>
                        </a:spcBef>
                        <a:spcAft>
                          <a:spcPts val="0"/>
                        </a:spcAft>
                      </a:pPr>
                      <a:r>
                        <a:rPr lang="fa-IR" sz="2000" dirty="0">
                          <a:effectLst/>
                        </a:rPr>
                        <a:t>جدول مقدار</a:t>
                      </a:r>
                      <a:endParaRPr lang="en-US" sz="2000" dirty="0">
                        <a:effectLst/>
                      </a:endParaRPr>
                    </a:p>
                    <a:p>
                      <a:pPr marL="0" marR="0" algn="ctr">
                        <a:lnSpc>
                          <a:spcPct val="107000"/>
                        </a:lnSpc>
                        <a:spcBef>
                          <a:spcPts val="0"/>
                        </a:spcBef>
                        <a:spcAft>
                          <a:spcPts val="0"/>
                        </a:spcAft>
                      </a:pPr>
                      <a:r>
                        <a:rPr lang="fa-IR" sz="2000" dirty="0">
                          <a:effectLst/>
                        </a:rPr>
                        <a:t>توليد</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rowSpan="2">
                  <a:txBody>
                    <a:bodyPr/>
                    <a:lstStyle/>
                    <a:p>
                      <a:pPr marL="0" marR="0" algn="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0"/>
                  </a:ext>
                </a:extLst>
              </a:tr>
              <a:tr h="382222">
                <a:tc>
                  <a:txBody>
                    <a:bodyPr/>
                    <a:lstStyle/>
                    <a:p>
                      <a:pPr marL="0" marR="0" algn="ctr">
                        <a:lnSpc>
                          <a:spcPct val="107000"/>
                        </a:lnSpc>
                        <a:spcBef>
                          <a:spcPts val="0"/>
                        </a:spcBef>
                        <a:spcAft>
                          <a:spcPts val="0"/>
                        </a:spcAft>
                      </a:pPr>
                      <a:r>
                        <a:rPr lang="ar-SA" sz="2000">
                          <a:effectLst/>
                        </a:rPr>
                        <a:t>هزينه هاي تبديل</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ar-SA" sz="2000">
                          <a:effectLst/>
                        </a:rPr>
                        <a:t>مواد اوليه</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fa-IR" sz="2000" dirty="0">
                          <a:effectLst/>
                          <a:latin typeface="Calibri" panose="020F0502020204030204" pitchFamily="34" charset="0"/>
                          <a:ea typeface="Calibri" panose="020F0502020204030204" pitchFamily="34" charset="0"/>
                          <a:cs typeface="B Nazanin" panose="00000400000000000000" pitchFamily="2" charset="-78"/>
                        </a:rPr>
                        <a:t>واحد</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vMerge="1">
                  <a:txBody>
                    <a:bodyPr/>
                    <a:lstStyle/>
                    <a:p>
                      <a:endParaRPr lang="en-US"/>
                    </a:p>
                  </a:txBody>
                  <a:tcPr/>
                </a:tc>
                <a:extLst>
                  <a:ext uri="{0D108BD9-81ED-4DB2-BD59-A6C34878D82A}">
                    <a16:rowId xmlns:a16="http://schemas.microsoft.com/office/drawing/2014/main" val="10001"/>
                  </a:ext>
                </a:extLst>
              </a:tr>
              <a:tr h="372351">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fa-IR" sz="2000" dirty="0">
                          <a:effectLst/>
                        </a:rPr>
                        <a:t>-0-</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a:lnSpc>
                          <a:spcPct val="107000"/>
                        </a:lnSpc>
                        <a:spcBef>
                          <a:spcPts val="0"/>
                        </a:spcBef>
                        <a:spcAft>
                          <a:spcPts val="0"/>
                        </a:spcAft>
                      </a:pPr>
                      <a:r>
                        <a:rPr lang="ar-SA" sz="2000">
                          <a:effectLst/>
                        </a:rPr>
                        <a:t>موجودي كالاي در جريان ساخت اول دوره</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2"/>
                  </a:ext>
                </a:extLst>
              </a:tr>
              <a:tr h="372351">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a:lnSpc>
                          <a:spcPct val="107000"/>
                        </a:lnSpc>
                        <a:spcBef>
                          <a:spcPts val="0"/>
                        </a:spcBef>
                        <a:spcAft>
                          <a:spcPts val="0"/>
                        </a:spcAft>
                      </a:pPr>
                      <a:r>
                        <a:rPr lang="ar-SA" sz="2000">
                          <a:effectLst/>
                        </a:rPr>
                        <a:t>واحدهايي كه طي دوره اقدام به توليد شده:</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3"/>
                  </a:ext>
                </a:extLst>
              </a:tr>
              <a:tr h="372351">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2000">
                          <a:effectLst/>
                        </a:rPr>
                        <a:t>1,100</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a:lnSpc>
                          <a:spcPct val="107000"/>
                        </a:lnSpc>
                        <a:spcBef>
                          <a:spcPts val="0"/>
                        </a:spcBef>
                        <a:spcAft>
                          <a:spcPts val="0"/>
                        </a:spcAft>
                      </a:pPr>
                      <a:r>
                        <a:rPr lang="ar-SA" sz="2000">
                          <a:effectLst/>
                        </a:rPr>
                        <a:t>مدل الف</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4"/>
                  </a:ext>
                </a:extLst>
              </a:tr>
              <a:tr h="372351">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2000">
                          <a:effectLst/>
                        </a:rPr>
                        <a:t>400</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a:lnSpc>
                          <a:spcPct val="107000"/>
                        </a:lnSpc>
                        <a:spcBef>
                          <a:spcPts val="0"/>
                        </a:spcBef>
                        <a:spcAft>
                          <a:spcPts val="0"/>
                        </a:spcAft>
                      </a:pPr>
                      <a:r>
                        <a:rPr lang="ar-SA" sz="2000">
                          <a:effectLst/>
                        </a:rPr>
                        <a:t>مدل ب</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5"/>
                  </a:ext>
                </a:extLst>
              </a:tr>
              <a:tr h="372351">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2000">
                          <a:effectLst/>
                        </a:rPr>
                        <a:t>1,300</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a:lnSpc>
                          <a:spcPct val="107000"/>
                        </a:lnSpc>
                        <a:spcBef>
                          <a:spcPts val="0"/>
                        </a:spcBef>
                        <a:spcAft>
                          <a:spcPts val="0"/>
                        </a:spcAft>
                      </a:pPr>
                      <a:r>
                        <a:rPr lang="ar-SA" sz="2000">
                          <a:effectLst/>
                        </a:rPr>
                        <a:t>مدل ج</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6"/>
                  </a:ext>
                </a:extLst>
              </a:tr>
              <a:tr h="372351">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2000">
                          <a:effectLst/>
                        </a:rPr>
                        <a:t>2,800</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7"/>
                  </a:ext>
                </a:extLst>
              </a:tr>
              <a:tr h="645311">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a:lnSpc>
                          <a:spcPct val="107000"/>
                        </a:lnSpc>
                        <a:spcBef>
                          <a:spcPts val="0"/>
                        </a:spcBef>
                        <a:spcAft>
                          <a:spcPts val="0"/>
                        </a:spcAft>
                      </a:pPr>
                      <a:r>
                        <a:rPr lang="ar-SA" sz="2000">
                          <a:effectLst/>
                        </a:rPr>
                        <a:t>واحدهايي كه تكميل شده و انتقال نيافته به دايره دوم:</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8"/>
                  </a:ext>
                </a:extLst>
              </a:tr>
              <a:tr h="372351">
                <a:tc>
                  <a:txBody>
                    <a:bodyPr/>
                    <a:lstStyle/>
                    <a:p>
                      <a:pPr marL="0" marR="0" algn="ctr" rtl="1">
                        <a:lnSpc>
                          <a:spcPct val="107000"/>
                        </a:lnSpc>
                        <a:spcBef>
                          <a:spcPts val="0"/>
                        </a:spcBef>
                        <a:spcAft>
                          <a:spcPts val="0"/>
                        </a:spcAft>
                      </a:pPr>
                      <a:r>
                        <a:rPr lang="ar-SA" sz="2000">
                          <a:effectLst/>
                        </a:rPr>
                        <a:t>1,100</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2000">
                          <a:effectLst/>
                        </a:rPr>
                        <a:t>1,100</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2000">
                          <a:effectLst/>
                        </a:rPr>
                        <a:t>1,100</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a:lnSpc>
                          <a:spcPct val="107000"/>
                        </a:lnSpc>
                        <a:spcBef>
                          <a:spcPts val="0"/>
                        </a:spcBef>
                        <a:spcAft>
                          <a:spcPts val="0"/>
                        </a:spcAft>
                      </a:pPr>
                      <a:r>
                        <a:rPr lang="ar-SA" sz="2000">
                          <a:effectLst/>
                        </a:rPr>
                        <a:t>مدل الف</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9"/>
                  </a:ext>
                </a:extLst>
              </a:tr>
              <a:tr h="372351">
                <a:tc>
                  <a:txBody>
                    <a:bodyPr/>
                    <a:lstStyle/>
                    <a:p>
                      <a:pPr marL="0" marR="0" algn="ctr" rtl="1">
                        <a:lnSpc>
                          <a:spcPct val="107000"/>
                        </a:lnSpc>
                        <a:spcBef>
                          <a:spcPts val="0"/>
                        </a:spcBef>
                        <a:spcAft>
                          <a:spcPts val="0"/>
                        </a:spcAft>
                      </a:pPr>
                      <a:r>
                        <a:rPr lang="ar-SA" sz="2000">
                          <a:effectLst/>
                        </a:rPr>
                        <a:t>400</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2000">
                          <a:effectLst/>
                        </a:rPr>
                        <a:t>400</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2000">
                          <a:effectLst/>
                        </a:rPr>
                        <a:t>400</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a:lnSpc>
                          <a:spcPct val="107000"/>
                        </a:lnSpc>
                        <a:spcBef>
                          <a:spcPts val="0"/>
                        </a:spcBef>
                        <a:spcAft>
                          <a:spcPts val="0"/>
                        </a:spcAft>
                      </a:pPr>
                      <a:r>
                        <a:rPr lang="ar-SA" sz="2000">
                          <a:effectLst/>
                        </a:rPr>
                        <a:t>مدل ب</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10"/>
                  </a:ext>
                </a:extLst>
              </a:tr>
              <a:tr h="372351">
                <a:tc>
                  <a:txBody>
                    <a:bodyPr/>
                    <a:lstStyle/>
                    <a:p>
                      <a:pPr marL="0" marR="0" algn="ctr" rtl="1">
                        <a:lnSpc>
                          <a:spcPct val="107000"/>
                        </a:lnSpc>
                        <a:spcBef>
                          <a:spcPts val="0"/>
                        </a:spcBef>
                        <a:spcAft>
                          <a:spcPts val="0"/>
                        </a:spcAft>
                      </a:pPr>
                      <a:r>
                        <a:rPr lang="ar-SA" sz="2000">
                          <a:effectLst/>
                        </a:rPr>
                        <a:t>950</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2000" dirty="0">
                          <a:effectLst/>
                        </a:rPr>
                        <a:t>950</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2000">
                          <a:effectLst/>
                        </a:rPr>
                        <a:t>950</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a:lnSpc>
                          <a:spcPct val="107000"/>
                        </a:lnSpc>
                        <a:spcBef>
                          <a:spcPts val="0"/>
                        </a:spcBef>
                        <a:spcAft>
                          <a:spcPts val="0"/>
                        </a:spcAft>
                      </a:pPr>
                      <a:r>
                        <a:rPr lang="ar-SA" sz="2000">
                          <a:effectLst/>
                        </a:rPr>
                        <a:t>مدل ج</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11"/>
                  </a:ext>
                </a:extLst>
              </a:tr>
              <a:tr h="372351">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gridSpan="2">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2000" dirty="0">
                          <a:effectLst/>
                        </a:rPr>
                        <a:t> </a:t>
                      </a:r>
                      <a:r>
                        <a:rPr lang="ar-SA" sz="2000" dirty="0">
                          <a:effectLst/>
                        </a:rPr>
                        <a:t>1,300</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hMerge="1">
                  <a:txBody>
                    <a:bodyPr/>
                    <a:lstStyle/>
                    <a:p>
                      <a:pPr marL="0" marR="0" algn="ctr" rtl="1">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a:lnSpc>
                          <a:spcPct val="107000"/>
                        </a:lnSpc>
                        <a:spcBef>
                          <a:spcPts val="0"/>
                        </a:spcBef>
                        <a:spcAft>
                          <a:spcPts val="0"/>
                        </a:spcAft>
                      </a:pPr>
                      <a:r>
                        <a:rPr lang="ar-SA" sz="2000">
                          <a:effectLst/>
                        </a:rPr>
                        <a:t>موجودي كالاي در جريان ساخت پايان</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12"/>
                  </a:ext>
                </a:extLst>
              </a:tr>
              <a:tr h="372351">
                <a:tc>
                  <a:txBody>
                    <a:bodyPr/>
                    <a:lstStyle/>
                    <a:p>
                      <a:pPr marL="0" marR="0" algn="ctr" rtl="1">
                        <a:lnSpc>
                          <a:spcPct val="107000"/>
                        </a:lnSpc>
                        <a:spcBef>
                          <a:spcPts val="0"/>
                        </a:spcBef>
                        <a:spcAft>
                          <a:spcPts val="0"/>
                        </a:spcAft>
                      </a:pPr>
                      <a:r>
                        <a:rPr lang="ar-SA" sz="2000">
                          <a:effectLst/>
                        </a:rPr>
                        <a:t>(40%×350)140</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2000" dirty="0">
                          <a:effectLst/>
                        </a:rPr>
                        <a:t>350</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2000">
                          <a:effectLst/>
                        </a:rPr>
                        <a:t>350</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a:lnSpc>
                          <a:spcPct val="107000"/>
                        </a:lnSpc>
                        <a:spcBef>
                          <a:spcPts val="0"/>
                        </a:spcBef>
                        <a:spcAft>
                          <a:spcPts val="0"/>
                        </a:spcAft>
                      </a:pPr>
                      <a:r>
                        <a:rPr lang="ar-SA" sz="2000">
                          <a:effectLst/>
                        </a:rPr>
                        <a:t>دوره(مدل ج)</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13"/>
                  </a:ext>
                </a:extLst>
              </a:tr>
              <a:tr h="452343">
                <a:tc>
                  <a:txBody>
                    <a:bodyPr/>
                    <a:lstStyle/>
                    <a:p>
                      <a:pPr marL="0" marR="0" algn="ctr" rtl="1">
                        <a:lnSpc>
                          <a:spcPct val="107000"/>
                        </a:lnSpc>
                        <a:spcBef>
                          <a:spcPts val="0"/>
                        </a:spcBef>
                        <a:spcAft>
                          <a:spcPts val="0"/>
                        </a:spcAft>
                      </a:pPr>
                      <a:r>
                        <a:rPr lang="ar-SA" sz="2000">
                          <a:effectLst/>
                        </a:rPr>
                        <a:t>2,590</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2000" dirty="0">
                          <a:effectLst/>
                        </a:rPr>
                        <a:t>2,800</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marL="0" marR="0" algn="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14"/>
                  </a:ext>
                </a:extLst>
              </a:tr>
            </a:tbl>
          </a:graphicData>
        </a:graphic>
      </p:graphicFrame>
      <p:sp>
        <p:nvSpPr>
          <p:cNvPr id="5" name="Right Brace 4"/>
          <p:cNvSpPr/>
          <p:nvPr/>
        </p:nvSpPr>
        <p:spPr>
          <a:xfrm>
            <a:off x="3840480" y="5054138"/>
            <a:ext cx="249382" cy="798022"/>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6" name="Rectangle 5"/>
          <p:cNvSpPr/>
          <p:nvPr/>
        </p:nvSpPr>
        <p:spPr>
          <a:xfrm>
            <a:off x="4572000" y="3474720"/>
            <a:ext cx="964276"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4613564" y="6425464"/>
            <a:ext cx="964276"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1515687" y="6471183"/>
            <a:ext cx="964276"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0" name="Straight Connector 9"/>
          <p:cNvCxnSpPr/>
          <p:nvPr/>
        </p:nvCxnSpPr>
        <p:spPr>
          <a:xfrm>
            <a:off x="4572000" y="3092335"/>
            <a:ext cx="964276"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4613564" y="6054437"/>
            <a:ext cx="964276" cy="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1047404" y="6054437"/>
            <a:ext cx="1778923"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flipV="1">
            <a:off x="1097280" y="847897"/>
            <a:ext cx="3042458" cy="16625"/>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4613564" y="864522"/>
            <a:ext cx="964276"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957692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418443703"/>
              </p:ext>
            </p:extLst>
          </p:nvPr>
        </p:nvGraphicFramePr>
        <p:xfrm>
          <a:off x="1995055" y="199504"/>
          <a:ext cx="8179723" cy="6435328"/>
        </p:xfrm>
        <a:graphic>
          <a:graphicData uri="http://schemas.openxmlformats.org/drawingml/2006/table">
            <a:tbl>
              <a:tblPr firstRow="1" firstCol="1" bandRow="1">
                <a:tableStyleId>{2D5ABB26-0587-4C30-8999-92F81FD0307C}</a:tableStyleId>
              </a:tblPr>
              <a:tblGrid>
                <a:gridCol w="1298914">
                  <a:extLst>
                    <a:ext uri="{9D8B030D-6E8A-4147-A177-3AD203B41FA5}">
                      <a16:colId xmlns:a16="http://schemas.microsoft.com/office/drawing/2014/main" val="20000"/>
                    </a:ext>
                  </a:extLst>
                </a:gridCol>
                <a:gridCol w="809059">
                  <a:extLst>
                    <a:ext uri="{9D8B030D-6E8A-4147-A177-3AD203B41FA5}">
                      <a16:colId xmlns:a16="http://schemas.microsoft.com/office/drawing/2014/main" val="20001"/>
                    </a:ext>
                  </a:extLst>
                </a:gridCol>
                <a:gridCol w="946949">
                  <a:extLst>
                    <a:ext uri="{9D8B030D-6E8A-4147-A177-3AD203B41FA5}">
                      <a16:colId xmlns:a16="http://schemas.microsoft.com/office/drawing/2014/main" val="20002"/>
                    </a:ext>
                  </a:extLst>
                </a:gridCol>
                <a:gridCol w="946949">
                  <a:extLst>
                    <a:ext uri="{9D8B030D-6E8A-4147-A177-3AD203B41FA5}">
                      <a16:colId xmlns:a16="http://schemas.microsoft.com/office/drawing/2014/main" val="20003"/>
                    </a:ext>
                  </a:extLst>
                </a:gridCol>
                <a:gridCol w="1359859">
                  <a:extLst>
                    <a:ext uri="{9D8B030D-6E8A-4147-A177-3AD203B41FA5}">
                      <a16:colId xmlns:a16="http://schemas.microsoft.com/office/drawing/2014/main" val="20004"/>
                    </a:ext>
                  </a:extLst>
                </a:gridCol>
                <a:gridCol w="2817993">
                  <a:extLst>
                    <a:ext uri="{9D8B030D-6E8A-4147-A177-3AD203B41FA5}">
                      <a16:colId xmlns:a16="http://schemas.microsoft.com/office/drawing/2014/main" val="20005"/>
                    </a:ext>
                  </a:extLst>
                </a:gridCol>
              </a:tblGrid>
              <a:tr h="302571">
                <a:tc gridSpan="6">
                  <a:txBody>
                    <a:bodyPr/>
                    <a:lstStyle/>
                    <a:p>
                      <a:pPr marL="0" marR="0" algn="ctr">
                        <a:lnSpc>
                          <a:spcPct val="107000"/>
                        </a:lnSpc>
                        <a:spcBef>
                          <a:spcPts val="0"/>
                        </a:spcBef>
                        <a:spcAft>
                          <a:spcPts val="0"/>
                        </a:spcAft>
                      </a:pPr>
                      <a:r>
                        <a:rPr lang="ar-SA" sz="1600" dirty="0">
                          <a:effectLst/>
                          <a:cs typeface="B Nazanin" panose="00000400000000000000" pitchFamily="2" charset="-78"/>
                        </a:rPr>
                        <a:t>شركت آناه</a:t>
                      </a:r>
                      <a:r>
                        <a:rPr lang="fa-IR" sz="1600" dirty="0">
                          <a:effectLst/>
                          <a:cs typeface="B Nazanin" panose="00000400000000000000" pitchFamily="2" charset="-78"/>
                        </a:rPr>
                        <a:t>يد</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2571">
                <a:tc gridSpan="6">
                  <a:txBody>
                    <a:bodyPr/>
                    <a:lstStyle/>
                    <a:p>
                      <a:pPr marL="0" marR="0" algn="ctr">
                        <a:lnSpc>
                          <a:spcPct val="107000"/>
                        </a:lnSpc>
                        <a:spcBef>
                          <a:spcPts val="0"/>
                        </a:spcBef>
                        <a:spcAft>
                          <a:spcPts val="0"/>
                        </a:spcAft>
                      </a:pPr>
                      <a:r>
                        <a:rPr lang="ar-SA" sz="1600" dirty="0">
                          <a:effectLst/>
                          <a:cs typeface="B Nazanin" panose="00000400000000000000" pitchFamily="2" charset="-78"/>
                        </a:rPr>
                        <a:t>گزارش هزينه توليد براي ارديبهشت ماه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2571">
                <a:tc gridSpan="6">
                  <a:txBody>
                    <a:bodyPr/>
                    <a:lstStyle/>
                    <a:p>
                      <a:pPr marL="0" marR="0" rtl="1">
                        <a:lnSpc>
                          <a:spcPct val="107000"/>
                        </a:lnSpc>
                        <a:spcBef>
                          <a:spcPts val="0"/>
                        </a:spcBef>
                        <a:spcAft>
                          <a:spcPts val="0"/>
                        </a:spcAft>
                      </a:pPr>
                      <a:r>
                        <a:rPr lang="ar-SA" sz="1600" dirty="0">
                          <a:effectLst/>
                          <a:cs typeface="B Nazanin" panose="00000400000000000000" pitchFamily="2" charset="-78"/>
                        </a:rPr>
                        <a:t>(ارقام به ريال)</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02571">
                <a:tc rowSpan="2">
                  <a:txBody>
                    <a:bodyPr/>
                    <a:lstStyle/>
                    <a:p>
                      <a:pPr marL="0" marR="0" algn="ctr">
                        <a:lnSpc>
                          <a:spcPct val="107000"/>
                        </a:lnSpc>
                        <a:spcBef>
                          <a:spcPts val="0"/>
                        </a:spcBef>
                        <a:spcAft>
                          <a:spcPts val="0"/>
                        </a:spcAft>
                      </a:pPr>
                      <a:r>
                        <a:rPr lang="ar-SA" sz="1600">
                          <a:effectLst/>
                          <a:cs typeface="B Nazanin" panose="00000400000000000000" pitchFamily="2" charset="-78"/>
                        </a:rPr>
                        <a:t>هزينه هاي تبديل</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tc>
                <a:tc gridSpan="3">
                  <a:txBody>
                    <a:bodyPr/>
                    <a:lstStyle/>
                    <a:p>
                      <a:pPr marL="0" marR="0" algn="ctr">
                        <a:lnSpc>
                          <a:spcPct val="107000"/>
                        </a:lnSpc>
                        <a:spcBef>
                          <a:spcPts val="0"/>
                        </a:spcBef>
                        <a:spcAft>
                          <a:spcPts val="0"/>
                        </a:spcAft>
                      </a:pPr>
                      <a:r>
                        <a:rPr lang="ar-SA" sz="1600">
                          <a:effectLst/>
                          <a:cs typeface="B Nazanin" panose="00000400000000000000" pitchFamily="2" charset="-78"/>
                        </a:rPr>
                        <a:t>مواد اوليه</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ar-SA" sz="1600">
                          <a:effectLst/>
                          <a:cs typeface="B Nazanin" panose="00000400000000000000" pitchFamily="2" charset="-78"/>
                        </a:rPr>
                        <a:t>جمع هزينه ها</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tc>
                <a:tc rowSpan="2">
                  <a:txBody>
                    <a:bodyPr/>
                    <a:lstStyle/>
                    <a:p>
                      <a:pPr marL="0" marR="0">
                        <a:lnSpc>
                          <a:spcPct val="107000"/>
                        </a:lnSpc>
                        <a:spcBef>
                          <a:spcPts val="0"/>
                        </a:spcBef>
                        <a:spcAft>
                          <a:spcPts val="0"/>
                        </a:spcAft>
                      </a:pPr>
                      <a:r>
                        <a:rPr lang="en-US" sz="1600" dirty="0">
                          <a:effectLst/>
                          <a:cs typeface="B Nazanin" panose="00000400000000000000" pitchFamily="2" charset="-78"/>
                        </a:rPr>
                        <a:t>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tc>
                <a:extLst>
                  <a:ext uri="{0D108BD9-81ED-4DB2-BD59-A6C34878D82A}">
                    <a16:rowId xmlns:a16="http://schemas.microsoft.com/office/drawing/2014/main" val="10003"/>
                  </a:ext>
                </a:extLst>
              </a:tr>
              <a:tr h="302571">
                <a:tc vMerge="1">
                  <a:txBody>
                    <a:bodyPr/>
                    <a:lstStyle/>
                    <a:p>
                      <a:endParaRPr lang="en-US"/>
                    </a:p>
                  </a:txBody>
                  <a:tcPr/>
                </a:tc>
                <a:tc>
                  <a:txBody>
                    <a:bodyPr/>
                    <a:lstStyle/>
                    <a:p>
                      <a:pPr marL="0" marR="0" algn="ctr">
                        <a:lnSpc>
                          <a:spcPct val="107000"/>
                        </a:lnSpc>
                        <a:spcBef>
                          <a:spcPts val="0"/>
                        </a:spcBef>
                        <a:spcAft>
                          <a:spcPts val="0"/>
                        </a:spcAft>
                      </a:pPr>
                      <a:r>
                        <a:rPr lang="ar-SA" sz="1600">
                          <a:effectLst/>
                          <a:cs typeface="B Nazanin" panose="00000400000000000000" pitchFamily="2" charset="-78"/>
                        </a:rPr>
                        <a:t>مدل ج</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a:lnSpc>
                          <a:spcPct val="107000"/>
                        </a:lnSpc>
                        <a:spcBef>
                          <a:spcPts val="0"/>
                        </a:spcBef>
                        <a:spcAft>
                          <a:spcPts val="0"/>
                        </a:spcAft>
                      </a:pPr>
                      <a:r>
                        <a:rPr lang="ar-SA" sz="1600">
                          <a:effectLst/>
                          <a:cs typeface="B Nazanin" panose="00000400000000000000" pitchFamily="2" charset="-78"/>
                        </a:rPr>
                        <a:t>مدل ب</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a:lnSpc>
                          <a:spcPct val="107000"/>
                        </a:lnSpc>
                        <a:spcBef>
                          <a:spcPts val="0"/>
                        </a:spcBef>
                        <a:spcAft>
                          <a:spcPts val="0"/>
                        </a:spcAft>
                      </a:pPr>
                      <a:r>
                        <a:rPr lang="ar-SA" sz="1600" dirty="0">
                          <a:effectLst/>
                          <a:cs typeface="B Nazanin" panose="00000400000000000000" pitchFamily="2" charset="-78"/>
                        </a:rPr>
                        <a:t>مدل الف</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466114">
                <a:tc>
                  <a:txBody>
                    <a:bodyPr/>
                    <a:lstStyle/>
                    <a:p>
                      <a:pPr marL="0" marR="0" algn="ctr">
                        <a:lnSpc>
                          <a:spcPct val="107000"/>
                        </a:lnSpc>
                        <a:spcBef>
                          <a:spcPts val="0"/>
                        </a:spcBef>
                        <a:spcAft>
                          <a:spcPts val="0"/>
                        </a:spcAft>
                      </a:pPr>
                      <a:r>
                        <a:rPr lang="en-US" sz="1800" dirty="0">
                          <a:effectLst/>
                          <a:cs typeface="B Nazanin" panose="00000400000000000000" pitchFamily="2" charset="-78"/>
                        </a:rPr>
                        <a:t> </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a:lnSpc>
                          <a:spcPct val="107000"/>
                        </a:lnSpc>
                        <a:spcBef>
                          <a:spcPts val="0"/>
                        </a:spcBef>
                        <a:spcAft>
                          <a:spcPts val="0"/>
                        </a:spcAft>
                      </a:pPr>
                      <a:r>
                        <a:rPr lang="en-US" sz="1800">
                          <a:effectLst/>
                          <a:cs typeface="B Nazanin" panose="00000400000000000000" pitchFamily="2" charset="-78"/>
                        </a:rPr>
                        <a:t> </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a:lnSpc>
                          <a:spcPct val="107000"/>
                        </a:lnSpc>
                        <a:spcBef>
                          <a:spcPts val="0"/>
                        </a:spcBef>
                        <a:spcAft>
                          <a:spcPts val="0"/>
                        </a:spcAft>
                      </a:pPr>
                      <a:r>
                        <a:rPr lang="en-US" sz="1800" dirty="0">
                          <a:effectLst/>
                          <a:cs typeface="B Nazanin" panose="00000400000000000000" pitchFamily="2" charset="-78"/>
                        </a:rPr>
                        <a:t> </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a:lnSpc>
                          <a:spcPct val="107000"/>
                        </a:lnSpc>
                        <a:spcBef>
                          <a:spcPts val="0"/>
                        </a:spcBef>
                        <a:spcAft>
                          <a:spcPts val="0"/>
                        </a:spcAft>
                      </a:pPr>
                      <a:r>
                        <a:rPr lang="en-US" sz="1800">
                          <a:effectLst/>
                          <a:cs typeface="B Nazanin" panose="00000400000000000000" pitchFamily="2" charset="-78"/>
                        </a:rPr>
                        <a:t> </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rtl="1">
                        <a:lnSpc>
                          <a:spcPct val="107000"/>
                        </a:lnSpc>
                        <a:spcBef>
                          <a:spcPts val="0"/>
                        </a:spcBef>
                        <a:spcAft>
                          <a:spcPts val="0"/>
                        </a:spcAft>
                      </a:pPr>
                      <a:r>
                        <a:rPr lang="ar-SA" sz="1800" dirty="0">
                          <a:effectLst/>
                          <a:cs typeface="B Nazanin" panose="00000400000000000000" pitchFamily="2" charset="-78"/>
                        </a:rPr>
                        <a:t>-0-</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r">
                        <a:lnSpc>
                          <a:spcPct val="107000"/>
                        </a:lnSpc>
                        <a:spcBef>
                          <a:spcPts val="0"/>
                        </a:spcBef>
                        <a:spcAft>
                          <a:spcPts val="0"/>
                        </a:spcAft>
                      </a:pPr>
                      <a:r>
                        <a:rPr lang="ar-SA" sz="1600" dirty="0">
                          <a:effectLst/>
                          <a:cs typeface="B Nazanin" panose="00000400000000000000" pitchFamily="2" charset="-78"/>
                        </a:rPr>
                        <a:t>موجودي كالاي در جريان ساخت اول دوره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extLst>
                  <a:ext uri="{0D108BD9-81ED-4DB2-BD59-A6C34878D82A}">
                    <a16:rowId xmlns:a16="http://schemas.microsoft.com/office/drawing/2014/main" val="10005"/>
                  </a:ext>
                </a:extLst>
              </a:tr>
              <a:tr h="365222">
                <a:tc>
                  <a:txBody>
                    <a:bodyPr/>
                    <a:lstStyle/>
                    <a:p>
                      <a:pPr marL="0" marR="0" algn="ctr" rtl="1">
                        <a:lnSpc>
                          <a:spcPct val="107000"/>
                        </a:lnSpc>
                        <a:spcBef>
                          <a:spcPts val="0"/>
                        </a:spcBef>
                        <a:spcAft>
                          <a:spcPts val="0"/>
                        </a:spcAft>
                      </a:pPr>
                      <a:r>
                        <a:rPr lang="ar-SA" sz="1800">
                          <a:effectLst/>
                          <a:cs typeface="B Nazanin" panose="00000400000000000000" pitchFamily="2" charset="-78"/>
                        </a:rPr>
                        <a:t>42,735</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rtl="1">
                        <a:lnSpc>
                          <a:spcPct val="107000"/>
                        </a:lnSpc>
                        <a:spcBef>
                          <a:spcPts val="0"/>
                        </a:spcBef>
                        <a:spcAft>
                          <a:spcPts val="0"/>
                        </a:spcAft>
                      </a:pPr>
                      <a:r>
                        <a:rPr lang="ar-SA" sz="1800">
                          <a:effectLst/>
                          <a:cs typeface="B Nazanin" panose="00000400000000000000" pitchFamily="2" charset="-78"/>
                        </a:rPr>
                        <a:t>13,000</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rtl="1">
                        <a:lnSpc>
                          <a:spcPct val="107000"/>
                        </a:lnSpc>
                        <a:spcBef>
                          <a:spcPts val="0"/>
                        </a:spcBef>
                        <a:spcAft>
                          <a:spcPts val="0"/>
                        </a:spcAft>
                      </a:pPr>
                      <a:r>
                        <a:rPr lang="ar-SA" sz="1800">
                          <a:effectLst/>
                          <a:cs typeface="B Nazanin" panose="00000400000000000000" pitchFamily="2" charset="-78"/>
                        </a:rPr>
                        <a:t>8,000</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rtl="1">
                        <a:lnSpc>
                          <a:spcPct val="107000"/>
                        </a:lnSpc>
                        <a:spcBef>
                          <a:spcPts val="0"/>
                        </a:spcBef>
                        <a:spcAft>
                          <a:spcPts val="0"/>
                        </a:spcAft>
                      </a:pPr>
                      <a:r>
                        <a:rPr lang="ar-SA" sz="1800">
                          <a:effectLst/>
                          <a:cs typeface="B Nazanin" panose="00000400000000000000" pitchFamily="2" charset="-78"/>
                        </a:rPr>
                        <a:t>18,700</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rtl="1">
                        <a:lnSpc>
                          <a:spcPct val="107000"/>
                        </a:lnSpc>
                        <a:spcBef>
                          <a:spcPts val="0"/>
                        </a:spcBef>
                        <a:spcAft>
                          <a:spcPts val="0"/>
                        </a:spcAft>
                      </a:pPr>
                      <a:r>
                        <a:rPr lang="ar-SA" sz="1800" dirty="0">
                          <a:effectLst/>
                          <a:cs typeface="B Nazanin" panose="00000400000000000000" pitchFamily="2" charset="-78"/>
                        </a:rPr>
                        <a:t>82,435</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r">
                        <a:lnSpc>
                          <a:spcPct val="107000"/>
                        </a:lnSpc>
                        <a:spcBef>
                          <a:spcPts val="0"/>
                        </a:spcBef>
                        <a:spcAft>
                          <a:spcPts val="0"/>
                        </a:spcAft>
                      </a:pPr>
                      <a:r>
                        <a:rPr lang="ar-SA" sz="1600" dirty="0">
                          <a:effectLst/>
                          <a:cs typeface="B Nazanin" panose="00000400000000000000" pitchFamily="2" charset="-78"/>
                        </a:rPr>
                        <a:t>هزينه هاي انجام يافته طي ارديبهشت ماه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extLst>
                  <a:ext uri="{0D108BD9-81ED-4DB2-BD59-A6C34878D82A}">
                    <a16:rowId xmlns:a16="http://schemas.microsoft.com/office/drawing/2014/main" val="10006"/>
                  </a:ext>
                </a:extLst>
              </a:tr>
              <a:tr h="302571">
                <a:tc>
                  <a:txBody>
                    <a:bodyPr/>
                    <a:lstStyle/>
                    <a:p>
                      <a:pPr marL="0" marR="0" algn="ctr">
                        <a:lnSpc>
                          <a:spcPct val="107000"/>
                        </a:lnSpc>
                        <a:spcBef>
                          <a:spcPts val="0"/>
                        </a:spcBef>
                        <a:spcAft>
                          <a:spcPts val="0"/>
                        </a:spcAft>
                      </a:pPr>
                      <a:r>
                        <a:rPr lang="en-US" sz="1800">
                          <a:effectLst/>
                          <a:cs typeface="B Nazanin" panose="00000400000000000000" pitchFamily="2" charset="-78"/>
                        </a:rPr>
                        <a:t> </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a:lnSpc>
                          <a:spcPct val="107000"/>
                        </a:lnSpc>
                        <a:spcBef>
                          <a:spcPts val="0"/>
                        </a:spcBef>
                        <a:spcAft>
                          <a:spcPts val="0"/>
                        </a:spcAft>
                      </a:pPr>
                      <a:r>
                        <a:rPr lang="en-US" sz="1800">
                          <a:effectLst/>
                          <a:cs typeface="B Nazanin" panose="00000400000000000000" pitchFamily="2" charset="-78"/>
                        </a:rPr>
                        <a:t> </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a:lnSpc>
                          <a:spcPct val="107000"/>
                        </a:lnSpc>
                        <a:spcBef>
                          <a:spcPts val="0"/>
                        </a:spcBef>
                        <a:spcAft>
                          <a:spcPts val="0"/>
                        </a:spcAft>
                      </a:pPr>
                      <a:r>
                        <a:rPr lang="en-US" sz="1800">
                          <a:effectLst/>
                          <a:cs typeface="B Nazanin" panose="00000400000000000000" pitchFamily="2" charset="-78"/>
                        </a:rPr>
                        <a:t> </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a:lnSpc>
                          <a:spcPct val="107000"/>
                        </a:lnSpc>
                        <a:spcBef>
                          <a:spcPts val="0"/>
                        </a:spcBef>
                        <a:spcAft>
                          <a:spcPts val="0"/>
                        </a:spcAft>
                      </a:pPr>
                      <a:r>
                        <a:rPr lang="en-US" sz="1800">
                          <a:effectLst/>
                          <a:cs typeface="B Nazanin" panose="00000400000000000000" pitchFamily="2" charset="-78"/>
                        </a:rPr>
                        <a:t> </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rtl="1">
                        <a:lnSpc>
                          <a:spcPct val="107000"/>
                        </a:lnSpc>
                        <a:spcBef>
                          <a:spcPts val="0"/>
                        </a:spcBef>
                        <a:spcAft>
                          <a:spcPts val="0"/>
                        </a:spcAft>
                      </a:pPr>
                      <a:r>
                        <a:rPr lang="ar-SA" sz="1800" dirty="0">
                          <a:effectLst/>
                          <a:cs typeface="B Nazanin" panose="00000400000000000000" pitchFamily="2" charset="-78"/>
                        </a:rPr>
                        <a:t>82,435</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r">
                        <a:lnSpc>
                          <a:spcPct val="107000"/>
                        </a:lnSpc>
                        <a:spcBef>
                          <a:spcPts val="0"/>
                        </a:spcBef>
                        <a:spcAft>
                          <a:spcPts val="0"/>
                        </a:spcAft>
                      </a:pPr>
                      <a:r>
                        <a:rPr lang="ar-SA" sz="1600">
                          <a:effectLst/>
                          <a:cs typeface="B Nazanin" panose="00000400000000000000" pitchFamily="2" charset="-78"/>
                        </a:rPr>
                        <a:t>جمع هزينه هاي قابل تخصيص</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extLst>
                  <a:ext uri="{0D108BD9-81ED-4DB2-BD59-A6C34878D82A}">
                    <a16:rowId xmlns:a16="http://schemas.microsoft.com/office/drawing/2014/main" val="10007"/>
                  </a:ext>
                </a:extLst>
              </a:tr>
              <a:tr h="302571">
                <a:tc>
                  <a:txBody>
                    <a:bodyPr/>
                    <a:lstStyle/>
                    <a:p>
                      <a:pPr marL="0" marR="0" algn="ctr" rtl="1">
                        <a:lnSpc>
                          <a:spcPct val="107000"/>
                        </a:lnSpc>
                        <a:spcBef>
                          <a:spcPts val="0"/>
                        </a:spcBef>
                        <a:spcAft>
                          <a:spcPts val="0"/>
                        </a:spcAft>
                      </a:pPr>
                      <a:r>
                        <a:rPr lang="ar-SA" sz="1800">
                          <a:effectLst/>
                          <a:cs typeface="B Nazanin" panose="00000400000000000000" pitchFamily="2" charset="-78"/>
                        </a:rPr>
                        <a:t>2,590</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rtl="1">
                        <a:lnSpc>
                          <a:spcPct val="107000"/>
                        </a:lnSpc>
                        <a:spcBef>
                          <a:spcPts val="0"/>
                        </a:spcBef>
                        <a:spcAft>
                          <a:spcPts val="0"/>
                        </a:spcAft>
                      </a:pPr>
                      <a:r>
                        <a:rPr lang="ar-SA" sz="1800">
                          <a:effectLst/>
                          <a:cs typeface="B Nazanin" panose="00000400000000000000" pitchFamily="2" charset="-78"/>
                        </a:rPr>
                        <a:t>1,300</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rtl="1">
                        <a:lnSpc>
                          <a:spcPct val="107000"/>
                        </a:lnSpc>
                        <a:spcBef>
                          <a:spcPts val="0"/>
                        </a:spcBef>
                        <a:spcAft>
                          <a:spcPts val="0"/>
                        </a:spcAft>
                      </a:pPr>
                      <a:r>
                        <a:rPr lang="ar-SA" sz="1800">
                          <a:effectLst/>
                          <a:cs typeface="B Nazanin" panose="00000400000000000000" pitchFamily="2" charset="-78"/>
                        </a:rPr>
                        <a:t>400</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rtl="1">
                        <a:lnSpc>
                          <a:spcPct val="107000"/>
                        </a:lnSpc>
                        <a:spcBef>
                          <a:spcPts val="0"/>
                        </a:spcBef>
                        <a:spcAft>
                          <a:spcPts val="0"/>
                        </a:spcAft>
                      </a:pPr>
                      <a:r>
                        <a:rPr lang="ar-SA" sz="1800">
                          <a:effectLst/>
                          <a:cs typeface="B Nazanin" panose="00000400000000000000" pitchFamily="2" charset="-78"/>
                        </a:rPr>
                        <a:t>1,100</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a:lnSpc>
                          <a:spcPct val="107000"/>
                        </a:lnSpc>
                        <a:spcBef>
                          <a:spcPts val="0"/>
                        </a:spcBef>
                        <a:spcAft>
                          <a:spcPts val="0"/>
                        </a:spcAft>
                      </a:pPr>
                      <a:r>
                        <a:rPr lang="en-US" sz="1800" dirty="0">
                          <a:effectLst/>
                          <a:cs typeface="B Nazanin" panose="00000400000000000000" pitchFamily="2" charset="-78"/>
                        </a:rPr>
                        <a:t> </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r">
                        <a:lnSpc>
                          <a:spcPct val="107000"/>
                        </a:lnSpc>
                        <a:spcBef>
                          <a:spcPts val="0"/>
                        </a:spcBef>
                        <a:spcAft>
                          <a:spcPts val="0"/>
                        </a:spcAft>
                      </a:pPr>
                      <a:r>
                        <a:rPr lang="ar-SA" sz="1600">
                          <a:effectLst/>
                          <a:cs typeface="B Nazanin" panose="00000400000000000000" pitchFamily="2" charset="-78"/>
                        </a:rPr>
                        <a:t>تقسيم برمعادل آحاد تكميل شده</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extLst>
                  <a:ext uri="{0D108BD9-81ED-4DB2-BD59-A6C34878D82A}">
                    <a16:rowId xmlns:a16="http://schemas.microsoft.com/office/drawing/2014/main" val="10008"/>
                  </a:ext>
                </a:extLst>
              </a:tr>
              <a:tr h="302571">
                <a:tc>
                  <a:txBody>
                    <a:bodyPr/>
                    <a:lstStyle/>
                    <a:p>
                      <a:pPr marL="0" marR="0" algn="ctr" rtl="1">
                        <a:lnSpc>
                          <a:spcPct val="107000"/>
                        </a:lnSpc>
                        <a:spcBef>
                          <a:spcPts val="0"/>
                        </a:spcBef>
                        <a:spcAft>
                          <a:spcPts val="0"/>
                        </a:spcAft>
                      </a:pPr>
                      <a:r>
                        <a:rPr lang="ar-SA" sz="1800">
                          <a:effectLst/>
                          <a:cs typeface="B Nazanin" panose="00000400000000000000" pitchFamily="2" charset="-78"/>
                        </a:rPr>
                        <a:t>5/16</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rtl="1">
                        <a:lnSpc>
                          <a:spcPct val="107000"/>
                        </a:lnSpc>
                        <a:spcBef>
                          <a:spcPts val="0"/>
                        </a:spcBef>
                        <a:spcAft>
                          <a:spcPts val="0"/>
                        </a:spcAft>
                      </a:pPr>
                      <a:r>
                        <a:rPr lang="ar-SA" sz="1800">
                          <a:effectLst/>
                          <a:cs typeface="B Nazanin" panose="00000400000000000000" pitchFamily="2" charset="-78"/>
                        </a:rPr>
                        <a:t>10</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rtl="1">
                        <a:lnSpc>
                          <a:spcPct val="107000"/>
                        </a:lnSpc>
                        <a:spcBef>
                          <a:spcPts val="0"/>
                        </a:spcBef>
                        <a:spcAft>
                          <a:spcPts val="0"/>
                        </a:spcAft>
                      </a:pPr>
                      <a:r>
                        <a:rPr lang="ar-SA" sz="1800" dirty="0">
                          <a:effectLst/>
                          <a:cs typeface="B Nazanin" panose="00000400000000000000" pitchFamily="2" charset="-78"/>
                        </a:rPr>
                        <a:t>20</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rtl="1">
                        <a:lnSpc>
                          <a:spcPct val="107000"/>
                        </a:lnSpc>
                        <a:spcBef>
                          <a:spcPts val="0"/>
                        </a:spcBef>
                        <a:spcAft>
                          <a:spcPts val="0"/>
                        </a:spcAft>
                      </a:pPr>
                      <a:r>
                        <a:rPr lang="ar-SA" sz="1800">
                          <a:effectLst/>
                          <a:cs typeface="B Nazanin" panose="00000400000000000000" pitchFamily="2" charset="-78"/>
                        </a:rPr>
                        <a:t>17</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a:lnSpc>
                          <a:spcPct val="107000"/>
                        </a:lnSpc>
                        <a:spcBef>
                          <a:spcPts val="0"/>
                        </a:spcBef>
                        <a:spcAft>
                          <a:spcPts val="0"/>
                        </a:spcAft>
                      </a:pPr>
                      <a:r>
                        <a:rPr lang="en-US" sz="1800" dirty="0">
                          <a:effectLst/>
                          <a:cs typeface="B Nazanin" panose="00000400000000000000" pitchFamily="2" charset="-78"/>
                        </a:rPr>
                        <a:t> </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r">
                        <a:lnSpc>
                          <a:spcPct val="107000"/>
                        </a:lnSpc>
                        <a:spcBef>
                          <a:spcPts val="0"/>
                        </a:spcBef>
                        <a:spcAft>
                          <a:spcPts val="0"/>
                        </a:spcAft>
                      </a:pPr>
                      <a:r>
                        <a:rPr lang="ar-SA" sz="1600">
                          <a:effectLst/>
                          <a:cs typeface="B Nazanin" panose="00000400000000000000" pitchFamily="2" charset="-78"/>
                        </a:rPr>
                        <a:t>قيمت تمام شده يك واحد</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extLst>
                  <a:ext uri="{0D108BD9-81ED-4DB2-BD59-A6C34878D82A}">
                    <a16:rowId xmlns:a16="http://schemas.microsoft.com/office/drawing/2014/main" val="10009"/>
                  </a:ext>
                </a:extLst>
              </a:tr>
              <a:tr h="345833">
                <a:tc>
                  <a:txBody>
                    <a:bodyPr/>
                    <a:lstStyle/>
                    <a:p>
                      <a:pPr marL="0" marR="0" algn="ctr">
                        <a:lnSpc>
                          <a:spcPct val="107000"/>
                        </a:lnSpc>
                        <a:spcBef>
                          <a:spcPts val="0"/>
                        </a:spcBef>
                        <a:spcAft>
                          <a:spcPts val="0"/>
                        </a:spcAft>
                      </a:pPr>
                      <a:r>
                        <a:rPr lang="en-US" sz="1600">
                          <a:effectLst/>
                          <a:cs typeface="B Nazanin" panose="00000400000000000000" pitchFamily="2" charset="-78"/>
                        </a:rPr>
                        <a:t>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a:lnSpc>
                          <a:spcPct val="107000"/>
                        </a:lnSpc>
                        <a:spcBef>
                          <a:spcPts val="0"/>
                        </a:spcBef>
                        <a:spcAft>
                          <a:spcPts val="0"/>
                        </a:spcAft>
                      </a:pPr>
                      <a:r>
                        <a:rPr lang="en-US" sz="1600" dirty="0">
                          <a:effectLst/>
                          <a:cs typeface="B Nazanin" panose="00000400000000000000" pitchFamily="2" charset="-78"/>
                        </a:rPr>
                        <a:t>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a:lnSpc>
                          <a:spcPct val="107000"/>
                        </a:lnSpc>
                        <a:spcBef>
                          <a:spcPts val="0"/>
                        </a:spcBef>
                        <a:spcAft>
                          <a:spcPts val="0"/>
                        </a:spcAft>
                      </a:pPr>
                      <a:r>
                        <a:rPr lang="en-US" sz="1600">
                          <a:effectLst/>
                          <a:cs typeface="B Nazanin" panose="00000400000000000000" pitchFamily="2" charset="-78"/>
                        </a:rPr>
                        <a:t>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a:lnSpc>
                          <a:spcPct val="107000"/>
                        </a:lnSpc>
                        <a:spcBef>
                          <a:spcPts val="0"/>
                        </a:spcBef>
                        <a:spcAft>
                          <a:spcPts val="0"/>
                        </a:spcAft>
                      </a:pPr>
                      <a:r>
                        <a:rPr lang="en-US" sz="1600" dirty="0">
                          <a:effectLst/>
                          <a:cs typeface="B Nazanin" panose="00000400000000000000" pitchFamily="2" charset="-78"/>
                        </a:rPr>
                        <a:t>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a:lnSpc>
                          <a:spcPct val="107000"/>
                        </a:lnSpc>
                        <a:spcBef>
                          <a:spcPts val="0"/>
                        </a:spcBef>
                        <a:spcAft>
                          <a:spcPts val="0"/>
                        </a:spcAft>
                      </a:pPr>
                      <a:r>
                        <a:rPr lang="en-US" sz="1600" dirty="0">
                          <a:effectLst/>
                          <a:cs typeface="B Nazanin" panose="00000400000000000000" pitchFamily="2" charset="-78"/>
                        </a:rPr>
                        <a:t>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r">
                        <a:lnSpc>
                          <a:spcPct val="107000"/>
                        </a:lnSpc>
                        <a:spcBef>
                          <a:spcPts val="0"/>
                        </a:spcBef>
                        <a:spcAft>
                          <a:spcPts val="0"/>
                        </a:spcAft>
                      </a:pPr>
                      <a:r>
                        <a:rPr lang="ar-SA" sz="1600" dirty="0">
                          <a:effectLst/>
                          <a:cs typeface="B Nazanin" panose="00000400000000000000" pitchFamily="2" charset="-78"/>
                        </a:rPr>
                        <a:t>نحوه تخصيص هزينه ها:</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extLst>
                  <a:ext uri="{0D108BD9-81ED-4DB2-BD59-A6C34878D82A}">
                    <a16:rowId xmlns:a16="http://schemas.microsoft.com/office/drawing/2014/main" val="10010"/>
                  </a:ext>
                </a:extLst>
              </a:tr>
              <a:tr h="345833">
                <a:tc gridSpan="6">
                  <a:txBody>
                    <a:bodyPr/>
                    <a:lstStyle/>
                    <a:p>
                      <a:pPr marL="0" marR="0" algn="r">
                        <a:lnSpc>
                          <a:spcPct val="107000"/>
                        </a:lnSpc>
                        <a:spcBef>
                          <a:spcPts val="0"/>
                        </a:spcBef>
                        <a:spcAft>
                          <a:spcPts val="0"/>
                        </a:spcAft>
                      </a:pPr>
                      <a:r>
                        <a:rPr lang="ar-SA" sz="1600" dirty="0">
                          <a:effectLst/>
                          <a:cs typeface="B Nazanin" panose="00000400000000000000" pitchFamily="2" charset="-78"/>
                        </a:rPr>
                        <a:t>قيمت تمام شده واحد هاي تكميل شده و انتقال يافته به دايره دوم:</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360561">
                <a:tc>
                  <a:txBody>
                    <a:bodyPr/>
                    <a:lstStyle/>
                    <a:p>
                      <a:pPr marL="0" marR="0" algn="ctr" rtl="1">
                        <a:lnSpc>
                          <a:spcPct val="107000"/>
                        </a:lnSpc>
                        <a:spcBef>
                          <a:spcPts val="0"/>
                        </a:spcBef>
                        <a:spcAft>
                          <a:spcPts val="0"/>
                        </a:spcAft>
                      </a:pPr>
                      <a:r>
                        <a:rPr lang="ar-SA" sz="1800">
                          <a:effectLst/>
                          <a:cs typeface="B Nazanin" panose="00000400000000000000" pitchFamily="2" charset="-78"/>
                        </a:rPr>
                        <a:t>1,100×5/16</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a:lnSpc>
                          <a:spcPct val="107000"/>
                        </a:lnSpc>
                        <a:spcBef>
                          <a:spcPts val="0"/>
                        </a:spcBef>
                        <a:spcAft>
                          <a:spcPts val="0"/>
                        </a:spcAft>
                      </a:pPr>
                      <a:r>
                        <a:rPr lang="en-US" sz="1800">
                          <a:effectLst/>
                          <a:cs typeface="B Nazanin" panose="00000400000000000000" pitchFamily="2" charset="-78"/>
                        </a:rPr>
                        <a:t> </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a:lnSpc>
                          <a:spcPct val="107000"/>
                        </a:lnSpc>
                        <a:spcBef>
                          <a:spcPts val="0"/>
                        </a:spcBef>
                        <a:spcAft>
                          <a:spcPts val="0"/>
                        </a:spcAft>
                      </a:pPr>
                      <a:r>
                        <a:rPr lang="en-US" sz="1800">
                          <a:effectLst/>
                          <a:cs typeface="B Nazanin" panose="00000400000000000000" pitchFamily="2" charset="-78"/>
                        </a:rPr>
                        <a:t> </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rtl="1">
                        <a:lnSpc>
                          <a:spcPct val="107000"/>
                        </a:lnSpc>
                        <a:spcBef>
                          <a:spcPts val="0"/>
                        </a:spcBef>
                        <a:spcAft>
                          <a:spcPts val="0"/>
                        </a:spcAft>
                      </a:pPr>
                      <a:r>
                        <a:rPr lang="ar-SA" sz="1800">
                          <a:effectLst/>
                          <a:cs typeface="B Nazanin" panose="00000400000000000000" pitchFamily="2" charset="-78"/>
                        </a:rPr>
                        <a:t>1,100×17</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rtl="1">
                        <a:lnSpc>
                          <a:spcPct val="107000"/>
                        </a:lnSpc>
                        <a:spcBef>
                          <a:spcPts val="0"/>
                        </a:spcBef>
                        <a:spcAft>
                          <a:spcPts val="0"/>
                        </a:spcAft>
                      </a:pPr>
                      <a:r>
                        <a:rPr lang="ar-SA" sz="1800" dirty="0">
                          <a:effectLst/>
                          <a:cs typeface="B Nazanin" panose="00000400000000000000" pitchFamily="2" charset="-78"/>
                        </a:rPr>
                        <a:t>36,850</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r">
                        <a:lnSpc>
                          <a:spcPct val="107000"/>
                        </a:lnSpc>
                        <a:spcBef>
                          <a:spcPts val="0"/>
                        </a:spcBef>
                        <a:spcAft>
                          <a:spcPts val="0"/>
                        </a:spcAft>
                      </a:pPr>
                      <a:r>
                        <a:rPr lang="ar-SA" sz="1600" dirty="0">
                          <a:effectLst/>
                          <a:cs typeface="B Nazanin" panose="00000400000000000000" pitchFamily="2" charset="-78"/>
                        </a:rPr>
                        <a:t>مدل الف</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extLst>
                  <a:ext uri="{0D108BD9-81ED-4DB2-BD59-A6C34878D82A}">
                    <a16:rowId xmlns:a16="http://schemas.microsoft.com/office/drawing/2014/main" val="10012"/>
                  </a:ext>
                </a:extLst>
              </a:tr>
              <a:tr h="418628">
                <a:tc>
                  <a:txBody>
                    <a:bodyPr/>
                    <a:lstStyle/>
                    <a:p>
                      <a:pPr marL="0" marR="0" algn="ctr" rtl="1">
                        <a:lnSpc>
                          <a:spcPct val="107000"/>
                        </a:lnSpc>
                        <a:spcBef>
                          <a:spcPts val="0"/>
                        </a:spcBef>
                        <a:spcAft>
                          <a:spcPts val="0"/>
                        </a:spcAft>
                      </a:pPr>
                      <a:r>
                        <a:rPr lang="ar-SA" sz="1800">
                          <a:effectLst/>
                          <a:cs typeface="B Nazanin" panose="00000400000000000000" pitchFamily="2" charset="-78"/>
                        </a:rPr>
                        <a:t>400×5/16</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a:lnSpc>
                          <a:spcPct val="107000"/>
                        </a:lnSpc>
                        <a:spcBef>
                          <a:spcPts val="0"/>
                        </a:spcBef>
                        <a:spcAft>
                          <a:spcPts val="0"/>
                        </a:spcAft>
                      </a:pPr>
                      <a:r>
                        <a:rPr lang="en-US" sz="1800">
                          <a:effectLst/>
                          <a:cs typeface="B Nazanin" panose="00000400000000000000" pitchFamily="2" charset="-78"/>
                        </a:rPr>
                        <a:t> </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rtl="1">
                        <a:lnSpc>
                          <a:spcPct val="107000"/>
                        </a:lnSpc>
                        <a:spcBef>
                          <a:spcPts val="0"/>
                        </a:spcBef>
                        <a:spcAft>
                          <a:spcPts val="0"/>
                        </a:spcAft>
                      </a:pPr>
                      <a:r>
                        <a:rPr lang="ar-SA" sz="1800">
                          <a:effectLst/>
                          <a:cs typeface="B Nazanin" panose="00000400000000000000" pitchFamily="2" charset="-78"/>
                        </a:rPr>
                        <a:t>400×20</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a:lnSpc>
                          <a:spcPct val="107000"/>
                        </a:lnSpc>
                        <a:spcBef>
                          <a:spcPts val="0"/>
                        </a:spcBef>
                        <a:spcAft>
                          <a:spcPts val="0"/>
                        </a:spcAft>
                      </a:pPr>
                      <a:r>
                        <a:rPr lang="en-US" sz="1800">
                          <a:effectLst/>
                          <a:cs typeface="B Nazanin" panose="00000400000000000000" pitchFamily="2" charset="-78"/>
                        </a:rPr>
                        <a:t> </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rtl="1">
                        <a:lnSpc>
                          <a:spcPct val="107000"/>
                        </a:lnSpc>
                        <a:spcBef>
                          <a:spcPts val="0"/>
                        </a:spcBef>
                        <a:spcAft>
                          <a:spcPts val="0"/>
                        </a:spcAft>
                      </a:pPr>
                      <a:r>
                        <a:rPr lang="ar-SA" sz="1800" dirty="0">
                          <a:effectLst/>
                          <a:cs typeface="B Nazanin" panose="00000400000000000000" pitchFamily="2" charset="-78"/>
                        </a:rPr>
                        <a:t>14,600</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r">
                        <a:lnSpc>
                          <a:spcPct val="107000"/>
                        </a:lnSpc>
                        <a:spcBef>
                          <a:spcPts val="0"/>
                        </a:spcBef>
                        <a:spcAft>
                          <a:spcPts val="0"/>
                        </a:spcAft>
                      </a:pPr>
                      <a:r>
                        <a:rPr lang="ar-SA" sz="1600">
                          <a:effectLst/>
                          <a:cs typeface="B Nazanin" panose="00000400000000000000" pitchFamily="2" charset="-78"/>
                        </a:rPr>
                        <a:t>مدل ب</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extLst>
                  <a:ext uri="{0D108BD9-81ED-4DB2-BD59-A6C34878D82A}">
                    <a16:rowId xmlns:a16="http://schemas.microsoft.com/office/drawing/2014/main" val="10013"/>
                  </a:ext>
                </a:extLst>
              </a:tr>
              <a:tr h="382456">
                <a:tc>
                  <a:txBody>
                    <a:bodyPr/>
                    <a:lstStyle/>
                    <a:p>
                      <a:pPr marL="0" marR="0" algn="ctr" rtl="1">
                        <a:lnSpc>
                          <a:spcPct val="107000"/>
                        </a:lnSpc>
                        <a:spcBef>
                          <a:spcPts val="0"/>
                        </a:spcBef>
                        <a:spcAft>
                          <a:spcPts val="0"/>
                        </a:spcAft>
                      </a:pPr>
                      <a:r>
                        <a:rPr lang="ar-SA" sz="1800">
                          <a:effectLst/>
                          <a:cs typeface="B Nazanin" panose="00000400000000000000" pitchFamily="2" charset="-78"/>
                        </a:rPr>
                        <a:t>950×5/16</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rtl="1">
                        <a:lnSpc>
                          <a:spcPct val="107000"/>
                        </a:lnSpc>
                        <a:spcBef>
                          <a:spcPts val="0"/>
                        </a:spcBef>
                        <a:spcAft>
                          <a:spcPts val="0"/>
                        </a:spcAft>
                      </a:pPr>
                      <a:r>
                        <a:rPr lang="ar-SA" sz="1800">
                          <a:effectLst/>
                          <a:cs typeface="B Nazanin" panose="00000400000000000000" pitchFamily="2" charset="-78"/>
                        </a:rPr>
                        <a:t>950×10</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a:lnSpc>
                          <a:spcPct val="107000"/>
                        </a:lnSpc>
                        <a:spcBef>
                          <a:spcPts val="0"/>
                        </a:spcBef>
                        <a:spcAft>
                          <a:spcPts val="0"/>
                        </a:spcAft>
                      </a:pPr>
                      <a:r>
                        <a:rPr lang="en-US" sz="1800">
                          <a:effectLst/>
                          <a:cs typeface="B Nazanin" panose="00000400000000000000" pitchFamily="2" charset="-78"/>
                        </a:rPr>
                        <a:t> </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a:lnSpc>
                          <a:spcPct val="107000"/>
                        </a:lnSpc>
                        <a:spcBef>
                          <a:spcPts val="0"/>
                        </a:spcBef>
                        <a:spcAft>
                          <a:spcPts val="0"/>
                        </a:spcAft>
                      </a:pPr>
                      <a:r>
                        <a:rPr lang="en-US" sz="1800">
                          <a:effectLst/>
                          <a:cs typeface="B Nazanin" panose="00000400000000000000" pitchFamily="2" charset="-78"/>
                        </a:rPr>
                        <a:t> </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rtl="1">
                        <a:lnSpc>
                          <a:spcPct val="107000"/>
                        </a:lnSpc>
                        <a:spcBef>
                          <a:spcPts val="0"/>
                        </a:spcBef>
                        <a:spcAft>
                          <a:spcPts val="0"/>
                        </a:spcAft>
                      </a:pPr>
                      <a:r>
                        <a:rPr lang="ar-SA" sz="1800" dirty="0">
                          <a:effectLst/>
                          <a:cs typeface="B Nazanin" panose="00000400000000000000" pitchFamily="2" charset="-78"/>
                        </a:rPr>
                        <a:t>25,175</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r">
                        <a:lnSpc>
                          <a:spcPct val="107000"/>
                        </a:lnSpc>
                        <a:spcBef>
                          <a:spcPts val="0"/>
                        </a:spcBef>
                        <a:spcAft>
                          <a:spcPts val="0"/>
                        </a:spcAft>
                      </a:pPr>
                      <a:r>
                        <a:rPr lang="ar-SA" sz="1600">
                          <a:effectLst/>
                          <a:cs typeface="B Nazanin" panose="00000400000000000000" pitchFamily="2" charset="-78"/>
                        </a:rPr>
                        <a:t>مدل ج</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extLst>
                  <a:ext uri="{0D108BD9-81ED-4DB2-BD59-A6C34878D82A}">
                    <a16:rowId xmlns:a16="http://schemas.microsoft.com/office/drawing/2014/main" val="10014"/>
                  </a:ext>
                </a:extLst>
              </a:tr>
              <a:tr h="302571">
                <a:tc>
                  <a:txBody>
                    <a:bodyPr/>
                    <a:lstStyle/>
                    <a:p>
                      <a:pPr marL="0" marR="0" algn="ctr">
                        <a:lnSpc>
                          <a:spcPct val="107000"/>
                        </a:lnSpc>
                        <a:spcBef>
                          <a:spcPts val="0"/>
                        </a:spcBef>
                        <a:spcAft>
                          <a:spcPts val="0"/>
                        </a:spcAft>
                      </a:pPr>
                      <a:r>
                        <a:rPr lang="en-US" sz="1800">
                          <a:effectLst/>
                          <a:cs typeface="B Nazanin" panose="00000400000000000000" pitchFamily="2" charset="-78"/>
                        </a:rPr>
                        <a:t> </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a:lnSpc>
                          <a:spcPct val="107000"/>
                        </a:lnSpc>
                        <a:spcBef>
                          <a:spcPts val="0"/>
                        </a:spcBef>
                        <a:spcAft>
                          <a:spcPts val="0"/>
                        </a:spcAft>
                      </a:pPr>
                      <a:r>
                        <a:rPr lang="en-US" sz="1800">
                          <a:effectLst/>
                          <a:cs typeface="B Nazanin" panose="00000400000000000000" pitchFamily="2" charset="-78"/>
                        </a:rPr>
                        <a:t> </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a:lnSpc>
                          <a:spcPct val="107000"/>
                        </a:lnSpc>
                        <a:spcBef>
                          <a:spcPts val="0"/>
                        </a:spcBef>
                        <a:spcAft>
                          <a:spcPts val="0"/>
                        </a:spcAft>
                      </a:pPr>
                      <a:r>
                        <a:rPr lang="en-US" sz="1800">
                          <a:effectLst/>
                          <a:cs typeface="B Nazanin" panose="00000400000000000000" pitchFamily="2" charset="-78"/>
                        </a:rPr>
                        <a:t> </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a:lnSpc>
                          <a:spcPct val="107000"/>
                        </a:lnSpc>
                        <a:spcBef>
                          <a:spcPts val="0"/>
                        </a:spcBef>
                        <a:spcAft>
                          <a:spcPts val="0"/>
                        </a:spcAft>
                      </a:pPr>
                      <a:r>
                        <a:rPr lang="en-US" sz="1800" dirty="0">
                          <a:effectLst/>
                          <a:cs typeface="B Nazanin" panose="00000400000000000000" pitchFamily="2" charset="-78"/>
                        </a:rPr>
                        <a:t> </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rtl="1">
                        <a:lnSpc>
                          <a:spcPct val="107000"/>
                        </a:lnSpc>
                        <a:spcBef>
                          <a:spcPts val="0"/>
                        </a:spcBef>
                        <a:spcAft>
                          <a:spcPts val="0"/>
                        </a:spcAft>
                      </a:pPr>
                      <a:r>
                        <a:rPr lang="ar-SA" sz="1800" dirty="0">
                          <a:effectLst/>
                          <a:cs typeface="B Nazanin" panose="00000400000000000000" pitchFamily="2" charset="-78"/>
                        </a:rPr>
                        <a:t>76,625</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r">
                        <a:lnSpc>
                          <a:spcPct val="107000"/>
                        </a:lnSpc>
                        <a:spcBef>
                          <a:spcPts val="0"/>
                        </a:spcBef>
                        <a:spcAft>
                          <a:spcPts val="0"/>
                        </a:spcAft>
                      </a:pPr>
                      <a:r>
                        <a:rPr lang="en-US" sz="1600">
                          <a:effectLst/>
                          <a:cs typeface="B Nazanin" panose="00000400000000000000" pitchFamily="2" charset="-78"/>
                        </a:rPr>
                        <a:t> </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extLst>
                  <a:ext uri="{0D108BD9-81ED-4DB2-BD59-A6C34878D82A}">
                    <a16:rowId xmlns:a16="http://schemas.microsoft.com/office/drawing/2014/main" val="10015"/>
                  </a:ext>
                </a:extLst>
              </a:tr>
              <a:tr h="345833">
                <a:tc gridSpan="6">
                  <a:txBody>
                    <a:bodyPr/>
                    <a:lstStyle/>
                    <a:p>
                      <a:pPr marL="0" marR="0" algn="r">
                        <a:lnSpc>
                          <a:spcPct val="107000"/>
                        </a:lnSpc>
                        <a:spcBef>
                          <a:spcPts val="0"/>
                        </a:spcBef>
                        <a:spcAft>
                          <a:spcPts val="0"/>
                        </a:spcAft>
                      </a:pPr>
                      <a:r>
                        <a:rPr lang="ar-SA" sz="1600" dirty="0">
                          <a:effectLst/>
                          <a:cs typeface="B Nazanin" panose="00000400000000000000" pitchFamily="2" charset="-78"/>
                        </a:rPr>
                        <a:t>موجودي كالاي در جريان ساخت پايان دوره: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r h="379138">
                <a:tc>
                  <a:txBody>
                    <a:bodyPr/>
                    <a:lstStyle/>
                    <a:p>
                      <a:pPr marL="0" marR="0" algn="ctr" rtl="1">
                        <a:lnSpc>
                          <a:spcPct val="107000"/>
                        </a:lnSpc>
                        <a:spcBef>
                          <a:spcPts val="0"/>
                        </a:spcBef>
                        <a:spcAft>
                          <a:spcPts val="0"/>
                        </a:spcAft>
                      </a:pPr>
                      <a:r>
                        <a:rPr lang="ar-SA" sz="1800">
                          <a:effectLst/>
                          <a:cs typeface="B Nazanin" panose="00000400000000000000" pitchFamily="2" charset="-78"/>
                        </a:rPr>
                        <a:t>140×5/16</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rtl="1">
                        <a:lnSpc>
                          <a:spcPct val="107000"/>
                        </a:lnSpc>
                        <a:spcBef>
                          <a:spcPts val="0"/>
                        </a:spcBef>
                        <a:spcAft>
                          <a:spcPts val="0"/>
                        </a:spcAft>
                      </a:pPr>
                      <a:r>
                        <a:rPr lang="ar-SA" sz="1800">
                          <a:effectLst/>
                          <a:cs typeface="B Nazanin" panose="00000400000000000000" pitchFamily="2" charset="-78"/>
                        </a:rPr>
                        <a:t>350×10</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a:lnSpc>
                          <a:spcPct val="107000"/>
                        </a:lnSpc>
                        <a:spcBef>
                          <a:spcPts val="0"/>
                        </a:spcBef>
                        <a:spcAft>
                          <a:spcPts val="0"/>
                        </a:spcAft>
                      </a:pPr>
                      <a:r>
                        <a:rPr lang="en-US" sz="1800">
                          <a:effectLst/>
                          <a:cs typeface="B Nazanin" panose="00000400000000000000" pitchFamily="2" charset="-78"/>
                        </a:rPr>
                        <a:t> </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a:lnSpc>
                          <a:spcPct val="107000"/>
                        </a:lnSpc>
                        <a:spcBef>
                          <a:spcPts val="0"/>
                        </a:spcBef>
                        <a:spcAft>
                          <a:spcPts val="0"/>
                        </a:spcAft>
                      </a:pPr>
                      <a:r>
                        <a:rPr lang="en-US" sz="1800">
                          <a:effectLst/>
                          <a:cs typeface="B Nazanin" panose="00000400000000000000" pitchFamily="2" charset="-78"/>
                        </a:rPr>
                        <a:t> </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rtl="1">
                        <a:lnSpc>
                          <a:spcPct val="107000"/>
                        </a:lnSpc>
                        <a:spcBef>
                          <a:spcPts val="0"/>
                        </a:spcBef>
                        <a:spcAft>
                          <a:spcPts val="0"/>
                        </a:spcAft>
                      </a:pPr>
                      <a:r>
                        <a:rPr lang="ar-SA" sz="1800" dirty="0">
                          <a:effectLst/>
                          <a:cs typeface="B Nazanin" panose="00000400000000000000" pitchFamily="2" charset="-78"/>
                        </a:rPr>
                        <a:t>5,810</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r">
                        <a:lnSpc>
                          <a:spcPct val="107000"/>
                        </a:lnSpc>
                        <a:spcBef>
                          <a:spcPts val="0"/>
                        </a:spcBef>
                        <a:spcAft>
                          <a:spcPts val="0"/>
                        </a:spcAft>
                      </a:pPr>
                      <a:r>
                        <a:rPr lang="ar-SA" sz="1600">
                          <a:effectLst/>
                          <a:cs typeface="B Nazanin" panose="00000400000000000000" pitchFamily="2" charset="-78"/>
                        </a:rPr>
                        <a:t>مدل ج</a:t>
                      </a:r>
                      <a:endParaRPr lang="en-US" sz="16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extLst>
                  <a:ext uri="{0D108BD9-81ED-4DB2-BD59-A6C34878D82A}">
                    <a16:rowId xmlns:a16="http://schemas.microsoft.com/office/drawing/2014/main" val="10017"/>
                  </a:ext>
                </a:extLst>
              </a:tr>
              <a:tr h="302571">
                <a:tc>
                  <a:txBody>
                    <a:bodyPr/>
                    <a:lstStyle/>
                    <a:p>
                      <a:pPr marL="0" marR="0" algn="ctr">
                        <a:lnSpc>
                          <a:spcPct val="107000"/>
                        </a:lnSpc>
                        <a:spcBef>
                          <a:spcPts val="0"/>
                        </a:spcBef>
                        <a:spcAft>
                          <a:spcPts val="0"/>
                        </a:spcAft>
                      </a:pPr>
                      <a:r>
                        <a:rPr lang="en-US" sz="1800" dirty="0">
                          <a:effectLst/>
                          <a:cs typeface="B Nazanin" panose="00000400000000000000" pitchFamily="2" charset="-78"/>
                        </a:rPr>
                        <a:t> </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a:lnSpc>
                          <a:spcPct val="107000"/>
                        </a:lnSpc>
                        <a:spcBef>
                          <a:spcPts val="0"/>
                        </a:spcBef>
                        <a:spcAft>
                          <a:spcPts val="0"/>
                        </a:spcAft>
                      </a:pPr>
                      <a:r>
                        <a:rPr lang="en-US" sz="1800">
                          <a:effectLst/>
                          <a:cs typeface="B Nazanin" panose="00000400000000000000" pitchFamily="2" charset="-78"/>
                        </a:rPr>
                        <a:t> </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a:lnSpc>
                          <a:spcPct val="107000"/>
                        </a:lnSpc>
                        <a:spcBef>
                          <a:spcPts val="0"/>
                        </a:spcBef>
                        <a:spcAft>
                          <a:spcPts val="0"/>
                        </a:spcAft>
                      </a:pPr>
                      <a:r>
                        <a:rPr lang="en-US" sz="1800">
                          <a:effectLst/>
                          <a:cs typeface="B Nazanin" panose="00000400000000000000" pitchFamily="2" charset="-78"/>
                        </a:rPr>
                        <a:t> </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a:lnSpc>
                          <a:spcPct val="107000"/>
                        </a:lnSpc>
                        <a:spcBef>
                          <a:spcPts val="0"/>
                        </a:spcBef>
                        <a:spcAft>
                          <a:spcPts val="0"/>
                        </a:spcAft>
                      </a:pPr>
                      <a:r>
                        <a:rPr lang="en-US" sz="1800">
                          <a:effectLst/>
                          <a:cs typeface="B Nazanin" panose="00000400000000000000" pitchFamily="2" charset="-78"/>
                        </a:rPr>
                        <a:t> </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ctr" rtl="1">
                        <a:lnSpc>
                          <a:spcPct val="107000"/>
                        </a:lnSpc>
                        <a:spcBef>
                          <a:spcPts val="0"/>
                        </a:spcBef>
                        <a:spcAft>
                          <a:spcPts val="0"/>
                        </a:spcAft>
                      </a:pPr>
                      <a:r>
                        <a:rPr lang="ar-SA" sz="1800" dirty="0">
                          <a:effectLst/>
                          <a:cs typeface="B Nazanin" panose="00000400000000000000" pitchFamily="2" charset="-78"/>
                        </a:rPr>
                        <a:t>82,435</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tc>
                  <a:txBody>
                    <a:bodyPr/>
                    <a:lstStyle/>
                    <a:p>
                      <a:pPr marL="0" marR="0" algn="r">
                        <a:lnSpc>
                          <a:spcPct val="107000"/>
                        </a:lnSpc>
                        <a:spcBef>
                          <a:spcPts val="0"/>
                        </a:spcBef>
                        <a:spcAft>
                          <a:spcPts val="0"/>
                        </a:spcAft>
                      </a:pPr>
                      <a:r>
                        <a:rPr lang="ar-SA" sz="1600" dirty="0">
                          <a:effectLst/>
                          <a:cs typeface="B Nazanin" panose="00000400000000000000" pitchFamily="2" charset="-78"/>
                        </a:rPr>
                        <a:t>جمع هزينه هاي تخصيص يافته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58821" marR="58821" marT="0" marB="0" anchor="ctr"/>
                </a:tc>
                <a:extLst>
                  <a:ext uri="{0D108BD9-81ED-4DB2-BD59-A6C34878D82A}">
                    <a16:rowId xmlns:a16="http://schemas.microsoft.com/office/drawing/2014/main" val="10018"/>
                  </a:ext>
                </a:extLst>
              </a:tr>
            </a:tbl>
          </a:graphicData>
        </a:graphic>
      </p:graphicFrame>
      <p:sp>
        <p:nvSpPr>
          <p:cNvPr id="9" name="Rectangle 8"/>
          <p:cNvSpPr/>
          <p:nvPr/>
        </p:nvSpPr>
        <p:spPr>
          <a:xfrm>
            <a:off x="6234545" y="2809702"/>
            <a:ext cx="1030779" cy="498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6234545" y="6609894"/>
            <a:ext cx="1030779" cy="498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2367741" y="3433156"/>
            <a:ext cx="720437" cy="498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p:cNvSpPr/>
          <p:nvPr/>
        </p:nvSpPr>
        <p:spPr>
          <a:xfrm>
            <a:off x="3308465" y="3419302"/>
            <a:ext cx="714893" cy="498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p:cNvSpPr/>
          <p:nvPr/>
        </p:nvSpPr>
        <p:spPr>
          <a:xfrm>
            <a:off x="4181301" y="3419301"/>
            <a:ext cx="714893" cy="498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5153889" y="3423458"/>
            <a:ext cx="831275" cy="457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6" name="Straight Connector 15"/>
          <p:cNvCxnSpPr/>
          <p:nvPr/>
        </p:nvCxnSpPr>
        <p:spPr>
          <a:xfrm>
            <a:off x="3308465" y="1446415"/>
            <a:ext cx="2676699" cy="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flipH="1">
            <a:off x="2105200" y="1446415"/>
            <a:ext cx="1070263" cy="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H="1">
            <a:off x="6084917" y="1446415"/>
            <a:ext cx="1180407" cy="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flipH="1">
            <a:off x="5153889" y="3158836"/>
            <a:ext cx="831275"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H="1">
            <a:off x="6234545" y="5306291"/>
            <a:ext cx="831275" cy="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flipH="1">
            <a:off x="6289964" y="5608320"/>
            <a:ext cx="831275" cy="0"/>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flipH="1">
            <a:off x="6289964" y="6325985"/>
            <a:ext cx="831275"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flipH="1">
            <a:off x="6289964" y="2521527"/>
            <a:ext cx="831275" cy="0"/>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flipH="1">
            <a:off x="3192083" y="3158836"/>
            <a:ext cx="831275" cy="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flipH="1">
            <a:off x="4181301" y="3158836"/>
            <a:ext cx="831275" cy="0"/>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flipH="1">
            <a:off x="2256903" y="3158836"/>
            <a:ext cx="831275"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63135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0" name="Table 19"/>
              <p:cNvGraphicFramePr>
                <a:graphicFrameLocks noGrp="1"/>
              </p:cNvGraphicFramePr>
              <p:nvPr>
                <p:extLst>
                  <p:ext uri="{D42A27DB-BD31-4B8C-83A1-F6EECF244321}">
                    <p14:modId xmlns:p14="http://schemas.microsoft.com/office/powerpoint/2010/main" val="3245617365"/>
                  </p:ext>
                </p:extLst>
              </p:nvPr>
            </p:nvGraphicFramePr>
            <p:xfrm>
              <a:off x="802105" y="497305"/>
              <a:ext cx="10860506" cy="5839327"/>
            </p:xfrm>
            <a:graphic>
              <a:graphicData uri="http://schemas.openxmlformats.org/drawingml/2006/table">
                <a:tbl>
                  <a:tblPr rtl="1" firstRow="1" firstCol="1" bandRow="1">
                    <a:tableStyleId>{2D5ABB26-0587-4C30-8999-92F81FD0307C}</a:tableStyleId>
                  </a:tblPr>
                  <a:tblGrid>
                    <a:gridCol w="10860506">
                      <a:extLst>
                        <a:ext uri="{9D8B030D-6E8A-4147-A177-3AD203B41FA5}">
                          <a16:colId xmlns:a16="http://schemas.microsoft.com/office/drawing/2014/main" val="20000"/>
                        </a:ext>
                      </a:extLst>
                    </a:gridCol>
                  </a:tblGrid>
                  <a:tr h="5839327">
                    <a:tc>
                      <a:txBody>
                        <a:bodyPr/>
                        <a:lstStyle/>
                        <a:p>
                          <a:pPr marL="0" marR="0" algn="r" rtl="1">
                            <a:lnSpc>
                              <a:spcPct val="115000"/>
                            </a:lnSpc>
                            <a:spcBef>
                              <a:spcPts val="0"/>
                            </a:spcBef>
                            <a:spcAft>
                              <a:spcPts val="0"/>
                            </a:spcAft>
                            <a:tabLst>
                              <a:tab pos="2865755" algn="ctr"/>
                              <a:tab pos="3657600" algn="l"/>
                              <a:tab pos="4340225" algn="l"/>
                              <a:tab pos="4578985" algn="l"/>
                            </a:tabLst>
                          </a:pPr>
                          <a:r>
                            <a:rPr lang="fa-IR" sz="2400" dirty="0">
                              <a:effectLst/>
                            </a:rPr>
                            <a:t>                                                                </a:t>
                          </a:r>
                          <a:r>
                            <a:rPr lang="fa-IR" sz="2400" u="sng" dirty="0">
                              <a:effectLst/>
                              <a:cs typeface="B Nazanin" panose="00000400000000000000" pitchFamily="2" charset="-78"/>
                            </a:rPr>
                            <a:t>جدول مقدار تولید</a:t>
                          </a:r>
                          <a:r>
                            <a:rPr lang="fa-IR" sz="2400" dirty="0">
                              <a:effectLst/>
                              <a:cs typeface="B Nazanin" panose="00000400000000000000" pitchFamily="2" charset="-78"/>
                            </a:rPr>
                            <a:t>        	</a:t>
                          </a:r>
                          <a:r>
                            <a:rPr lang="fa-IR" sz="2400" u="sng" dirty="0">
                              <a:effectLst/>
                              <a:cs typeface="B Nazanin" panose="00000400000000000000" pitchFamily="2" charset="-78"/>
                            </a:rPr>
                            <a:t>معادل آحاد تشکیل شده</a:t>
                          </a:r>
                          <a:r>
                            <a:rPr lang="en-US" sz="2400" u="none" baseline="0" dirty="0">
                              <a:effectLst/>
                              <a:cs typeface="B Nazanin" panose="00000400000000000000" pitchFamily="2" charset="-78"/>
                            </a:rPr>
                            <a:t> </a:t>
                          </a:r>
                          <a:r>
                            <a:rPr lang="fa-IR" sz="2400" dirty="0">
                              <a:effectLst/>
                              <a:cs typeface="B Nazanin" panose="00000400000000000000" pitchFamily="2" charset="-78"/>
                            </a:rPr>
                            <a:t>	</a:t>
                          </a:r>
                          <a:r>
                            <a:rPr lang="fa-IR" sz="2400" baseline="0" dirty="0">
                              <a:effectLst/>
                              <a:cs typeface="B Nazanin" panose="00000400000000000000" pitchFamily="2" charset="-78"/>
                            </a:rPr>
                            <a:t>                                                                 واحد</a:t>
                          </a:r>
                          <a:endParaRPr lang="en-US" sz="2400" dirty="0">
                            <a:effectLst/>
                            <a:cs typeface="B Nazanin" panose="00000400000000000000" pitchFamily="2" charset="-78"/>
                          </a:endParaRPr>
                        </a:p>
                        <a:p>
                          <a:pPr marL="0" marR="0" algn="r" rtl="1">
                            <a:lnSpc>
                              <a:spcPct val="115000"/>
                            </a:lnSpc>
                            <a:spcBef>
                              <a:spcPts val="0"/>
                            </a:spcBef>
                            <a:spcAft>
                              <a:spcPts val="0"/>
                            </a:spcAft>
                            <a:tabLst>
                              <a:tab pos="3231515" algn="l"/>
                            </a:tabLst>
                          </a:pPr>
                          <a:r>
                            <a:rPr lang="fa-IR" sz="2400" dirty="0">
                              <a:effectLst/>
                              <a:cs typeface="B Nazanin" panose="00000400000000000000" pitchFamily="2" charset="-78"/>
                            </a:rPr>
                            <a:t> </a:t>
                          </a:r>
                          <a:endParaRPr lang="en-US" sz="2400" dirty="0">
                            <a:effectLst/>
                            <a:cs typeface="B Nazanin" panose="00000400000000000000" pitchFamily="2" charset="-78"/>
                          </a:endParaRPr>
                        </a:p>
                        <a:p>
                          <a:pPr marL="0" marR="0" algn="r" rtl="1">
                            <a:lnSpc>
                              <a:spcPct val="115000"/>
                            </a:lnSpc>
                            <a:spcBef>
                              <a:spcPts val="0"/>
                            </a:spcBef>
                            <a:spcAft>
                              <a:spcPts val="0"/>
                            </a:spcAft>
                            <a:tabLst>
                              <a:tab pos="3231515" algn="l"/>
                            </a:tabLst>
                          </a:pPr>
                          <a:r>
                            <a:rPr lang="fa-IR" sz="2400" dirty="0">
                              <a:effectLst/>
                              <a:cs typeface="B Nazanin" panose="00000400000000000000" pitchFamily="2" charset="-78"/>
                            </a:rPr>
                            <a:t>موجودی کالای در جریان ساخت اول دوره0                             0</a:t>
                          </a:r>
                          <a:endParaRPr lang="en-US" sz="2400" dirty="0">
                            <a:effectLst/>
                            <a:cs typeface="B Nazanin" panose="00000400000000000000" pitchFamily="2" charset="-78"/>
                          </a:endParaRPr>
                        </a:p>
                        <a:p>
                          <a:pPr marL="0" marR="0" algn="r" rtl="1">
                            <a:lnSpc>
                              <a:spcPct val="115000"/>
                            </a:lnSpc>
                            <a:spcBef>
                              <a:spcPts val="0"/>
                            </a:spcBef>
                            <a:spcAft>
                              <a:spcPts val="0"/>
                            </a:spcAft>
                            <a:tabLst>
                              <a:tab pos="3231515" algn="l"/>
                            </a:tabLst>
                          </a:pPr>
                          <a:r>
                            <a:rPr lang="fa-IR" sz="2400" dirty="0">
                              <a:effectLst/>
                              <a:cs typeface="B Nazanin" panose="00000400000000000000" pitchFamily="2" charset="-78"/>
                            </a:rPr>
                            <a:t>واحد هایی که طی دوره اقدام به تولید آنها شده</a:t>
                          </a:r>
                          <a:r>
                            <a:rPr lang="fa-IR" sz="2400" baseline="0" dirty="0">
                              <a:effectLst/>
                              <a:cs typeface="B Nazanin" panose="00000400000000000000" pitchFamily="2" charset="-78"/>
                            </a:rPr>
                            <a:t>                         990</a:t>
                          </a:r>
                          <a:endParaRPr lang="en-US" sz="2400" dirty="0">
                            <a:effectLst/>
                            <a:cs typeface="B Nazanin" panose="00000400000000000000" pitchFamily="2" charset="-78"/>
                          </a:endParaRPr>
                        </a:p>
                        <a:p>
                          <a:pPr marL="0" marR="0" algn="r" rtl="1">
                            <a:lnSpc>
                              <a:spcPct val="115000"/>
                            </a:lnSpc>
                            <a:spcBef>
                              <a:spcPts val="0"/>
                            </a:spcBef>
                            <a:spcAft>
                              <a:spcPts val="0"/>
                            </a:spcAft>
                            <a:tabLst>
                              <a:tab pos="3231515" algn="l"/>
                            </a:tabLst>
                          </a:pPr>
                          <a:r>
                            <a:rPr lang="fa-IR" sz="2400" dirty="0">
                              <a:effectLst/>
                              <a:cs typeface="B Nazanin" panose="00000400000000000000" pitchFamily="2" charset="-78"/>
                            </a:rPr>
                            <a:t>  </a:t>
                          </a:r>
                          <a:r>
                            <a:rPr lang="fa-IR" sz="2400" baseline="0" dirty="0">
                              <a:effectLst/>
                              <a:cs typeface="B Nazanin" panose="00000400000000000000" pitchFamily="2" charset="-78"/>
                            </a:rPr>
                            <a:t>                                                                                 990</a:t>
                          </a:r>
                          <a:endParaRPr lang="en-US" sz="2400" dirty="0">
                            <a:effectLst/>
                            <a:cs typeface="B Nazanin" panose="00000400000000000000" pitchFamily="2" charset="-78"/>
                          </a:endParaRPr>
                        </a:p>
                        <a:p>
                          <a:pPr marL="0" marR="0" algn="r" rtl="1">
                            <a:lnSpc>
                              <a:spcPct val="115000"/>
                            </a:lnSpc>
                            <a:spcBef>
                              <a:spcPts val="0"/>
                            </a:spcBef>
                            <a:spcAft>
                              <a:spcPts val="0"/>
                            </a:spcAft>
                          </a:pPr>
                          <a:r>
                            <a:rPr lang="fa-IR" sz="2400" dirty="0">
                              <a:effectLst/>
                              <a:cs typeface="B Nazanin" panose="00000400000000000000" pitchFamily="2" charset="-78"/>
                            </a:rPr>
                            <a:t> </a:t>
                          </a:r>
                          <a:endParaRPr lang="en-US" sz="2400" dirty="0">
                            <a:effectLst/>
                            <a:cs typeface="B Nazanin" panose="00000400000000000000" pitchFamily="2" charset="-78"/>
                          </a:endParaRPr>
                        </a:p>
                        <a:p>
                          <a:pPr marL="0" marR="0" algn="r" rtl="1">
                            <a:lnSpc>
                              <a:spcPct val="115000"/>
                            </a:lnSpc>
                            <a:spcBef>
                              <a:spcPts val="0"/>
                            </a:spcBef>
                            <a:spcAft>
                              <a:spcPts val="0"/>
                            </a:spcAft>
                            <a:tabLst>
                              <a:tab pos="4222115" algn="l"/>
                              <a:tab pos="5177155" algn="l"/>
                            </a:tabLst>
                          </a:pPr>
                          <a:r>
                            <a:rPr lang="fa-IR" sz="2400" dirty="0">
                              <a:effectLst/>
                              <a:cs typeface="B Nazanin" panose="00000400000000000000" pitchFamily="2" charset="-78"/>
                            </a:rPr>
                            <a:t>موجودی کالای در جریان ساخت پایان دوره                            100	                 (</a:t>
                          </a:r>
                          <a14:m>
                            <m:oMath xmlns:m="http://schemas.openxmlformats.org/officeDocument/2006/math">
                              <m:f>
                                <m:fPr>
                                  <m:ctrlPr>
                                    <a:rPr lang="en-US" sz="2400" i="1">
                                      <a:effectLst/>
                                      <a:latin typeface="Cambria Math" panose="02040503050406030204" pitchFamily="18" charset="0"/>
                                    </a:rPr>
                                  </m:ctrlPr>
                                </m:fPr>
                                <m:num>
                                  <m:r>
                                    <a:rPr lang="en-US" sz="2400">
                                      <a:effectLst/>
                                      <a:latin typeface="Cambria Math" panose="02040503050406030204" pitchFamily="18" charset="0"/>
                                    </a:rPr>
                                    <m:t>1</m:t>
                                  </m:r>
                                </m:num>
                                <m:den>
                                  <m:r>
                                    <a:rPr lang="en-US" sz="2400">
                                      <a:effectLst/>
                                      <a:latin typeface="Cambria Math" panose="02040503050406030204" pitchFamily="18" charset="0"/>
                                    </a:rPr>
                                    <m:t>4</m:t>
                                  </m:r>
                                </m:den>
                              </m:f>
                            </m:oMath>
                          </a14:m>
                          <a:r>
                            <a:rPr lang="fa-IR" sz="2400" dirty="0">
                              <a:effectLst/>
                              <a:cs typeface="B Nazanin" panose="00000400000000000000" pitchFamily="2" charset="-78"/>
                            </a:rPr>
                            <a:t> *100) 25</a:t>
                          </a:r>
                          <a:endParaRPr lang="en-US" sz="2400" dirty="0">
                            <a:effectLst/>
                            <a:cs typeface="B Nazanin" panose="00000400000000000000" pitchFamily="2" charset="-78"/>
                          </a:endParaRPr>
                        </a:p>
                        <a:p>
                          <a:pPr marL="0" marR="0" algn="r" rtl="1">
                            <a:lnSpc>
                              <a:spcPct val="115000"/>
                            </a:lnSpc>
                            <a:spcBef>
                              <a:spcPts val="0"/>
                            </a:spcBef>
                            <a:spcAft>
                              <a:spcPts val="0"/>
                            </a:spcAft>
                            <a:tabLst>
                              <a:tab pos="3357880" algn="l"/>
                              <a:tab pos="4698365" algn="l"/>
                              <a:tab pos="4943475" algn="l"/>
                            </a:tabLst>
                          </a:pPr>
                          <a:r>
                            <a:rPr lang="fa-IR" sz="2400" dirty="0">
                              <a:effectLst/>
                              <a:cs typeface="B Nazanin" panose="00000400000000000000" pitchFamily="2" charset="-78"/>
                            </a:rPr>
                            <a:t>واحد های تکمیل شده                                                      </a:t>
                          </a:r>
                          <a:r>
                            <a:rPr lang="fa-IR" sz="2400" u="sng" dirty="0">
                              <a:effectLst/>
                              <a:cs typeface="B Nazanin" panose="00000400000000000000" pitchFamily="2" charset="-78"/>
                            </a:rPr>
                            <a:t> 890 </a:t>
                          </a:r>
                          <a:r>
                            <a:rPr lang="fa-IR" sz="2400" u="none" baseline="0" dirty="0">
                              <a:effectLst/>
                              <a:cs typeface="B Nazanin" panose="00000400000000000000" pitchFamily="2" charset="-78"/>
                            </a:rPr>
                            <a:t>                           </a:t>
                          </a:r>
                          <a:r>
                            <a:rPr lang="fa-IR" sz="2400" u="sng" dirty="0">
                              <a:effectLst/>
                              <a:cs typeface="B Nazanin" panose="00000400000000000000" pitchFamily="2" charset="-78"/>
                            </a:rPr>
                            <a:t>890</a:t>
                          </a:r>
                          <a:r>
                            <a:rPr lang="fa-IR" sz="2400" dirty="0">
                              <a:effectLst/>
                              <a:cs typeface="B Nazanin" panose="00000400000000000000" pitchFamily="2" charset="-78"/>
                            </a:rPr>
                            <a:t>	</a:t>
                          </a:r>
                          <a:endParaRPr lang="en-US" sz="2400" dirty="0">
                            <a:effectLst/>
                            <a:cs typeface="B Nazanin" panose="00000400000000000000" pitchFamily="2" charset="-78"/>
                          </a:endParaRPr>
                        </a:p>
                        <a:p>
                          <a:pPr marL="0" marR="0" algn="r" rtl="1">
                            <a:lnSpc>
                              <a:spcPct val="115000"/>
                            </a:lnSpc>
                            <a:spcBef>
                              <a:spcPts val="0"/>
                            </a:spcBef>
                            <a:spcAft>
                              <a:spcPts val="0"/>
                            </a:spcAft>
                            <a:tabLst>
                              <a:tab pos="3357880" algn="l"/>
                              <a:tab pos="4698365" algn="l"/>
                            </a:tabLst>
                          </a:pPr>
                          <a:r>
                            <a:rPr lang="fa-IR" sz="2400" dirty="0">
                              <a:effectLst/>
                              <a:cs typeface="B Nazanin" panose="00000400000000000000" pitchFamily="2" charset="-78"/>
                            </a:rPr>
                            <a:t>                                                                                  </a:t>
                          </a:r>
                          <a:r>
                            <a:rPr lang="fa-IR" sz="2400" u="dbl" dirty="0">
                              <a:effectLst/>
                              <a:cs typeface="B Nazanin" panose="00000400000000000000" pitchFamily="2" charset="-78"/>
                            </a:rPr>
                            <a:t>990                             915</a:t>
                          </a:r>
                          <a:endParaRPr lang="en-US" sz="2400" dirty="0">
                            <a:effectLst/>
                            <a:cs typeface="B Nazanin" panose="00000400000000000000" pitchFamily="2" charset="-78"/>
                          </a:endParaRPr>
                        </a:p>
                        <a:p>
                          <a:pPr marL="0" marR="0" algn="r" rtl="1">
                            <a:lnSpc>
                              <a:spcPct val="115000"/>
                            </a:lnSpc>
                            <a:spcBef>
                              <a:spcPts val="0"/>
                            </a:spcBef>
                            <a:spcAft>
                              <a:spcPts val="0"/>
                            </a:spcAft>
                            <a:tabLst>
                              <a:tab pos="3357880" algn="l"/>
                            </a:tabLst>
                          </a:pPr>
                          <a:r>
                            <a:rPr lang="fa-IR" sz="2400" u="none" strike="noStrike" dirty="0">
                              <a:effectLst/>
                              <a:cs typeface="B Nazanin" panose="00000400000000000000" pitchFamily="2" charset="-78"/>
                            </a:rPr>
                            <a:t> </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0"/>
                      </a:ext>
                    </a:extLst>
                  </a:tr>
                </a:tbl>
              </a:graphicData>
            </a:graphic>
          </p:graphicFrame>
        </mc:Choice>
        <mc:Fallback xmlns="">
          <p:graphicFrame>
            <p:nvGraphicFramePr>
              <p:cNvPr id="20" name="Table 19"/>
              <p:cNvGraphicFramePr>
                <a:graphicFrameLocks noGrp="1"/>
              </p:cNvGraphicFramePr>
              <p:nvPr>
                <p:extLst>
                  <p:ext uri="{D42A27DB-BD31-4B8C-83A1-F6EECF244321}">
                    <p14:modId xmlns:p14="http://schemas.microsoft.com/office/powerpoint/2010/main" val="3245617365"/>
                  </p:ext>
                </p:extLst>
              </p:nvPr>
            </p:nvGraphicFramePr>
            <p:xfrm>
              <a:off x="802105" y="497305"/>
              <a:ext cx="10860506" cy="5839327"/>
            </p:xfrm>
            <a:graphic>
              <a:graphicData uri="http://schemas.openxmlformats.org/drawingml/2006/table">
                <a:tbl>
                  <a:tblPr rtl="1" firstRow="1" firstCol="1" bandRow="1">
                    <a:tableStyleId>{2D5ABB26-0587-4C30-8999-92F81FD0307C}</a:tableStyleId>
                  </a:tblPr>
                  <a:tblGrid>
                    <a:gridCol w="10860506"/>
                  </a:tblGrid>
                  <a:tr h="5839327">
                    <a:tc>
                      <a:txBody>
                        <a:bodyPr/>
                        <a:lstStyle/>
                        <a:p>
                          <a:endParaRPr lang="fa-IR"/>
                        </a:p>
                      </a:txBody>
                      <a:tcPr marL="68580" marR="68580" marT="0" marB="0">
                        <a:blipFill rotWithShape="1">
                          <a:blip r:embed="rId2"/>
                          <a:stretch>
                            <a:fillRect l="-56" t="-1358" r="-56" b="-104"/>
                          </a:stretch>
                        </a:blipFill>
                      </a:tcPr>
                    </a:tc>
                  </a:tr>
                </a:tbl>
              </a:graphicData>
            </a:graphic>
          </p:graphicFrame>
        </mc:Fallback>
      </mc:AlternateContent>
      <p:cxnSp>
        <p:nvCxnSpPr>
          <p:cNvPr id="3" name="Straight Connector 2"/>
          <p:cNvCxnSpPr/>
          <p:nvPr/>
        </p:nvCxnSpPr>
        <p:spPr>
          <a:xfrm>
            <a:off x="4873925" y="3019245"/>
            <a:ext cx="53483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a:off x="4873925" y="3088257"/>
            <a:ext cx="53483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6" name="Curved Left Arrow 5"/>
          <p:cNvSpPr/>
          <p:nvPr/>
        </p:nvSpPr>
        <p:spPr>
          <a:xfrm>
            <a:off x="5538158" y="2760453"/>
            <a:ext cx="1181819" cy="223424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43384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90288"/>
            <a:ext cx="9565257" cy="3967380"/>
          </a:xfrm>
        </p:spPr>
        <p:txBody>
          <a:bodyPr>
            <a:normAutofit lnSpcReduction="10000"/>
          </a:bodyPr>
          <a:lstStyle/>
          <a:p>
            <a:pPr algn="r" rtl="1"/>
            <a:r>
              <a:rPr lang="fa-IR" sz="3200" dirty="0">
                <a:cs typeface="B Zar" panose="00000400000000000000" pitchFamily="2" charset="-78"/>
              </a:rPr>
              <a:t>سیستم هزینه یابی مرحله ای: نحوه گردش حساب صنعتی</a:t>
            </a:r>
          </a:p>
          <a:p>
            <a:pPr marL="0" indent="457200" algn="r" rtl="1">
              <a:buNone/>
            </a:pPr>
            <a:r>
              <a:rPr lang="fa-IR" dirty="0">
                <a:cs typeface="B Nazanin" panose="00000400000000000000" pitchFamily="2" charset="-78"/>
              </a:rPr>
              <a:t>در این سیستم هزینه یابی ، هزینه های تولید هر  دایره به حساب موجودی کالای در جریان ساخت همان دایره منظور میگردد.</a:t>
            </a:r>
            <a:endParaRPr lang="en-US" dirty="0">
              <a:cs typeface="B Nazanin" panose="00000400000000000000" pitchFamily="2" charset="-78"/>
            </a:endParaRPr>
          </a:p>
          <a:p>
            <a:pPr algn="r" rtl="1"/>
            <a:r>
              <a:rPr lang="fa-IR" sz="3500" dirty="0">
                <a:cs typeface="B Zar" panose="00000400000000000000" pitchFamily="2" charset="-78"/>
              </a:rPr>
              <a:t>حسابداری مواد اولیه</a:t>
            </a:r>
            <a:endParaRPr lang="en-US" sz="3500" dirty="0">
              <a:cs typeface="B Zar" panose="00000400000000000000" pitchFamily="2" charset="-78"/>
            </a:endParaRPr>
          </a:p>
          <a:p>
            <a:pPr marL="0" indent="457200" algn="r" rtl="1">
              <a:buNone/>
            </a:pPr>
            <a:r>
              <a:rPr lang="fa-IR" dirty="0">
                <a:cs typeface="B Nazanin" panose="00000400000000000000" pitchFamily="2" charset="-78"/>
              </a:rPr>
              <a:t> در سیستم هزینه یابی مرحله ای، مواد اولیه ای که از انبار صادر میشود در حواله انبار باید مشخص گردد که مربوط    به کدام دایره یا مرکز هزینه میباشد. ثبت حسابداری مربوط به مصرف مواد مستقیم به صورت زیر است:</a:t>
            </a:r>
            <a:endParaRPr lang="en-US" dirty="0">
              <a:cs typeface="B Nazanin" panose="00000400000000000000" pitchFamily="2" charset="-78"/>
            </a:endParaRPr>
          </a:p>
          <a:p>
            <a:pPr marL="182880" indent="0" algn="r" rtl="1">
              <a:buNone/>
            </a:pPr>
            <a:r>
              <a:rPr lang="fa-IR" dirty="0">
                <a:cs typeface="B Nazanin" panose="00000400000000000000" pitchFamily="2" charset="-78"/>
              </a:rPr>
              <a:t>موجودی کالای در جریان ساخت- دایره الف         ** </a:t>
            </a:r>
            <a:endParaRPr lang="en-US" dirty="0">
              <a:cs typeface="B Nazanin" panose="00000400000000000000" pitchFamily="2" charset="-78"/>
            </a:endParaRPr>
          </a:p>
          <a:p>
            <a:pPr marL="182880" indent="0" algn="r" rtl="1">
              <a:buNone/>
            </a:pPr>
            <a:r>
              <a:rPr lang="fa-IR" dirty="0">
                <a:cs typeface="B Nazanin" panose="00000400000000000000" pitchFamily="2" charset="-78"/>
              </a:rPr>
              <a:t>موجودی کالای در جریان ساخت- دایره ب </a:t>
            </a:r>
            <a:r>
              <a:rPr lang="en-US" dirty="0">
                <a:cs typeface="B Nazanin" panose="00000400000000000000" pitchFamily="2" charset="-78"/>
              </a:rPr>
              <a:t>   </a:t>
            </a:r>
            <a:r>
              <a:rPr lang="fa-IR" dirty="0">
                <a:cs typeface="B Nazanin" panose="00000400000000000000" pitchFamily="2" charset="-78"/>
              </a:rPr>
              <a:t>	</a:t>
            </a:r>
            <a:r>
              <a:rPr lang="en-US" dirty="0">
                <a:cs typeface="B Nazanin" panose="00000400000000000000" pitchFamily="2" charset="-78"/>
              </a:rPr>
              <a:t>  </a:t>
            </a:r>
            <a:r>
              <a:rPr lang="fa-IR" dirty="0">
                <a:cs typeface="B Nazanin" panose="00000400000000000000" pitchFamily="2" charset="-78"/>
              </a:rPr>
              <a:t>**</a:t>
            </a:r>
          </a:p>
          <a:p>
            <a:pPr marL="182880" indent="0" algn="ctr" rtl="1">
              <a:buNone/>
            </a:pPr>
            <a:r>
              <a:rPr lang="fa-IR" dirty="0">
                <a:cs typeface="B Nazanin" panose="00000400000000000000" pitchFamily="2" charset="-78"/>
              </a:rPr>
              <a:t>موجودی مواد اولیه</a:t>
            </a:r>
            <a:r>
              <a:rPr lang="en-US" dirty="0">
                <a:cs typeface="B Nazanin" panose="00000400000000000000" pitchFamily="2" charset="-78"/>
              </a:rPr>
              <a:t>	**</a:t>
            </a:r>
          </a:p>
        </p:txBody>
      </p:sp>
      <p:sp>
        <p:nvSpPr>
          <p:cNvPr id="4" name="Rounded Rectangle 3"/>
          <p:cNvSpPr>
            <a:spLocks noChangeArrowheads="1"/>
          </p:cNvSpPr>
          <p:nvPr/>
        </p:nvSpPr>
        <p:spPr bwMode="auto">
          <a:xfrm>
            <a:off x="8572324" y="1282261"/>
            <a:ext cx="2512620" cy="787400"/>
          </a:xfrm>
          <a:prstGeom prst="roundRect">
            <a:avLst>
              <a:gd name="adj" fmla="val 16667"/>
            </a:avLst>
          </a:prstGeom>
          <a:no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واحد های تکمیل شده</a:t>
            </a:r>
            <a:endParaRPr kumimoji="0" lang="fa-IR"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Rounded Rectangle 4"/>
          <p:cNvSpPr>
            <a:spLocks noChangeArrowheads="1"/>
          </p:cNvSpPr>
          <p:nvPr/>
        </p:nvSpPr>
        <p:spPr bwMode="auto">
          <a:xfrm>
            <a:off x="5962952" y="1335444"/>
            <a:ext cx="2243806" cy="681037"/>
          </a:xfrm>
          <a:prstGeom prst="roundRect">
            <a:avLst>
              <a:gd name="adj" fmla="val 16667"/>
            </a:avLst>
          </a:prstGeom>
          <a:no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واحد های در جریان ساخت پایان دوره</a:t>
            </a:r>
            <a:endParaRPr kumimoji="0" lang="fa-IR"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ounded Rectangle 17"/>
          <p:cNvSpPr>
            <a:spLocks noChangeArrowheads="1"/>
          </p:cNvSpPr>
          <p:nvPr/>
        </p:nvSpPr>
        <p:spPr bwMode="auto">
          <a:xfrm>
            <a:off x="3174799" y="1175105"/>
            <a:ext cx="2560554" cy="1001713"/>
          </a:xfrm>
          <a:prstGeom prst="roundRect">
            <a:avLst>
              <a:gd name="adj" fmla="val 16667"/>
            </a:avLst>
          </a:prstGeom>
          <a:no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واحد هایی که طی دوره اقدام به تولید آنها شده</a:t>
            </a:r>
            <a:endParaRPr kumimoji="0" lang="fa-IR"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Rounded Rectangle 18"/>
          <p:cNvSpPr>
            <a:spLocks noChangeArrowheads="1"/>
          </p:cNvSpPr>
          <p:nvPr/>
        </p:nvSpPr>
        <p:spPr bwMode="auto">
          <a:xfrm>
            <a:off x="383041" y="1238978"/>
            <a:ext cx="2391170" cy="817562"/>
          </a:xfrm>
          <a:prstGeom prst="roundRect">
            <a:avLst>
              <a:gd name="adj" fmla="val 16667"/>
            </a:avLst>
          </a:prstGeom>
          <a:no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واحد های در جریان ساخت اول دوره</a:t>
            </a:r>
            <a:endParaRPr kumimoji="0" lang="fa-IR"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ctangle 5"/>
          <p:cNvSpPr>
            <a:spLocks noChangeArrowheads="1"/>
          </p:cNvSpPr>
          <p:nvPr/>
        </p:nvSpPr>
        <p:spPr bwMode="auto">
          <a:xfrm>
            <a:off x="6075095" y="544506"/>
            <a:ext cx="44775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65438" algn="ctr"/>
                <a:tab pos="4578350" algn="l"/>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4578350" algn="l"/>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4578350" algn="l"/>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4578350" algn="l"/>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4578350" algn="l"/>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4578350" algn="l"/>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4578350" algn="l"/>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4578350" algn="l"/>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4578350" algn="l"/>
              </a:tabLst>
              <a:defRPr>
                <a:solidFill>
                  <a:schemeClr val="tx1"/>
                </a:solidFill>
                <a:latin typeface="Arial" panose="020B0604020202020204" pitchFamily="34" charset="0"/>
              </a:defRPr>
            </a:lvl9pPr>
          </a:lstStyle>
          <a:p>
            <a:pPr marL="0" marR="0" lvl="0" indent="0" algn="l" defTabSz="914400" rtl="1" eaLnBrk="0" fontAlgn="base" latinLnBrk="0" hangingPunct="0">
              <a:lnSpc>
                <a:spcPct val="100000"/>
              </a:lnSpc>
              <a:spcBef>
                <a:spcPct val="0"/>
              </a:spcBef>
              <a:spcAft>
                <a:spcPct val="0"/>
              </a:spcAft>
              <a:buClrTx/>
              <a:buSzTx/>
              <a:buFontTx/>
              <a:buNone/>
              <a:tabLst>
                <a:tab pos="2865438" algn="ctr"/>
                <a:tab pos="4578350" algn="l"/>
              </a:tabLst>
            </a:pPr>
            <a:r>
              <a:rPr kumimoji="0" lang="fa-IR" altLang="en-US" sz="2400" b="0" i="0" u="none" strike="noStrike" cap="none" normalizeH="0" baseline="0" dirty="0">
                <a:ln>
                  <a:noFill/>
                </a:ln>
                <a:solidFill>
                  <a:schemeClr val="tx1"/>
                </a:solidFill>
                <a:effectLst/>
                <a:latin typeface="SimSun-ExtB" panose="02010609060101010101" pitchFamily="49" charset="-122"/>
                <a:ea typeface="SimSun-ExtB" panose="02010609060101010101" pitchFamily="49" charset="-122"/>
                <a:cs typeface="B Nazanin" panose="00000400000000000000" pitchFamily="2" charset="-78"/>
              </a:rPr>
              <a:t>در جدول مقدار رابطه زیر همیشه برقرار است:</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4578350" algn="l"/>
              </a:tabLst>
            </a:pPr>
            <a:endParaRPr kumimoji="0" lang="en-US" altLang="en-US" sz="2400" b="0" i="0" u="none" strike="noStrike" cap="none" normalizeH="0" baseline="0" dirty="0">
              <a:ln>
                <a:noFill/>
              </a:ln>
              <a:solidFill>
                <a:schemeClr val="tx1"/>
              </a:solidFill>
              <a:effectLst/>
              <a:cs typeface="Arial" panose="020B0604020202020204" pitchFamily="34" charset="0"/>
            </a:endParaRPr>
          </a:p>
        </p:txBody>
      </p:sp>
      <p:sp>
        <p:nvSpPr>
          <p:cNvPr id="9" name="Rectangle 10"/>
          <p:cNvSpPr>
            <a:spLocks noChangeArrowheads="1"/>
          </p:cNvSpPr>
          <p:nvPr/>
        </p:nvSpPr>
        <p:spPr bwMode="auto">
          <a:xfrm>
            <a:off x="2428846" y="1375503"/>
            <a:ext cx="69301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33450" algn="l"/>
                <a:tab pos="1304925" algn="l"/>
                <a:tab pos="2509838" algn="l"/>
                <a:tab pos="2865438" algn="ctr"/>
                <a:tab pos="4330700" algn="l"/>
              </a:tabLst>
              <a:defRPr>
                <a:solidFill>
                  <a:schemeClr val="tx1"/>
                </a:solidFill>
                <a:latin typeface="Arial" panose="020B0604020202020204" pitchFamily="34" charset="0"/>
              </a:defRPr>
            </a:lvl1pPr>
            <a:lvl2pPr eaLnBrk="0" fontAlgn="base" hangingPunct="0">
              <a:spcBef>
                <a:spcPct val="0"/>
              </a:spcBef>
              <a:spcAft>
                <a:spcPct val="0"/>
              </a:spcAft>
              <a:tabLst>
                <a:tab pos="933450" algn="l"/>
                <a:tab pos="1304925" algn="l"/>
                <a:tab pos="2509838" algn="l"/>
                <a:tab pos="2865438" algn="ctr"/>
                <a:tab pos="4330700" algn="l"/>
              </a:tabLst>
              <a:defRPr>
                <a:solidFill>
                  <a:schemeClr val="tx1"/>
                </a:solidFill>
                <a:latin typeface="Arial" panose="020B0604020202020204" pitchFamily="34" charset="0"/>
              </a:defRPr>
            </a:lvl2pPr>
            <a:lvl3pPr eaLnBrk="0" fontAlgn="base" hangingPunct="0">
              <a:spcBef>
                <a:spcPct val="0"/>
              </a:spcBef>
              <a:spcAft>
                <a:spcPct val="0"/>
              </a:spcAft>
              <a:tabLst>
                <a:tab pos="933450" algn="l"/>
                <a:tab pos="1304925" algn="l"/>
                <a:tab pos="2509838" algn="l"/>
                <a:tab pos="2865438" algn="ctr"/>
                <a:tab pos="4330700" algn="l"/>
              </a:tabLst>
              <a:defRPr>
                <a:solidFill>
                  <a:schemeClr val="tx1"/>
                </a:solidFill>
                <a:latin typeface="Arial" panose="020B0604020202020204" pitchFamily="34" charset="0"/>
              </a:defRPr>
            </a:lvl3pPr>
            <a:lvl4pPr eaLnBrk="0" fontAlgn="base" hangingPunct="0">
              <a:spcBef>
                <a:spcPct val="0"/>
              </a:spcBef>
              <a:spcAft>
                <a:spcPct val="0"/>
              </a:spcAft>
              <a:tabLst>
                <a:tab pos="933450" algn="l"/>
                <a:tab pos="1304925" algn="l"/>
                <a:tab pos="2509838" algn="l"/>
                <a:tab pos="2865438" algn="ctr"/>
                <a:tab pos="4330700" algn="l"/>
              </a:tabLst>
              <a:defRPr>
                <a:solidFill>
                  <a:schemeClr val="tx1"/>
                </a:solidFill>
                <a:latin typeface="Arial" panose="020B0604020202020204" pitchFamily="34" charset="0"/>
              </a:defRPr>
            </a:lvl4pPr>
            <a:lvl5pPr eaLnBrk="0" fontAlgn="base" hangingPunct="0">
              <a:spcBef>
                <a:spcPct val="0"/>
              </a:spcBef>
              <a:spcAft>
                <a:spcPct val="0"/>
              </a:spcAft>
              <a:tabLst>
                <a:tab pos="933450" algn="l"/>
                <a:tab pos="1304925" algn="l"/>
                <a:tab pos="2509838" algn="l"/>
                <a:tab pos="2865438" algn="ctr"/>
                <a:tab pos="4330700" algn="l"/>
              </a:tabLst>
              <a:defRPr>
                <a:solidFill>
                  <a:schemeClr val="tx1"/>
                </a:solidFill>
                <a:latin typeface="Arial" panose="020B0604020202020204" pitchFamily="34" charset="0"/>
              </a:defRPr>
            </a:lvl5pPr>
            <a:lvl6pPr eaLnBrk="0" fontAlgn="base" hangingPunct="0">
              <a:spcBef>
                <a:spcPct val="0"/>
              </a:spcBef>
              <a:spcAft>
                <a:spcPct val="0"/>
              </a:spcAft>
              <a:tabLst>
                <a:tab pos="933450" algn="l"/>
                <a:tab pos="1304925" algn="l"/>
                <a:tab pos="2509838" algn="l"/>
                <a:tab pos="2865438" algn="ctr"/>
                <a:tab pos="4330700" algn="l"/>
              </a:tabLst>
              <a:defRPr>
                <a:solidFill>
                  <a:schemeClr val="tx1"/>
                </a:solidFill>
                <a:latin typeface="Arial" panose="020B0604020202020204" pitchFamily="34" charset="0"/>
              </a:defRPr>
            </a:lvl6pPr>
            <a:lvl7pPr eaLnBrk="0" fontAlgn="base" hangingPunct="0">
              <a:spcBef>
                <a:spcPct val="0"/>
              </a:spcBef>
              <a:spcAft>
                <a:spcPct val="0"/>
              </a:spcAft>
              <a:tabLst>
                <a:tab pos="933450" algn="l"/>
                <a:tab pos="1304925" algn="l"/>
                <a:tab pos="2509838" algn="l"/>
                <a:tab pos="2865438" algn="ctr"/>
                <a:tab pos="4330700" algn="l"/>
              </a:tabLst>
              <a:defRPr>
                <a:solidFill>
                  <a:schemeClr val="tx1"/>
                </a:solidFill>
                <a:latin typeface="Arial" panose="020B0604020202020204" pitchFamily="34" charset="0"/>
              </a:defRPr>
            </a:lvl7pPr>
            <a:lvl8pPr eaLnBrk="0" fontAlgn="base" hangingPunct="0">
              <a:spcBef>
                <a:spcPct val="0"/>
              </a:spcBef>
              <a:spcAft>
                <a:spcPct val="0"/>
              </a:spcAft>
              <a:tabLst>
                <a:tab pos="933450" algn="l"/>
                <a:tab pos="1304925" algn="l"/>
                <a:tab pos="2509838" algn="l"/>
                <a:tab pos="2865438" algn="ctr"/>
                <a:tab pos="4330700" algn="l"/>
              </a:tabLst>
              <a:defRPr>
                <a:solidFill>
                  <a:schemeClr val="tx1"/>
                </a:solidFill>
                <a:latin typeface="Arial" panose="020B0604020202020204" pitchFamily="34" charset="0"/>
              </a:defRPr>
            </a:lvl8pPr>
            <a:lvl9pPr eaLnBrk="0" fontAlgn="base" hangingPunct="0">
              <a:spcBef>
                <a:spcPct val="0"/>
              </a:spcBef>
              <a:spcAft>
                <a:spcPct val="0"/>
              </a:spcAft>
              <a:tabLst>
                <a:tab pos="933450" algn="l"/>
                <a:tab pos="1304925" algn="l"/>
                <a:tab pos="2509838" algn="l"/>
                <a:tab pos="2865438" algn="ctr"/>
                <a:tab pos="4330700" algn="l"/>
              </a:tabLs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tab pos="933450" algn="l"/>
                <a:tab pos="1304925" algn="l"/>
                <a:tab pos="2509838" algn="l"/>
                <a:tab pos="2865438" algn="ctr"/>
                <a:tab pos="4330700" algn="l"/>
              </a:tabLst>
            </a:pPr>
            <a:r>
              <a:rPr kumimoji="0" lang="fa-IR" altLang="en-US" sz="2400" b="0" i="0" u="none" strike="noStrike" cap="none" normalizeH="0" baseline="0" dirty="0">
                <a:ln>
                  <a:noFill/>
                </a:ln>
                <a:solidFill>
                  <a:schemeClr val="tx1"/>
                </a:solidFill>
                <a:effectLst/>
                <a:latin typeface="SimSun-ExtB" panose="02010609060101010101" pitchFamily="49" charset="-122"/>
                <a:ea typeface="SimSun-ExtB" panose="02010609060101010101" pitchFamily="49" charset="-122"/>
                <a:cs typeface="B Nazanin" panose="00000400000000000000" pitchFamily="2" charset="-78"/>
              </a:rPr>
              <a:t>	   +	 </a:t>
            </a:r>
            <a:r>
              <a:rPr kumimoji="0" lang="en-US" altLang="en-US" sz="2400" b="0" i="0" u="none" strike="noStrike" cap="none" normalizeH="0" baseline="0" dirty="0">
                <a:ln>
                  <a:noFill/>
                </a:ln>
                <a:solidFill>
                  <a:schemeClr val="tx1"/>
                </a:solidFill>
                <a:effectLst/>
                <a:latin typeface="SimSun-ExtB" panose="02010609060101010101" pitchFamily="49" charset="-122"/>
                <a:ea typeface="SimSun-ExtB" panose="02010609060101010101" pitchFamily="49" charset="-122"/>
                <a:cs typeface="B Nazanin" panose="00000400000000000000" pitchFamily="2" charset="-78"/>
              </a:rPr>
              <a:t>               </a:t>
            </a:r>
            <a:r>
              <a:rPr kumimoji="0" lang="fa-IR" altLang="en-US" sz="2400" b="0" i="0" u="none" strike="noStrike" cap="none" normalizeH="0" baseline="0" dirty="0">
                <a:ln>
                  <a:noFill/>
                </a:ln>
                <a:solidFill>
                  <a:schemeClr val="tx1"/>
                </a:solidFill>
                <a:effectLst/>
                <a:latin typeface="SimSun-ExtB" panose="02010609060101010101" pitchFamily="49" charset="-122"/>
                <a:ea typeface="SimSun-ExtB" panose="02010609060101010101" pitchFamily="49" charset="-122"/>
                <a:cs typeface="B Nazanin" panose="00000400000000000000" pitchFamily="2" charset="-78"/>
              </a:rPr>
              <a:t> =</a:t>
            </a:r>
            <a:r>
              <a:rPr kumimoji="0" lang="en-US" altLang="en-US" sz="2400" b="0" i="0" u="none" strike="noStrike" cap="none" normalizeH="0" baseline="0" dirty="0">
                <a:ln>
                  <a:noFill/>
                </a:ln>
                <a:solidFill>
                  <a:schemeClr val="tx1"/>
                </a:solidFill>
                <a:effectLst/>
                <a:latin typeface="SimSun-ExtB" panose="02010609060101010101" pitchFamily="49" charset="-122"/>
                <a:ea typeface="SimSun-ExtB" panose="02010609060101010101" pitchFamily="49" charset="-122"/>
                <a:cs typeface="B Nazanin" panose="00000400000000000000" pitchFamily="2" charset="-78"/>
              </a:rPr>
              <a:t>               </a:t>
            </a:r>
            <a:r>
              <a:rPr kumimoji="0" lang="fa-IR" altLang="en-US" sz="2400" b="0" i="0" u="none" strike="noStrike" cap="none" normalizeH="0" baseline="0" dirty="0">
                <a:ln>
                  <a:noFill/>
                </a:ln>
                <a:solidFill>
                  <a:schemeClr val="tx1"/>
                </a:solidFill>
                <a:effectLst/>
                <a:latin typeface="SimSun-ExtB" panose="02010609060101010101" pitchFamily="49" charset="-122"/>
                <a:ea typeface="SimSun-ExtB" panose="02010609060101010101" pitchFamily="49" charset="-122"/>
                <a:cs typeface="B Nazanin" panose="00000400000000000000" pitchFamily="2" charset="-78"/>
              </a:rPr>
              <a:t>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933450" algn="l"/>
                <a:tab pos="1304925" algn="l"/>
                <a:tab pos="2509838" algn="l"/>
                <a:tab pos="2865438" algn="ctr"/>
                <a:tab pos="4330700" algn="l"/>
              </a:tabLst>
            </a:pPr>
            <a:endParaRPr kumimoji="0" lang="en-US" altLang="en-US" sz="2400"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4023417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990" y="1035170"/>
            <a:ext cx="9550576" cy="5654388"/>
          </a:xfrm>
        </p:spPr>
        <p:txBody>
          <a:bodyPr>
            <a:normAutofit fontScale="55000" lnSpcReduction="20000"/>
          </a:bodyPr>
          <a:lstStyle/>
          <a:p>
            <a:pPr algn="r" rtl="1"/>
            <a:r>
              <a:rPr lang="fa-IR" sz="5800" dirty="0">
                <a:cs typeface="B Zar" panose="00000400000000000000" pitchFamily="2" charset="-78"/>
              </a:rPr>
              <a:t>حسابداری حقوق و دستمزد</a:t>
            </a:r>
            <a:endParaRPr lang="en-US" sz="5800" dirty="0">
              <a:cs typeface="B Zar" panose="00000400000000000000" pitchFamily="2" charset="-78"/>
            </a:endParaRPr>
          </a:p>
          <a:p>
            <a:pPr marL="0" indent="457200" algn="r" rtl="1">
              <a:lnSpc>
                <a:spcPct val="120000"/>
              </a:lnSpc>
              <a:buNone/>
            </a:pPr>
            <a:r>
              <a:rPr lang="fa-IR" sz="3200" dirty="0">
                <a:cs typeface="B Nazanin" panose="00000400000000000000" pitchFamily="2" charset="-78"/>
              </a:rPr>
              <a:t>در سیستم هزینه یابی مرحله ای احتیاج به تهیه کارت ساعات کارکرد با جزئیاتی که در سیستم هزینه یابی سفارش کار مورد استفاده قرار میگیرد، نمی باشد</a:t>
            </a:r>
            <a:r>
              <a:rPr lang="en-US" sz="3200" dirty="0">
                <a:cs typeface="B Nazanin" panose="00000400000000000000" pitchFamily="2" charset="-78"/>
              </a:rPr>
              <a:t>.</a:t>
            </a:r>
            <a:r>
              <a:rPr lang="fa-IR" sz="3200" dirty="0">
                <a:cs typeface="B Nazanin" panose="00000400000000000000" pitchFamily="2" charset="-78"/>
              </a:rPr>
              <a:t> هزینه کار مستقیم هر دایره به حساب موجودی کالای در جریان ساخت همان دایره منظور میگردد. ثبت هزینه کار مستقیم:</a:t>
            </a:r>
            <a:endParaRPr lang="en-US" sz="3200" dirty="0">
              <a:cs typeface="B Nazanin" panose="00000400000000000000" pitchFamily="2" charset="-78"/>
            </a:endParaRPr>
          </a:p>
          <a:p>
            <a:pPr marL="182880" indent="0" algn="r" rtl="1">
              <a:buNone/>
            </a:pPr>
            <a:r>
              <a:rPr lang="fa-IR" sz="3200" dirty="0">
                <a:cs typeface="B Nazanin" panose="00000400000000000000" pitchFamily="2" charset="-78"/>
              </a:rPr>
              <a:t>موجودی کالای در جریان ساخت – داره الف	**</a:t>
            </a:r>
            <a:endParaRPr lang="en-US" sz="3200" dirty="0">
              <a:cs typeface="B Nazanin" panose="00000400000000000000" pitchFamily="2" charset="-78"/>
            </a:endParaRPr>
          </a:p>
          <a:p>
            <a:pPr marL="182880" indent="0" algn="r" rtl="1">
              <a:buNone/>
            </a:pPr>
            <a:r>
              <a:rPr lang="fa-IR" sz="3200" dirty="0">
                <a:cs typeface="B Nazanin" panose="00000400000000000000" pitchFamily="2" charset="-78"/>
              </a:rPr>
              <a:t>موجودی کالای در جریان ساخت – دایره ب	**</a:t>
            </a:r>
            <a:endParaRPr lang="en-US" sz="3200" dirty="0">
              <a:cs typeface="B Nazanin" panose="00000400000000000000" pitchFamily="2" charset="-78"/>
            </a:endParaRPr>
          </a:p>
          <a:p>
            <a:pPr marL="182880" indent="0" algn="r" rtl="1">
              <a:buNone/>
            </a:pPr>
            <a:r>
              <a:rPr lang="fa-IR" sz="3200" dirty="0">
                <a:cs typeface="B Nazanin" panose="00000400000000000000" pitchFamily="2" charset="-78"/>
              </a:rPr>
              <a:t>               </a:t>
            </a:r>
            <a:r>
              <a:rPr lang="en-US" sz="3200" dirty="0">
                <a:cs typeface="B Nazanin" panose="00000400000000000000" pitchFamily="2" charset="-78"/>
              </a:rPr>
              <a:t>    </a:t>
            </a:r>
            <a:r>
              <a:rPr lang="fa-IR" sz="3200" dirty="0">
                <a:cs typeface="B Nazanin" panose="00000400000000000000" pitchFamily="2" charset="-78"/>
              </a:rPr>
              <a:t>      کنترل حقوق و دستمزد</a:t>
            </a:r>
            <a:r>
              <a:rPr lang="en-US" sz="3200" dirty="0">
                <a:cs typeface="B Nazanin" panose="00000400000000000000" pitchFamily="2" charset="-78"/>
              </a:rPr>
              <a:t>       </a:t>
            </a:r>
            <a:r>
              <a:rPr lang="fa-IR" sz="3200" dirty="0">
                <a:cs typeface="B Nazanin" panose="00000400000000000000" pitchFamily="2" charset="-78"/>
              </a:rPr>
              <a:t>	</a:t>
            </a:r>
            <a:r>
              <a:rPr lang="en-US" sz="3200" dirty="0">
                <a:cs typeface="B Nazanin" panose="00000400000000000000" pitchFamily="2" charset="-78"/>
              </a:rPr>
              <a:t>            </a:t>
            </a:r>
            <a:r>
              <a:rPr lang="fa-IR" sz="3200" dirty="0">
                <a:cs typeface="B Nazanin" panose="00000400000000000000" pitchFamily="2" charset="-78"/>
              </a:rPr>
              <a:t>**</a:t>
            </a:r>
            <a:endParaRPr lang="en-US" sz="3200" dirty="0">
              <a:cs typeface="B Nazanin" panose="00000400000000000000" pitchFamily="2" charset="-78"/>
            </a:endParaRPr>
          </a:p>
          <a:p>
            <a:pPr algn="r" rtl="1"/>
            <a:r>
              <a:rPr lang="fa-IR" sz="5800" dirty="0">
                <a:cs typeface="B Zar" panose="00000400000000000000" pitchFamily="2" charset="-78"/>
              </a:rPr>
              <a:t>حسابداری سربار کارخانه</a:t>
            </a:r>
            <a:endParaRPr lang="en-US" sz="5800" dirty="0">
              <a:cs typeface="B Zar" panose="00000400000000000000" pitchFamily="2" charset="-78"/>
            </a:endParaRPr>
          </a:p>
          <a:p>
            <a:pPr marL="0" indent="457200" algn="r" rtl="1">
              <a:lnSpc>
                <a:spcPct val="120000"/>
              </a:lnSpc>
              <a:buNone/>
            </a:pPr>
            <a:r>
              <a:rPr lang="fa-IR" sz="3200" dirty="0">
                <a:cs typeface="B Nazanin" panose="00000400000000000000" pitchFamily="2" charset="-78"/>
              </a:rPr>
              <a:t>سیستم هزینه یابی مرحله ای نیز به روش های هزینه یابی واقعی و نرمال قابل اجرا میباشد. در سیستم هزینه یابی مرحله ای، زمانی استفاده از نرخ از پیش تعیین شده سربار کارخانه ضرورت پیدا میکند که مقدار تولید و هزینه های سربار</a:t>
            </a:r>
            <a:r>
              <a:rPr lang="en-US" sz="3200" dirty="0">
                <a:cs typeface="B Nazanin" panose="00000400000000000000" pitchFamily="2" charset="-78"/>
              </a:rPr>
              <a:t> </a:t>
            </a:r>
            <a:r>
              <a:rPr lang="fa-IR" sz="3200" dirty="0">
                <a:cs typeface="B Nazanin" panose="00000400000000000000" pitchFamily="2" charset="-78"/>
              </a:rPr>
              <a:t>کارخانه ماه به ماه به طور قابل مقایسه ای تغییر نماید. در صورتی که مقدار تولید و هزینه های سربار کارخانه ماه به ماه نوسان زیادی نداشته باشد، میتوان از هزینه های واقعی سربار کارخانه جهت هزینه یابی محصول استفاده نمود. هزینه های واقعی سربار کارخانه هر دایره به حساب سربار کارخانه همان دایره منظور میشود:</a:t>
            </a:r>
            <a:endParaRPr lang="en-US" sz="3200" dirty="0">
              <a:cs typeface="B Nazanin" panose="00000400000000000000" pitchFamily="2" charset="-78"/>
            </a:endParaRPr>
          </a:p>
          <a:p>
            <a:pPr marL="182880" indent="0" algn="r" rtl="1">
              <a:buNone/>
            </a:pPr>
            <a:r>
              <a:rPr lang="fa-IR" sz="3200" dirty="0">
                <a:cs typeface="B Nazanin" panose="00000400000000000000" pitchFamily="2" charset="-78"/>
              </a:rPr>
              <a:t>کنترل سربار کارخانه – دایره الف	**</a:t>
            </a:r>
            <a:endParaRPr lang="en-US" sz="3200" dirty="0">
              <a:cs typeface="B Nazanin" panose="00000400000000000000" pitchFamily="2" charset="-78"/>
            </a:endParaRPr>
          </a:p>
          <a:p>
            <a:pPr marL="182880" indent="0" algn="r" rtl="1">
              <a:buNone/>
            </a:pPr>
            <a:r>
              <a:rPr lang="fa-IR" sz="3200" dirty="0">
                <a:cs typeface="B Nazanin" panose="00000400000000000000" pitchFamily="2" charset="-78"/>
              </a:rPr>
              <a:t>کنترل سربار کارخانه – دایره ب	**</a:t>
            </a:r>
            <a:endParaRPr lang="en-US" sz="3200" dirty="0">
              <a:cs typeface="B Nazanin" panose="00000400000000000000" pitchFamily="2" charset="-78"/>
            </a:endParaRPr>
          </a:p>
          <a:p>
            <a:pPr marL="182880" indent="0" algn="r" rtl="1">
              <a:buNone/>
            </a:pPr>
            <a:r>
              <a:rPr lang="fa-IR" sz="3200" dirty="0">
                <a:cs typeface="B Nazanin" panose="00000400000000000000" pitchFamily="2" charset="-78"/>
              </a:rPr>
              <a:t>                   حسابهای مختلف	</a:t>
            </a:r>
            <a:r>
              <a:rPr lang="en-US" sz="3200" dirty="0">
                <a:cs typeface="B Nazanin" panose="00000400000000000000" pitchFamily="2" charset="-78"/>
              </a:rPr>
              <a:t>                       </a:t>
            </a:r>
            <a:r>
              <a:rPr lang="fa-IR" sz="3200" dirty="0">
                <a:cs typeface="B Nazanin" panose="00000400000000000000" pitchFamily="2" charset="-78"/>
              </a:rPr>
              <a:t>**</a:t>
            </a:r>
            <a:endParaRPr lang="en-US" sz="3200" dirty="0">
              <a:cs typeface="B Nazanin" panose="00000400000000000000" pitchFamily="2" charset="-78"/>
            </a:endParaRPr>
          </a:p>
        </p:txBody>
      </p:sp>
    </p:spTree>
    <p:extLst>
      <p:ext uri="{BB962C8B-B14F-4D97-AF65-F5344CB8AC3E}">
        <p14:creationId xmlns:p14="http://schemas.microsoft.com/office/powerpoint/2010/main" val="10627181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3147</TotalTime>
  <Words>6787</Words>
  <Application>Microsoft Office PowerPoint</Application>
  <PresentationFormat>Widescreen</PresentationFormat>
  <Paragraphs>1304</Paragraphs>
  <Slides>64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SimSun-ExtB</vt:lpstr>
      <vt:lpstr>Arial</vt:lpstr>
      <vt:lpstr>B Nazanin</vt:lpstr>
      <vt:lpstr>B Zar</vt:lpstr>
      <vt:lpstr>Calibri</vt:lpstr>
      <vt:lpstr>Cambria Math</vt:lpstr>
      <vt:lpstr>Century Gothic</vt:lpstr>
      <vt:lpstr>Wingdings 3</vt:lpstr>
      <vt:lpstr>Ion</vt:lpstr>
      <vt:lpstr>بسم الله الرحمن الرحیم</vt:lpstr>
      <vt:lpstr>سیستم هزینه یابی مرحله ای</vt:lpstr>
      <vt:lpstr>مراحل تهیه گزارش هزینه تولید</vt:lpstr>
      <vt:lpstr>PowerPoint Presentation</vt:lpstr>
      <vt:lpstr>معادل آحاد تکمیل شده</vt:lpstr>
      <vt:lpstr>مثال:</vt:lpstr>
      <vt:lpstr>PowerPoint Presentation</vt:lpstr>
      <vt:lpstr>PowerPoint Presentation</vt:lpstr>
      <vt:lpstr>PowerPoint Presentation</vt:lpstr>
      <vt:lpstr>PowerPoint Presentation</vt:lpstr>
      <vt:lpstr>PowerPoint Presentation</vt:lpstr>
      <vt:lpstr>میانگین موزون و اولین صادره از اولین وارده</vt:lpstr>
      <vt:lpstr>محاسبات مربوط به تهیه گزارش هزینه تولید دایره اول در روش میانگین موزون:</vt:lpstr>
      <vt:lpstr>در هزینه یابی میانگین موزون، معادل آحاد تکمیل شده را میتوان با استفاده از فرمول زیر محاسبه نمود: روش اول </vt:lpstr>
      <vt:lpstr>روش دوم</vt:lpstr>
      <vt:lpstr>PowerPoint Presentation</vt:lpstr>
      <vt:lpstr>*محاسبات مربوط به تهیه گزارش هزینه تولید دایره دوم در روش میانگین موزون*</vt:lpstr>
      <vt:lpstr>در دایره دوم قیمت تمام شده یک واحد بقرار پایین محاسبه می گردد:</vt:lpstr>
      <vt:lpstr>مثال – شرکت گاما یک نوع محصول را در دو دایره تولید میکند. اطلاعات مربوط به فروردین ماه 1376 بشرح زیر است: </vt:lpstr>
      <vt:lpstr>مطلوب است با استفاده از روش میانگین موزون: 1-تهیه گزارش هزینه تولید برای هر دو دایره برای فروردین ماه  2-ثبت عملیات فوق مربوط دوایر اول و دوم در دفتر روزنامه همچنان که قبلا توضیح داده شد برای تهیه گزارش هزینه تولید ابتدا باید جدول مقدار تولید معادل احاد تکمیل شده را محاسبه نمود</vt:lpstr>
      <vt:lpstr>معادل احاد تکمیل شده از لحاظ هزینه های تبدیل 6400 واحد است که نشانگر این موضوع است که معادل احاد تکمیل شده از لحاظ کار مستقیم و سربار کارخانه هرکدام 6400 واحد میباشد. در صورتیکه درصد تکمیل موجود کالا در جریان ساخت پایان دوره از لحاظ کار مستقیم و سربار کارخانه یکسان نباشد باید معادل احاد تکمیل شده برای کار مستقیم و سربار کارخانه بطور جداگانه محاسبه گردد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محاسبات مربوط به تهیه گزارش هزینه تولید دایره اول در روش اولین صادره از اولین وارده:</vt:lpstr>
      <vt:lpstr>در دایره اول قیمت تمام شده یک واحد بقرار زیر محاسبه می گردد :</vt:lpstr>
      <vt:lpstr>از کالای در جریان ساخت اول دوره: 1.قیمت تمام شده موجودی اول دوره 2.هزینه های انجام یافته در دوره جاری برای تکمیل موجودی کالای در جریان ساخت اول دوره</vt:lpstr>
      <vt:lpstr>PowerPoint Presentation</vt:lpstr>
      <vt:lpstr>شروع و تكميل شده 3.                    واحد هایی که طی دوره شروع و تکمیل شده اند × قیمت تمام شده واحد</vt:lpstr>
      <vt:lpstr>محاسبات مربوط به تهیه گزارش هزینه تولید دایره دوم در روش اولین صادره از اولین وارده</vt:lpstr>
      <vt:lpstr>در دایره دوم قیمت تمام شده یک واحد بقرار زیر محاسبه میشود :</vt:lpstr>
      <vt:lpstr>PowerPoint Presentation</vt:lpstr>
      <vt:lpstr>ر روش اولین صادره از اولین وارده میتوان معادل آحاد تکمیل شده را با استفاده از فرمول زیر نیزمحاسبه کرد .</vt:lpstr>
      <vt:lpstr>PowerPoint Presentation</vt:lpstr>
      <vt:lpstr>PowerPoint Presentation</vt:lpstr>
      <vt:lpstr>PowerPoint Presentation</vt:lpstr>
      <vt:lpstr>PowerPoint Presentation</vt:lpstr>
      <vt:lpstr>PowerPoint Presentation</vt:lpstr>
      <vt:lpstr>واحدهای تکمیل شده انتقال یافته در عمل کلیه واحدهائی که در یک دایره تکمیل می گردند ممکن است درپایان دوره حسابداری صنعتی به دایره بعد منتقل نشوند. واحدهای تکمیل شده و انتقال نیافته جزء موجودی کالای در جریان ساخت محسوب می شود. مثال: شرکت افتخار دارای دو دایره تولیدی است و دارای سیستم هزینه یابی مرحله ای می باشد. اطلاعات زیر مربوط به دایره اول در فروردین ماه می باشد.</vt:lpstr>
      <vt:lpstr>PowerPoint Presentation</vt:lpstr>
      <vt:lpstr>PowerPoint Presentation</vt:lpstr>
      <vt:lpstr>PowerPoint Presentation</vt:lpstr>
      <vt:lpstr>معادل آحاد تکمیل شده با استفاده از فرمول زیر محاسبه شده است: </vt:lpstr>
      <vt:lpstr>PowerPoint Presentation</vt:lpstr>
      <vt:lpstr>PowerPoint Presentation</vt:lpstr>
      <vt:lpstr>معادل آحاد تکمیل شده با استفاده از فرمول  محاسبه مي شود: </vt:lpstr>
      <vt:lpstr>افزایش واحد های انتقال یافته از دایره قبل </vt:lpstr>
      <vt:lpstr>PowerPoint Presentation</vt:lpstr>
      <vt:lpstr>مطلوبست: 1-تهیه گزارش هزینه تولید دوایر اول و دوم فروردین ماه با استفاده از روش میانگین موزون.  2-تهیه جدول مقدار تولید و معادل آحاد تکمیل شده دوایر اول و دوم با استفاده از روش اولین صادره از اولین وارده. پاسخ:</vt:lpstr>
      <vt:lpstr>PowerPoint Presentation</vt:lpstr>
      <vt:lpstr>PowerPoint Presentation</vt:lpstr>
      <vt:lpstr>PowerPoint Presentation</vt:lpstr>
      <vt:lpstr>PowerPoint Presentation</vt:lpstr>
      <vt:lpstr>PowerPoint Presentation</vt:lpstr>
      <vt:lpstr>سیستم هزینه یابی دوگانه</vt:lpstr>
      <vt:lpstr>مثال : </vt:lpstr>
      <vt:lpstr> سایر اطلاعات به دایره اول در اردیبهشت ماه به شرح زیر می باشد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Administrator</dc:creator>
  <cp:lastModifiedBy>Abdi</cp:lastModifiedBy>
  <cp:revision>147</cp:revision>
  <dcterms:created xsi:type="dcterms:W3CDTF">2020-05-12T19:53:19Z</dcterms:created>
  <dcterms:modified xsi:type="dcterms:W3CDTF">2020-06-14T07:24:46Z</dcterms:modified>
</cp:coreProperties>
</file>